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50" r:id="rId1"/>
  </p:sldMasterIdLst>
  <p:notesMasterIdLst>
    <p:notesMasterId r:id="rId21"/>
  </p:notesMasterIdLst>
  <p:sldIdLst>
    <p:sldId id="256" r:id="rId2"/>
    <p:sldId id="293" r:id="rId3"/>
    <p:sldId id="284" r:id="rId4"/>
    <p:sldId id="283" r:id="rId5"/>
    <p:sldId id="257" r:id="rId6"/>
    <p:sldId id="285" r:id="rId7"/>
    <p:sldId id="258" r:id="rId8"/>
    <p:sldId id="287" r:id="rId9"/>
    <p:sldId id="259" r:id="rId10"/>
    <p:sldId id="288" r:id="rId11"/>
    <p:sldId id="277" r:id="rId12"/>
    <p:sldId id="290" r:id="rId13"/>
    <p:sldId id="261" r:id="rId14"/>
    <p:sldId id="291" r:id="rId15"/>
    <p:sldId id="292" r:id="rId16"/>
    <p:sldId id="294" r:id="rId17"/>
    <p:sldId id="262" r:id="rId18"/>
    <p:sldId id="295" r:id="rId19"/>
    <p:sldId id="282"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4" autoAdjust="0"/>
    <p:restoredTop sz="71614" autoAdjust="0"/>
  </p:normalViewPr>
  <p:slideViewPr>
    <p:cSldViewPr>
      <p:cViewPr varScale="1">
        <p:scale>
          <a:sx n="69" d="100"/>
          <a:sy n="69" d="100"/>
        </p:scale>
        <p:origin x="-702" y="-90"/>
      </p:cViewPr>
      <p:guideLst>
        <p:guide orient="horz" pos="2160"/>
        <p:guide pos="2880"/>
      </p:guideLst>
    </p:cSldViewPr>
  </p:slideViewPr>
  <p:outlineViewPr>
    <p:cViewPr>
      <p:scale>
        <a:sx n="33" d="100"/>
        <a:sy n="33" d="100"/>
      </p:scale>
      <p:origin x="0" y="917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33245ED-D980-4A87-877C-D03F2D41DA91}" type="datetimeFigureOut">
              <a:rPr lang="en-US"/>
              <a:pPr>
                <a:defRPr/>
              </a:pPr>
              <a:t>9/16/2013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5AD21D6-E78F-4FB0-A3C7-12B97313F3C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US" dirty="0" smtClean="0"/>
              <a:t>Unfortunately, research shows that individuals with LD are at greater risk for low self-concept because of their academic challenges, and that a positive self-concept is necessary for academic achievement and for long-term personal development (Elbaum &amp; Vaughn,  2003).</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We can’t stress enough that how a parent understands, accepts, manages, discusses, and interacts with their child's LD will positively or negatively impact their academic progress. We want students to arrive at college with confidence and competence as learners and with a solid understanding of their LD and the academic strategies needed for success. It is also important for students to possess the ability to communicate learning needs to the DS office, to faculty, or to staff. </a:t>
            </a:r>
            <a:r>
              <a:rPr lang="en-US" b="1" dirty="0" smtClean="0"/>
              <a:t>All of these areas relate to self-advocacy. </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LDs are highly individualized. LD is specific to the individual and does not define who they are. It’s simply one part.</a:t>
            </a:r>
          </a:p>
          <a:p>
            <a:pPr eaLnBrk="1" fontAlgn="auto" hangingPunct="1">
              <a:spcBef>
                <a:spcPts val="0"/>
              </a:spcBef>
              <a:spcAft>
                <a:spcPts val="0"/>
              </a:spcAft>
              <a:defRPr/>
            </a:pP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03D537-E02F-4E29-85AF-F3C8EE208E60}" type="slidenum">
              <a:rPr lang="en-US" smtClean="0"/>
              <a:pPr/>
              <a:t>5</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Balancing the positive factors, like parental and school support with the stressful factors like peer rejection and academic difficulties, equals resilience (Kim, 2004). Resilience is a cornerstone to a positive academic self-concept. Students who learn about their LD alongside a parent</a:t>
            </a:r>
            <a:r>
              <a:rPr lang="en-US" baseline="0" dirty="0" smtClean="0"/>
              <a:t> or DS provider </a:t>
            </a:r>
            <a:r>
              <a:rPr lang="en-US" dirty="0" smtClean="0"/>
              <a:t>together will foster a sense of self-acceptance and self-understanding. This is where we can influence a student’s identity development as an individual with a disability (more about this in Chapter 2).</a:t>
            </a:r>
          </a:p>
          <a:p>
            <a:pPr eaLnBrk="1" hangingPunct="1">
              <a:spcBef>
                <a:spcPct val="0"/>
              </a:spcBef>
            </a:pPr>
            <a:endParaRPr lang="en-US" dirty="0" smtClean="0"/>
          </a:p>
          <a:p>
            <a:pPr eaLnBrk="1" hangingPunct="1">
              <a:spcBef>
                <a:spcPct val="0"/>
              </a:spcBef>
            </a:pPr>
            <a:r>
              <a:rPr lang="en-US" dirty="0" smtClean="0"/>
              <a:t>The stigma attached to having a LD interferes with self-acceptance and developing a positive </a:t>
            </a:r>
            <a:r>
              <a:rPr lang="en-US" b="1" dirty="0" smtClean="0"/>
              <a:t>LD identity</a:t>
            </a:r>
            <a:r>
              <a:rPr lang="en-US" dirty="0" smtClean="0"/>
              <a:t>. Individuals with LD often internalize the stereotypes that they are lazy, stupid, or incapable of learning. Without acknowledging that their LD is part of who they are, self-understanding can get stunted. It is critical to meet students where they are individually and acknowledge their disability</a:t>
            </a:r>
          </a:p>
          <a:p>
            <a:pPr eaLnBrk="1" fontAlgn="auto" hangingPunct="1">
              <a:spcBef>
                <a:spcPts val="0"/>
              </a:spcBef>
              <a:spcAft>
                <a:spcPts val="0"/>
              </a:spcAft>
              <a:defRPr/>
            </a:pPr>
            <a:endParaRPr lang="en-US" sz="770" baseline="0" dirty="0" smtClean="0"/>
          </a:p>
          <a:p>
            <a:pPr eaLnBrk="1" fontAlgn="auto" hangingPunct="1">
              <a:spcBef>
                <a:spcPts val="0"/>
              </a:spcBef>
              <a:spcAft>
                <a:spcPts val="0"/>
              </a:spcAft>
              <a:defRPr/>
            </a:pPr>
            <a:r>
              <a:rPr lang="en-US" sz="770" baseline="0" dirty="0" smtClean="0"/>
              <a:t>Erick Erickson (1956) the famed psychosocial psychologist who trained under Freud, first popularized the importance of identity through resolution of the fifth </a:t>
            </a:r>
            <a:r>
              <a:rPr lang="en-US" sz="770" b="1" baseline="0" dirty="0" smtClean="0"/>
              <a:t>psychosocial </a:t>
            </a:r>
            <a:r>
              <a:rPr lang="en-US" sz="770" baseline="0" dirty="0" smtClean="0"/>
              <a:t>stage, Identity vs. Role Confusion. Erikson (1956) believed that a sense of identity  "... provides the ability to experience one’s self as something that has continuity and sameness and to act accordingly” (Kroger, 2007, p. 7). Students who learn differently don’t often get to experience this sense of sameness as an “outsider” within the education system, within their peer group, and within families. </a:t>
            </a:r>
          </a:p>
          <a:p>
            <a:pPr eaLnBrk="1" fontAlgn="auto" hangingPunct="1">
              <a:spcBef>
                <a:spcPts val="0"/>
              </a:spcBef>
              <a:spcAft>
                <a:spcPts val="0"/>
              </a:spcAft>
              <a:defRPr/>
            </a:pPr>
            <a:r>
              <a:rPr lang="en-US" sz="770" baseline="0" dirty="0" smtClean="0"/>
              <a:t> </a:t>
            </a:r>
          </a:p>
          <a:p>
            <a:pPr eaLnBrk="1" fontAlgn="auto" hangingPunct="1">
              <a:spcBef>
                <a:spcPts val="0"/>
              </a:spcBef>
              <a:spcAft>
                <a:spcPts val="0"/>
              </a:spcAft>
              <a:defRPr/>
            </a:pPr>
            <a:r>
              <a:rPr lang="en-US" sz="770" baseline="0" dirty="0" smtClean="0"/>
              <a:t>Establishing identity is one of the primary stages of adult development. Identity tends to lead “...one to find (or not find) meaningful connections and pursuits within a larger cultural milieu” (Kroger, 2007, p. 4). Students with LD struggle to identify with the larger cultural milieu. They don’t want to be seen as different from their peers, siblings, or parents. The label of having a LD is a stigma and students receive the message that being non-LD is something to aim for, either directly or indirectly, by the education system, parents, or friends.  </a:t>
            </a:r>
          </a:p>
          <a:p>
            <a:pPr eaLnBrk="1" fontAlgn="auto" hangingPunct="1">
              <a:spcBef>
                <a:spcPts val="0"/>
              </a:spcBef>
              <a:spcAft>
                <a:spcPts val="0"/>
              </a:spcAft>
              <a:defRPr/>
            </a:pPr>
            <a:endParaRPr lang="en-US" sz="770" baseline="0" dirty="0" smtClean="0"/>
          </a:p>
          <a:p>
            <a:pPr eaLnBrk="1" fontAlgn="auto" hangingPunct="1">
              <a:spcBef>
                <a:spcPts val="0"/>
              </a:spcBef>
              <a:spcAft>
                <a:spcPts val="0"/>
              </a:spcAft>
              <a:defRPr/>
            </a:pPr>
            <a:r>
              <a:rPr lang="en-US" sz="770" baseline="0" dirty="0" smtClean="0"/>
              <a:t>Unfortunately, </a:t>
            </a:r>
            <a:r>
              <a:rPr lang="en-US" sz="770" b="1" baseline="0" dirty="0" smtClean="0"/>
              <a:t>academic self-concept</a:t>
            </a:r>
            <a:r>
              <a:rPr lang="en-US" sz="770" baseline="0" dirty="0" smtClean="0"/>
              <a:t> tends to be more negatively affected for individuals with LD and a negative academic self-concept affects the self-concept as a whole.  Repeated academic failures may affect a student’s perception of a larger self-concept. Research indicates that individuals with LD may even take longer to grow-up because of the set-backs they experience with understanding and accepting themselves as being different from the mainstream as learners. </a:t>
            </a:r>
          </a:p>
          <a:p>
            <a:pPr eaLnBrk="1" fontAlgn="auto" hangingPunct="1">
              <a:spcBef>
                <a:spcPts val="0"/>
              </a:spcBef>
              <a:spcAft>
                <a:spcPts val="0"/>
              </a:spcAft>
              <a:defRPr/>
            </a:pPr>
            <a:endParaRPr lang="en-US" sz="770" baseline="0" dirty="0" smtClean="0"/>
          </a:p>
          <a:p>
            <a:pPr eaLnBrk="1" fontAlgn="auto" hangingPunct="1">
              <a:spcBef>
                <a:spcPts val="0"/>
              </a:spcBef>
              <a:spcAft>
                <a:spcPts val="0"/>
              </a:spcAft>
              <a:defRPr/>
            </a:pPr>
            <a:r>
              <a:rPr lang="en-US" sz="770" baseline="0" dirty="0" smtClean="0"/>
              <a:t>The process of forming an LD identity is developmental through 3 stages: </a:t>
            </a:r>
            <a:r>
              <a:rPr lang="en-US" sz="770" b="1" baseline="0" dirty="0" smtClean="0"/>
              <a:t>denial, transition</a:t>
            </a:r>
            <a:r>
              <a:rPr lang="en-US" sz="770" baseline="0" dirty="0" smtClean="0"/>
              <a:t>, and </a:t>
            </a:r>
            <a:r>
              <a:rPr lang="en-US" sz="770" b="1" baseline="0" dirty="0" smtClean="0"/>
              <a:t>acceptance</a:t>
            </a:r>
            <a:r>
              <a:rPr lang="en-US" sz="770" baseline="0" dirty="0" smtClean="0"/>
              <a:t>. Within social identity development theory, those who are oppressed by the dominant group in society are stigmatized and segregated. Students with LD are segregated by being placed into special education.  School systems and/or non-LD individuals, in some instances, are the oppressors. To begin the process of acceptance, students with LD need to be around others with learning differences; building community is crucial for improving a sense of identity. They need to be in an environment where their LD is accepted, understood, and empowering. In school, students are often placed in a “resource” room or special education classroom for extra help. This can be supportive by providing extra time to complete assignments, but it continues to be stigmatizing. There is no LD identity development curriculum within the special education system.</a:t>
            </a:r>
          </a:p>
          <a:p>
            <a:pPr eaLnBrk="1" fontAlgn="auto" hangingPunct="1">
              <a:spcBef>
                <a:spcPts val="0"/>
              </a:spcBef>
              <a:spcAft>
                <a:spcPts val="0"/>
              </a:spcAft>
              <a:defRPr/>
            </a:pPr>
            <a:endParaRPr lang="en-US" sz="770" baseline="0" dirty="0" smtClean="0"/>
          </a:p>
          <a:p>
            <a:pPr eaLnBrk="1" fontAlgn="auto" hangingPunct="1">
              <a:spcBef>
                <a:spcPts val="0"/>
              </a:spcBef>
              <a:spcAft>
                <a:spcPts val="0"/>
              </a:spcAft>
              <a:defRPr/>
            </a:pPr>
            <a:r>
              <a:rPr lang="en-US" sz="770" baseline="0" dirty="0" smtClean="0"/>
              <a:t>Learn about your child’s strengths and challenges as a learner. Review academic strategies and assistive technologies (see Chapters 1 &amp; 6) and encourage their use. Talk with your child about the strategies that have worked well and those that didn’t. Ask your child what should be done differently the next time. Let your child process this. It’s the beginning of self-regulating and self-monitoring (all part of </a:t>
            </a:r>
            <a:r>
              <a:rPr lang="en-US" sz="770" b="1" baseline="0" dirty="0" err="1" smtClean="0"/>
              <a:t>metacognition</a:t>
            </a:r>
            <a:r>
              <a:rPr lang="en-US" sz="770" baseline="0" dirty="0" smtClean="0"/>
              <a:t>--Chapter 3) which will improve self-understanding. </a:t>
            </a:r>
          </a:p>
          <a:p>
            <a:pPr eaLnBrk="1" fontAlgn="auto" hangingPunct="1">
              <a:spcBef>
                <a:spcPts val="0"/>
              </a:spcBef>
              <a:spcAft>
                <a:spcPts val="0"/>
              </a:spcAft>
              <a:defRPr/>
            </a:pPr>
            <a:endParaRPr lang="en-US" sz="770" baseline="0" dirty="0" smtClean="0"/>
          </a:p>
          <a:p>
            <a:pPr eaLnBrk="1" fontAlgn="auto" hangingPunct="1">
              <a:spcBef>
                <a:spcPts val="0"/>
              </a:spcBef>
              <a:spcAft>
                <a:spcPts val="0"/>
              </a:spcAft>
              <a:defRPr/>
            </a:pPr>
            <a:r>
              <a:rPr lang="en-US" sz="770" baseline="0" dirty="0" smtClean="0"/>
              <a:t>Use positive language with the realities and successes.</a:t>
            </a:r>
          </a:p>
          <a:p>
            <a:pPr lvl="1" eaLnBrk="1" fontAlgn="auto" hangingPunct="1">
              <a:spcBef>
                <a:spcPts val="0"/>
              </a:spcBef>
              <a:spcAft>
                <a:spcPts val="0"/>
              </a:spcAft>
              <a:defRPr/>
            </a:pPr>
            <a:r>
              <a:rPr lang="en-US" sz="770" baseline="0" dirty="0" smtClean="0"/>
              <a:t>e.g., If your son or daughter has dyslexia, address what is difficult and at the same time discuss the strategies that can be used to improve the learning experience. Most importantly, let your child know you and others are there to provide support. You understand and accept their learning needs.</a:t>
            </a:r>
          </a:p>
          <a:p>
            <a:pPr eaLnBrk="1" fontAlgn="auto" hangingPunct="1">
              <a:spcBef>
                <a:spcPts val="0"/>
              </a:spcBef>
              <a:spcAft>
                <a:spcPts val="0"/>
              </a:spcAft>
              <a:defRPr/>
            </a:pPr>
            <a:r>
              <a:rPr lang="en-US" sz="770" baseline="0" dirty="0" smtClean="0"/>
              <a:t>Positively reinforce successes</a:t>
            </a:r>
          </a:p>
          <a:p>
            <a:pPr eaLnBrk="1" fontAlgn="auto" hangingPunct="1">
              <a:spcBef>
                <a:spcPts val="0"/>
              </a:spcBef>
              <a:spcAft>
                <a:spcPts val="0"/>
              </a:spcAft>
              <a:defRPr/>
            </a:pPr>
            <a:r>
              <a:rPr lang="en-US" sz="770" baseline="0" dirty="0" smtClean="0"/>
              <a:t>e.g., Your son or daughter has been failing English Comp I, but recently received a grade of “C” on a paper. This is a positive. It is unnecessary to imply that there is an even higher expectation at this point (an “A”). Allow your child to feel the success of improvement, and if supports were used to earn the "C" (tutoring, DS, etc.) positively reinforce it. It’s a step toward </a:t>
            </a:r>
            <a:r>
              <a:rPr lang="en-US" sz="770" b="1" baseline="0" dirty="0" smtClean="0"/>
              <a:t>interdependence</a:t>
            </a:r>
            <a:r>
              <a:rPr lang="en-US" sz="770" baseline="0" dirty="0" smtClean="0"/>
              <a:t> and self-esteem increases when students utilize support systems. </a:t>
            </a:r>
          </a:p>
          <a:p>
            <a:pPr eaLnBrk="1" fontAlgn="auto" hangingPunct="1">
              <a:spcBef>
                <a:spcPts val="0"/>
              </a:spcBef>
              <a:spcAft>
                <a:spcPts val="0"/>
              </a:spcAft>
              <a:defRPr/>
            </a:pPr>
            <a:endParaRPr lang="en-US" sz="770" baseline="0" dirty="0" smtClean="0"/>
          </a:p>
          <a:p>
            <a:pPr eaLnBrk="1" hangingPunct="1">
              <a:spcBef>
                <a:spcPct val="0"/>
              </a:spcBef>
            </a:pPr>
            <a:endParaRPr lang="en-US" dirty="0"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B52789-A7C3-42C7-9DFA-2611847B20BD}" type="slidenum">
              <a:rPr lang="en-US" smtClean="0"/>
              <a:pPr/>
              <a:t>7</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fontAlgn="auto" hangingPunct="1">
              <a:spcBef>
                <a:spcPts val="0"/>
              </a:spcBef>
              <a:spcAft>
                <a:spcPts val="0"/>
              </a:spcAft>
              <a:defRPr/>
            </a:pPr>
            <a:r>
              <a:rPr lang="en-US" sz="950" b="1" dirty="0" smtClean="0"/>
              <a:t>Self-monitoring</a:t>
            </a:r>
            <a:r>
              <a:rPr lang="en-US" sz="950" dirty="0" smtClean="0"/>
              <a:t> or </a:t>
            </a:r>
            <a:r>
              <a:rPr lang="en-US" sz="950" b="1" dirty="0" smtClean="0"/>
              <a:t>self-regulation</a:t>
            </a:r>
            <a:r>
              <a:rPr lang="en-US" sz="950" dirty="0" smtClean="0"/>
              <a:t> are important for tasks associated with reading, writing, math etc. Once a student is aware of their actions - what works and what doesn’t - there is opportunity for improvement. Encourage students to be introspective learners and to observe their own conscious actions (Dunlosky &amp; Metcalf, 2009).  Skilled learners engage in this process. </a:t>
            </a:r>
          </a:p>
          <a:p>
            <a:pPr eaLnBrk="1" fontAlgn="auto" hangingPunct="1">
              <a:spcBef>
                <a:spcPts val="0"/>
              </a:spcBef>
              <a:spcAft>
                <a:spcPts val="0"/>
              </a:spcAft>
              <a:defRPr/>
            </a:pPr>
            <a:endParaRPr lang="en-US" sz="950" dirty="0" smtClean="0"/>
          </a:p>
          <a:p>
            <a:pPr eaLnBrk="1" fontAlgn="auto" hangingPunct="1">
              <a:spcBef>
                <a:spcPts val="0"/>
              </a:spcBef>
              <a:spcAft>
                <a:spcPts val="0"/>
              </a:spcAft>
              <a:defRPr/>
            </a:pPr>
            <a:r>
              <a:rPr lang="en-US" sz="950" dirty="0" smtClean="0"/>
              <a:t>Research suggests that students with learning differences don’t metacognitively</a:t>
            </a:r>
            <a:r>
              <a:rPr lang="en-US" sz="950" b="1" dirty="0" smtClean="0"/>
              <a:t> </a:t>
            </a:r>
            <a:r>
              <a:rPr lang="en-US" sz="950" dirty="0" smtClean="0"/>
              <a:t>monitor very well. Students with LD   “...struggle with self-knowledge and task awareness, their ability to judge their efficacy – the way in which they calibrate their ability and performance...” (Klassen, 2002, p. 89). Through discussion, you can facilitate how students predict the difficulty level of a learning task, plan ways to approach the task, monitor progress, and evaluate progress at the end of a task. By doing so, the student is using </a:t>
            </a:r>
            <a:r>
              <a:rPr lang="en-US" sz="950" b="1" dirty="0" smtClean="0"/>
              <a:t>metacognitive</a:t>
            </a:r>
            <a:r>
              <a:rPr lang="en-US" sz="950" dirty="0" smtClean="0"/>
              <a:t> knowledge--“...knowledge about how to improve learning” (Dunlosky &amp; Metcalf, 2009). Certainly, students can be wrong about </a:t>
            </a:r>
            <a:r>
              <a:rPr lang="en-US" sz="950" b="1" dirty="0" smtClean="0"/>
              <a:t>metacognitive </a:t>
            </a:r>
            <a:r>
              <a:rPr lang="en-US" sz="950" dirty="0" smtClean="0"/>
              <a:t>knowledge. For example, a student with severe dyslexia may want to take an exam without extended time, like a non-LD student, even though over time this has led to poor test grades. The good news is that students can use </a:t>
            </a:r>
            <a:r>
              <a:rPr lang="en-US" sz="950" b="1" dirty="0" smtClean="0"/>
              <a:t>metacognitive</a:t>
            </a:r>
            <a:r>
              <a:rPr lang="en-US" sz="950" dirty="0" smtClean="0"/>
              <a:t> control with academic and study skills strategies. It’s a </a:t>
            </a:r>
            <a:r>
              <a:rPr lang="en-US" sz="950" b="1" dirty="0" smtClean="0"/>
              <a:t>recursive </a:t>
            </a:r>
            <a:r>
              <a:rPr lang="en-US" sz="950" dirty="0" smtClean="0"/>
              <a:t>process with no beginning and no end - a continual look at what works well and what doesn’t.</a:t>
            </a:r>
          </a:p>
          <a:p>
            <a:pPr eaLnBrk="1" fontAlgn="auto" hangingPunct="1">
              <a:spcBef>
                <a:spcPts val="0"/>
              </a:spcBef>
              <a:spcAft>
                <a:spcPts val="0"/>
              </a:spcAft>
              <a:defRPr/>
            </a:pPr>
            <a:endParaRPr lang="en-US" sz="950" dirty="0" smtClean="0"/>
          </a:p>
          <a:p>
            <a:pPr eaLnBrk="1" fontAlgn="auto" hangingPunct="1">
              <a:spcBef>
                <a:spcPts val="0"/>
              </a:spcBef>
              <a:spcAft>
                <a:spcPts val="0"/>
              </a:spcAft>
              <a:defRPr/>
            </a:pPr>
            <a:r>
              <a:rPr lang="en-US" sz="950" dirty="0" smtClean="0"/>
              <a:t>It’s important for students to talk about and review their process to ensure internalization. This contributes to positive thoughts as a learner and as someone with a LD (positive LD identity development).</a:t>
            </a:r>
          </a:p>
          <a:p>
            <a:pPr eaLnBrk="1" fontAlgn="auto" hangingPunct="1">
              <a:spcBef>
                <a:spcPts val="0"/>
              </a:spcBef>
              <a:spcAft>
                <a:spcPts val="0"/>
              </a:spcAft>
              <a:defRPr/>
            </a:pPr>
            <a:endParaRPr lang="en-US" sz="950" dirty="0" smtClean="0"/>
          </a:p>
          <a:p>
            <a:pPr eaLnBrk="1" fontAlgn="auto" hangingPunct="1">
              <a:spcBef>
                <a:spcPts val="0"/>
              </a:spcBef>
              <a:spcAft>
                <a:spcPts val="0"/>
              </a:spcAft>
              <a:defRPr/>
            </a:pPr>
            <a:r>
              <a:rPr lang="en-US" sz="950" baseline="0" dirty="0" smtClean="0"/>
              <a:t>Encourage </a:t>
            </a:r>
            <a:r>
              <a:rPr lang="en-US" sz="950" b="1" baseline="0" dirty="0" smtClean="0"/>
              <a:t>metacognitive</a:t>
            </a:r>
            <a:r>
              <a:rPr lang="en-US" sz="950" baseline="0" dirty="0" smtClean="0"/>
              <a:t> control. Ask the student to think about the specifics of studying and how long it takes. Brainstorm together about academic strategies to try. Albert Einstein (US physicist 1879 – 1955) defined insanity as ". . . doing the same thing over and over and expecting different results" (Moncur, 1994-2010). Students with LD should try multiple approaches to learning and can use their strengths to process new ideas. Visual students can write the solutions down on a chalkboard, whiteboard, or piece of paper. It also helps to maintain a </a:t>
            </a:r>
            <a:r>
              <a:rPr lang="en-US" sz="950" b="1" baseline="0" dirty="0" smtClean="0"/>
              <a:t>metacognition </a:t>
            </a:r>
            <a:r>
              <a:rPr lang="en-US" sz="950" baseline="0" dirty="0" smtClean="0"/>
              <a:t>folder that identifies successful steps taken and beneficial academic strategies.</a:t>
            </a:r>
          </a:p>
          <a:p>
            <a:pPr eaLnBrk="1" fontAlgn="auto" hangingPunct="1">
              <a:spcBef>
                <a:spcPts val="0"/>
              </a:spcBef>
              <a:spcAft>
                <a:spcPts val="0"/>
              </a:spcAft>
              <a:defRPr/>
            </a:pPr>
            <a:endParaRPr lang="en-US" sz="950" baseline="0" dirty="0" smtClean="0"/>
          </a:p>
          <a:p>
            <a:pPr eaLnBrk="1" fontAlgn="auto" hangingPunct="1">
              <a:spcBef>
                <a:spcPts val="0"/>
              </a:spcBef>
              <a:spcAft>
                <a:spcPts val="0"/>
              </a:spcAft>
              <a:defRPr/>
            </a:pPr>
            <a:r>
              <a:rPr lang="en-US" sz="950" baseline="0" dirty="0" smtClean="0"/>
              <a:t>Parents and educators often have difficulty supporting their children through failures. Learning how to become a successful student is a process and everyone's journey is full of successes and failures. There are many factors involved in becoming a student – natural abilities, learned skills, motivation to learn, a supportive environment, etc. Know where your student is “at” and accept their journey as a learning process. Reinforce the successes and be understanding with failures. It’s important to be able to adjust the sails when life goes off course; it’s the same for the learning environment. </a:t>
            </a:r>
            <a:r>
              <a:rPr lang="en-US" sz="950" b="1" baseline="0" dirty="0" smtClean="0"/>
              <a:t>Explore, discuss, and adjust</a:t>
            </a:r>
            <a:r>
              <a:rPr lang="en-US" sz="950" baseline="0" dirty="0" smtClean="0"/>
              <a:t>. Failure is part of the </a:t>
            </a:r>
            <a:r>
              <a:rPr lang="en-US" sz="950" b="1" baseline="0" dirty="0" smtClean="0"/>
              <a:t>metacognitive</a:t>
            </a:r>
            <a:r>
              <a:rPr lang="en-US" sz="950" baseline="0" dirty="0" smtClean="0"/>
              <a:t> practice.</a:t>
            </a:r>
          </a:p>
          <a:p>
            <a:pPr eaLnBrk="1" fontAlgn="auto" hangingPunct="1">
              <a:spcBef>
                <a:spcPts val="0"/>
              </a:spcBef>
              <a:spcAft>
                <a:spcPts val="0"/>
              </a:spcAft>
              <a:defRPr/>
            </a:pPr>
            <a:endParaRPr lang="en-US" sz="950" baseline="0" dirty="0" smtClean="0"/>
          </a:p>
          <a:p>
            <a:pPr eaLnBrk="1" fontAlgn="auto" hangingPunct="1">
              <a:spcBef>
                <a:spcPts val="0"/>
              </a:spcBef>
              <a:spcAft>
                <a:spcPts val="0"/>
              </a:spcAft>
              <a:defRPr/>
            </a:pPr>
            <a:r>
              <a:rPr lang="en-US" sz="950" baseline="0" dirty="0" smtClean="0"/>
              <a:t>Metacognition assists with </a:t>
            </a:r>
            <a:r>
              <a:rPr lang="en-US" sz="950" b="1" baseline="0" dirty="0" smtClean="0">
                <a:solidFill>
                  <a:srgbClr val="FF0000"/>
                </a:solidFill>
              </a:rPr>
              <a:t>self-understanding and self-acceptance</a:t>
            </a:r>
            <a:r>
              <a:rPr lang="en-US" sz="950" b="1" baseline="0" dirty="0" smtClean="0"/>
              <a:t> </a:t>
            </a:r>
            <a:r>
              <a:rPr lang="en-US" sz="950" baseline="0" dirty="0" smtClean="0"/>
              <a:t> – two ingredients for building </a:t>
            </a:r>
            <a:r>
              <a:rPr lang="en-US" sz="950" b="1" baseline="0" dirty="0" smtClean="0"/>
              <a:t>self-advocacy</a:t>
            </a:r>
            <a:r>
              <a:rPr lang="en-US" sz="950" baseline="0" dirty="0" smtClean="0"/>
              <a:t> skills (discussed in Chapter 2). It is important for students to understand their learning needs, express them with clarity, and be able to self-advocate in a productive way. </a:t>
            </a:r>
            <a:r>
              <a:rPr lang="en-US" sz="950" b="1" baseline="0" dirty="0" smtClean="0"/>
              <a:t>Metacognitive </a:t>
            </a:r>
            <a:r>
              <a:rPr lang="en-US" sz="950" baseline="0" dirty="0" smtClean="0"/>
              <a:t>monitoring</a:t>
            </a:r>
            <a:r>
              <a:rPr lang="en-US" sz="950" b="1" baseline="0" dirty="0" smtClean="0"/>
              <a:t> </a:t>
            </a:r>
            <a:r>
              <a:rPr lang="en-US" sz="950" baseline="0" dirty="0" smtClean="0"/>
              <a:t>is self-reflective, thus it contributes to building self-advocacy</a:t>
            </a:r>
            <a:r>
              <a:rPr lang="en-US" sz="950" b="1" baseline="0" dirty="0" smtClean="0"/>
              <a:t> </a:t>
            </a:r>
            <a:r>
              <a:rPr lang="en-US" sz="950" baseline="0" dirty="0" smtClean="0"/>
              <a:t>skills. When students know their learning needs, they can begin to clearly communicate them. Students can employ more interdependence utilizing supports as they recognize (</a:t>
            </a:r>
            <a:r>
              <a:rPr lang="en-US" sz="950" b="1" baseline="0" dirty="0" smtClean="0"/>
              <a:t>metacognition</a:t>
            </a:r>
            <a:r>
              <a:rPr lang="en-US" sz="950" baseline="0" dirty="0" smtClean="0"/>
              <a:t>) what they need to be successful at any given point. Encourage this early on. Research supports that students do better when they utilize resources.  </a:t>
            </a:r>
          </a:p>
          <a:p>
            <a:pPr eaLnBrk="1" fontAlgn="auto" hangingPunct="1">
              <a:spcBef>
                <a:spcPts val="0"/>
              </a:spcBef>
              <a:spcAft>
                <a:spcPts val="0"/>
              </a:spcAft>
              <a:defRPr/>
            </a:pPr>
            <a:endParaRPr lang="en-US" sz="950" baseline="0" dirty="0" smtClean="0"/>
          </a:p>
          <a:p>
            <a:pPr eaLnBrk="1" fontAlgn="auto" hangingPunct="1">
              <a:spcBef>
                <a:spcPts val="0"/>
              </a:spcBef>
              <a:spcAft>
                <a:spcPts val="0"/>
              </a:spcAft>
              <a:defRPr/>
            </a:pPr>
            <a:r>
              <a:rPr lang="en-US" sz="950" b="1" baseline="0" dirty="0" smtClean="0"/>
              <a:t>Reflective journaling</a:t>
            </a:r>
          </a:p>
          <a:p>
            <a:pPr eaLnBrk="1" fontAlgn="auto" hangingPunct="1">
              <a:spcBef>
                <a:spcPts val="0"/>
              </a:spcBef>
              <a:spcAft>
                <a:spcPts val="0"/>
              </a:spcAft>
              <a:defRPr/>
            </a:pPr>
            <a:r>
              <a:rPr lang="en-US" sz="950" baseline="0" dirty="0" smtClean="0"/>
              <a:t>After an evening of homework, ask your son or daughter to respond to the following in their reflection journal:</a:t>
            </a:r>
          </a:p>
          <a:p>
            <a:pPr lvl="1" eaLnBrk="1" fontAlgn="auto" hangingPunct="1">
              <a:spcBef>
                <a:spcPts val="0"/>
              </a:spcBef>
              <a:spcAft>
                <a:spcPts val="0"/>
              </a:spcAft>
              <a:defRPr/>
            </a:pPr>
            <a:r>
              <a:rPr lang="en-US" sz="950" baseline="0" dirty="0" smtClean="0"/>
              <a:t>What did you feel good about in completing your homework?</a:t>
            </a:r>
          </a:p>
          <a:p>
            <a:pPr lvl="1" eaLnBrk="1" fontAlgn="auto" hangingPunct="1">
              <a:spcBef>
                <a:spcPts val="0"/>
              </a:spcBef>
              <a:spcAft>
                <a:spcPts val="0"/>
              </a:spcAft>
              <a:defRPr/>
            </a:pPr>
            <a:r>
              <a:rPr lang="en-US" sz="950" baseline="0" dirty="0" smtClean="0"/>
              <a:t>What was difficult with your homework? </a:t>
            </a:r>
          </a:p>
          <a:p>
            <a:pPr lvl="1" eaLnBrk="1" fontAlgn="auto" hangingPunct="1">
              <a:spcBef>
                <a:spcPts val="0"/>
              </a:spcBef>
              <a:spcAft>
                <a:spcPts val="0"/>
              </a:spcAft>
              <a:defRPr/>
            </a:pPr>
            <a:r>
              <a:rPr lang="en-US" sz="950" baseline="0" dirty="0" smtClean="0"/>
              <a:t>Do you feel comfortable talking with your teacher about what was difficult? If yes, what would you say to your teacher? If no, why not?</a:t>
            </a:r>
          </a:p>
          <a:p>
            <a:pPr lvl="1" eaLnBrk="1" fontAlgn="auto" hangingPunct="1">
              <a:spcBef>
                <a:spcPts val="0"/>
              </a:spcBef>
              <a:spcAft>
                <a:spcPts val="0"/>
              </a:spcAft>
              <a:defRPr/>
            </a:pPr>
            <a:r>
              <a:rPr lang="en-US" sz="950" baseline="0" dirty="0" smtClean="0"/>
              <a:t>What do you think would help you do better with that homework area?</a:t>
            </a:r>
          </a:p>
          <a:p>
            <a:pPr lvl="1" eaLnBrk="1" fontAlgn="auto" hangingPunct="1">
              <a:spcBef>
                <a:spcPts val="0"/>
              </a:spcBef>
              <a:spcAft>
                <a:spcPts val="0"/>
              </a:spcAft>
              <a:defRPr/>
            </a:pPr>
            <a:r>
              <a:rPr lang="en-US" sz="950" baseline="0" dirty="0" smtClean="0"/>
              <a:t>Brainstorm/list some suggestions.</a:t>
            </a:r>
          </a:p>
          <a:p>
            <a:pPr eaLnBrk="1" fontAlgn="auto" hangingPunct="1">
              <a:spcBef>
                <a:spcPts val="0"/>
              </a:spcBef>
              <a:spcAft>
                <a:spcPts val="0"/>
              </a:spcAft>
              <a:defRPr/>
            </a:pPr>
            <a:r>
              <a:rPr lang="en-US" sz="950" i="1" baseline="0" dirty="0" smtClean="0"/>
              <a:t>Please keep in mind that students know themselves  well. Most often, when we discuss these issues with students, they come up with great suggestions and ideas and they become accustomed to talking about their learning issue (influencing self-advocacy skills and a positive LD identity). It takes some time and practice, but if you don’t provide an opportunity </a:t>
            </a:r>
            <a:r>
              <a:rPr lang="en-US" sz="950" b="1" i="1" baseline="0" dirty="0" smtClean="0"/>
              <a:t>metacognitive</a:t>
            </a:r>
            <a:r>
              <a:rPr lang="en-US" sz="950" i="1" baseline="0" dirty="0" smtClean="0"/>
              <a:t> growth can be stunted. When this happens they arrive to college at a distinct disadvantage. </a:t>
            </a:r>
            <a:endParaRPr lang="en-US" sz="950" baseline="0" dirty="0" smtClean="0"/>
          </a:p>
          <a:p>
            <a:pPr eaLnBrk="1" fontAlgn="auto" hangingPunct="1">
              <a:spcBef>
                <a:spcPts val="0"/>
              </a:spcBef>
              <a:spcAft>
                <a:spcPts val="0"/>
              </a:spcAft>
              <a:defRPr/>
            </a:pPr>
            <a:r>
              <a:rPr lang="en-US" sz="950" baseline="0" dirty="0" smtClean="0"/>
              <a:t> </a:t>
            </a:r>
          </a:p>
          <a:p>
            <a:pPr eaLnBrk="1" fontAlgn="auto" hangingPunct="1">
              <a:spcBef>
                <a:spcPts val="0"/>
              </a:spcBef>
              <a:spcAft>
                <a:spcPts val="0"/>
              </a:spcAft>
              <a:defRPr/>
            </a:pPr>
            <a:r>
              <a:rPr lang="en-US" sz="950" b="1" baseline="0" dirty="0" smtClean="0"/>
              <a:t>Guided reflection </a:t>
            </a:r>
          </a:p>
          <a:p>
            <a:pPr eaLnBrk="1" fontAlgn="auto" hangingPunct="1">
              <a:spcBef>
                <a:spcPts val="0"/>
              </a:spcBef>
              <a:spcAft>
                <a:spcPts val="0"/>
              </a:spcAft>
              <a:defRPr/>
            </a:pPr>
            <a:r>
              <a:rPr lang="en-US" sz="950" baseline="0" dirty="0" smtClean="0"/>
              <a:t>Take your student through a guided reflection of a specific academic task, and try to pick an academic task that causes difficulty. The goal of this exercise is to reflect upon and process what works and what doesn’t. Ideally, the student would implement one new academic strategy and self-monitor. For example:</a:t>
            </a:r>
          </a:p>
          <a:p>
            <a:pPr eaLnBrk="1" fontAlgn="auto" hangingPunct="1">
              <a:spcBef>
                <a:spcPts val="0"/>
              </a:spcBef>
              <a:spcAft>
                <a:spcPts val="0"/>
              </a:spcAft>
              <a:defRPr/>
            </a:pPr>
            <a:endParaRPr lang="en-US" sz="950" baseline="0" dirty="0" smtClean="0"/>
          </a:p>
          <a:p>
            <a:pPr eaLnBrk="1" fontAlgn="auto" hangingPunct="1">
              <a:spcBef>
                <a:spcPts val="0"/>
              </a:spcBef>
              <a:spcAft>
                <a:spcPts val="0"/>
              </a:spcAft>
              <a:defRPr/>
            </a:pPr>
            <a:r>
              <a:rPr lang="en-US" sz="950" baseline="0" dirty="0" smtClean="0"/>
              <a:t>Joe has written expression issues. It’s difficult for him to put words 	to paper; although he could easily talk about what he would write 	about. Typically, a paper gets written in a panic the night before it’s 	due. Joe balks at getting help. He says he needs to but does not go to the Tutoring Center for help in the end. Joe is bright but his essay grades do not adequately reflect what he knows. He earns a "C" on most papers.</a:t>
            </a:r>
          </a:p>
          <a:p>
            <a:pPr eaLnBrk="1" fontAlgn="auto" hangingPunct="1">
              <a:spcBef>
                <a:spcPts val="0"/>
              </a:spcBef>
              <a:spcAft>
                <a:spcPts val="0"/>
              </a:spcAft>
              <a:defRPr/>
            </a:pPr>
            <a:endParaRPr lang="en-US" sz="950" b="1" baseline="0" dirty="0" smtClean="0"/>
          </a:p>
          <a:p>
            <a:pPr eaLnBrk="1" fontAlgn="auto" hangingPunct="1">
              <a:spcBef>
                <a:spcPts val="0"/>
              </a:spcBef>
              <a:spcAft>
                <a:spcPts val="0"/>
              </a:spcAft>
              <a:defRPr/>
            </a:pPr>
            <a:r>
              <a:rPr lang="en-US" sz="950" b="1" baseline="0" dirty="0" smtClean="0"/>
              <a:t>Joe’s guided reflection:</a:t>
            </a:r>
          </a:p>
          <a:p>
            <a:pPr eaLnBrk="1" fontAlgn="auto" hangingPunct="1">
              <a:spcBef>
                <a:spcPts val="0"/>
              </a:spcBef>
              <a:spcAft>
                <a:spcPts val="0"/>
              </a:spcAft>
              <a:defRPr/>
            </a:pPr>
            <a:r>
              <a:rPr lang="en-US" sz="950" baseline="0" dirty="0" smtClean="0"/>
              <a:t>Your teacher has given you, Joe, a 5 page topic paper to write in 	Introduction to Psychology. The topic must relate to health and psychology. You can choose the topic but the instructor must approve of it before you begin writing. You have one month before the paper is due. Let’s talk about how you would typically approach writing a paper like this. Then we will touch base about what works well for you and what does not work well for you within your approach. We’ll also brainstorm some new strategies. </a:t>
            </a:r>
          </a:p>
          <a:p>
            <a:pPr eaLnBrk="1" fontAlgn="auto" hangingPunct="1">
              <a:spcBef>
                <a:spcPts val="0"/>
              </a:spcBef>
              <a:spcAft>
                <a:spcPts val="0"/>
              </a:spcAft>
              <a:defRPr/>
            </a:pPr>
            <a:endParaRPr lang="en-US" sz="950" b="1" baseline="0" dirty="0" smtClean="0"/>
          </a:p>
          <a:p>
            <a:pPr eaLnBrk="1" fontAlgn="auto" hangingPunct="1">
              <a:spcBef>
                <a:spcPts val="0"/>
              </a:spcBef>
              <a:spcAft>
                <a:spcPts val="0"/>
              </a:spcAft>
              <a:defRPr/>
            </a:pPr>
            <a:r>
              <a:rPr lang="en-US" sz="950" baseline="0" dirty="0" smtClean="0"/>
              <a:t>Gathering information around Joe’s typical approach:</a:t>
            </a:r>
          </a:p>
          <a:p>
            <a:pPr eaLnBrk="1" fontAlgn="auto" hangingPunct="1">
              <a:spcBef>
                <a:spcPts val="0"/>
              </a:spcBef>
              <a:spcAft>
                <a:spcPts val="0"/>
              </a:spcAft>
              <a:defRPr/>
            </a:pPr>
            <a:r>
              <a:rPr lang="en-US" sz="950" baseline="0" dirty="0" smtClean="0"/>
              <a:t>Tell me about your approach to writing this paper?</a:t>
            </a:r>
          </a:p>
          <a:p>
            <a:pPr eaLnBrk="1" fontAlgn="auto" hangingPunct="1">
              <a:spcBef>
                <a:spcPts val="0"/>
              </a:spcBef>
              <a:spcAft>
                <a:spcPts val="0"/>
              </a:spcAft>
              <a:defRPr/>
            </a:pPr>
            <a:r>
              <a:rPr lang="en-US" sz="950" baseline="0" dirty="0" smtClean="0"/>
              <a:t>Within the month’s time frame when would you talk with the instructor about topic approval?</a:t>
            </a:r>
          </a:p>
          <a:p>
            <a:pPr eaLnBrk="1" fontAlgn="auto" hangingPunct="1">
              <a:spcBef>
                <a:spcPts val="0"/>
              </a:spcBef>
              <a:spcAft>
                <a:spcPts val="0"/>
              </a:spcAft>
              <a:defRPr/>
            </a:pPr>
            <a:r>
              <a:rPr lang="en-US" sz="950" baseline="0" dirty="0" smtClean="0"/>
              <a:t>Within the month’s time frame when would you begin working with a tutor?</a:t>
            </a:r>
          </a:p>
          <a:p>
            <a:pPr eaLnBrk="1" fontAlgn="auto" hangingPunct="1">
              <a:spcBef>
                <a:spcPts val="0"/>
              </a:spcBef>
              <a:spcAft>
                <a:spcPts val="0"/>
              </a:spcAft>
              <a:defRPr/>
            </a:pPr>
            <a:r>
              <a:rPr lang="en-US" sz="950" baseline="0" dirty="0" smtClean="0"/>
              <a:t>Would it be difficult for you to organize the paper’s “flow?” If yes, how so?</a:t>
            </a:r>
          </a:p>
          <a:p>
            <a:pPr eaLnBrk="1" fontAlgn="auto" hangingPunct="1">
              <a:spcBef>
                <a:spcPts val="0"/>
              </a:spcBef>
              <a:spcAft>
                <a:spcPts val="0"/>
              </a:spcAft>
              <a:defRPr/>
            </a:pPr>
            <a:r>
              <a:rPr lang="en-US" sz="950" baseline="0" dirty="0" smtClean="0"/>
              <a:t>Would the research for the topic be difficult for you? If yes, how so?</a:t>
            </a:r>
          </a:p>
          <a:p>
            <a:pPr eaLnBrk="1" fontAlgn="auto" hangingPunct="1">
              <a:spcBef>
                <a:spcPts val="0"/>
              </a:spcBef>
              <a:spcAft>
                <a:spcPts val="0"/>
              </a:spcAft>
              <a:defRPr/>
            </a:pPr>
            <a:r>
              <a:rPr lang="en-US" sz="950" baseline="0" dirty="0" smtClean="0"/>
              <a:t>Within the month’s time frame when would you begin researching or writing?</a:t>
            </a:r>
          </a:p>
          <a:p>
            <a:pPr eaLnBrk="1" fontAlgn="auto" hangingPunct="1">
              <a:spcBef>
                <a:spcPts val="0"/>
              </a:spcBef>
              <a:spcAft>
                <a:spcPts val="0"/>
              </a:spcAft>
              <a:defRPr/>
            </a:pPr>
            <a:r>
              <a:rPr lang="en-US" sz="950" baseline="0" dirty="0" smtClean="0"/>
              <a:t>Do you typically talk with the instructor about the assignment?</a:t>
            </a:r>
          </a:p>
          <a:p>
            <a:pPr eaLnBrk="1" fontAlgn="auto" hangingPunct="1">
              <a:spcBef>
                <a:spcPts val="0"/>
              </a:spcBef>
              <a:spcAft>
                <a:spcPts val="0"/>
              </a:spcAft>
              <a:defRPr/>
            </a:pPr>
            <a:r>
              <a:rPr lang="en-US" sz="950" baseline="0" dirty="0" smtClean="0"/>
              <a:t>Do you use assistive technology?</a:t>
            </a:r>
          </a:p>
          <a:p>
            <a:pPr eaLnBrk="1" fontAlgn="auto" hangingPunct="1">
              <a:spcBef>
                <a:spcPts val="0"/>
              </a:spcBef>
              <a:spcAft>
                <a:spcPts val="0"/>
              </a:spcAft>
              <a:defRPr/>
            </a:pPr>
            <a:r>
              <a:rPr lang="en-US" sz="950" baseline="0" dirty="0" smtClean="0"/>
              <a:t>Gathering information around Joe’s metacognitive knowledge:</a:t>
            </a:r>
          </a:p>
          <a:p>
            <a:pPr eaLnBrk="1" fontAlgn="auto" hangingPunct="1">
              <a:spcBef>
                <a:spcPts val="0"/>
              </a:spcBef>
              <a:spcAft>
                <a:spcPts val="0"/>
              </a:spcAft>
              <a:defRPr/>
            </a:pPr>
            <a:endParaRPr lang="en-US" sz="950" baseline="0" dirty="0" smtClean="0"/>
          </a:p>
          <a:p>
            <a:pPr eaLnBrk="1" fontAlgn="auto" hangingPunct="1">
              <a:spcBef>
                <a:spcPts val="0"/>
              </a:spcBef>
              <a:spcAft>
                <a:spcPts val="0"/>
              </a:spcAft>
              <a:defRPr/>
            </a:pPr>
            <a:r>
              <a:rPr lang="en-US" sz="950" baseline="0" dirty="0" smtClean="0"/>
              <a:t>Within your responses above, what is successful and what is not?</a:t>
            </a:r>
          </a:p>
          <a:p>
            <a:pPr eaLnBrk="1" fontAlgn="auto" hangingPunct="1">
              <a:spcBef>
                <a:spcPts val="0"/>
              </a:spcBef>
              <a:spcAft>
                <a:spcPts val="0"/>
              </a:spcAft>
              <a:defRPr/>
            </a:pPr>
            <a:r>
              <a:rPr lang="en-US" sz="950" baseline="0" dirty="0" smtClean="0"/>
              <a:t>What makes it difficult to get the grade you want on a paper? Do any of the following negatively influence your writing process and ultimately the grade? </a:t>
            </a:r>
          </a:p>
          <a:p>
            <a:pPr eaLnBrk="1" fontAlgn="auto" hangingPunct="1">
              <a:spcBef>
                <a:spcPts val="0"/>
              </a:spcBef>
              <a:spcAft>
                <a:spcPts val="0"/>
              </a:spcAft>
              <a:defRPr/>
            </a:pPr>
            <a:r>
              <a:rPr lang="en-US" sz="950" baseline="0" dirty="0" smtClean="0"/>
              <a:t>Timing – when you start the paper, how much time you put into the paper daily, getting your paper edited in advance, etc.?</a:t>
            </a:r>
          </a:p>
          <a:p>
            <a:pPr eaLnBrk="1" fontAlgn="auto" hangingPunct="1">
              <a:spcBef>
                <a:spcPts val="0"/>
              </a:spcBef>
              <a:spcAft>
                <a:spcPts val="0"/>
              </a:spcAft>
              <a:defRPr/>
            </a:pPr>
            <a:r>
              <a:rPr lang="en-US" sz="950" baseline="0" dirty="0" smtClean="0"/>
              <a:t>Organization – do you create an outline for your paper using assistive technology tools, by talking out loud into a tape recorder, or talking to a friend?</a:t>
            </a:r>
          </a:p>
          <a:p>
            <a:pPr eaLnBrk="1" fontAlgn="auto" hangingPunct="1">
              <a:spcBef>
                <a:spcPts val="0"/>
              </a:spcBef>
              <a:spcAft>
                <a:spcPts val="0"/>
              </a:spcAft>
              <a:defRPr/>
            </a:pPr>
            <a:r>
              <a:rPr lang="en-US" sz="950" baseline="0" dirty="0" smtClean="0"/>
              <a:t>Are you clear about what the assignment is? Who can you go and talk with if you are not? The instructor, DS, tutors? Do you need to touch base with library staff to learn how to do the research? Does this feel intimidating to do? Can someone you know in DS introduce you to one of the librarians?</a:t>
            </a:r>
          </a:p>
          <a:p>
            <a:pPr eaLnBrk="1" fontAlgn="auto" hangingPunct="1">
              <a:spcBef>
                <a:spcPts val="0"/>
              </a:spcBef>
              <a:spcAft>
                <a:spcPts val="0"/>
              </a:spcAft>
              <a:defRPr/>
            </a:pPr>
            <a:r>
              <a:rPr lang="en-US" sz="950" baseline="0" dirty="0" smtClean="0"/>
              <a:t>Choose one area from above that you would like to improve upon. What are 3 tasks you can do that would contribute to a better grade?</a:t>
            </a:r>
          </a:p>
          <a:p>
            <a:pPr eaLnBrk="1" fontAlgn="auto" hangingPunct="1">
              <a:spcBef>
                <a:spcPts val="0"/>
              </a:spcBef>
              <a:spcAft>
                <a:spcPts val="0"/>
              </a:spcAft>
              <a:defRPr/>
            </a:pPr>
            <a:r>
              <a:rPr lang="en-US" sz="950" baseline="0" dirty="0" smtClean="0"/>
              <a:t>What could prevent you from accomplishing these 3 tasks? What could help you to successfully accomplish them? Be specific.</a:t>
            </a:r>
          </a:p>
          <a:p>
            <a:pPr eaLnBrk="1" fontAlgn="auto" hangingPunct="1">
              <a:spcBef>
                <a:spcPts val="0"/>
              </a:spcBef>
              <a:spcAft>
                <a:spcPts val="0"/>
              </a:spcAft>
              <a:defRPr/>
            </a:pPr>
            <a:r>
              <a:rPr lang="en-US" sz="950" baseline="0" dirty="0" smtClean="0"/>
              <a:t>Implement the 3 tasks. Check in with yourself every day and assess the progress. Are you maintaining the tasks? If yes, continue with what you are doing. If not, figure out why and start again. Do you need to tweak something? Do you need to talk with someone?</a:t>
            </a:r>
          </a:p>
          <a:p>
            <a:pPr eaLnBrk="1" fontAlgn="auto" hangingPunct="1">
              <a:spcBef>
                <a:spcPts val="0"/>
              </a:spcBef>
              <a:spcAft>
                <a:spcPts val="0"/>
              </a:spcAft>
              <a:defRPr/>
            </a:pPr>
            <a:r>
              <a:rPr lang="en-US" sz="950" i="1" baseline="0" dirty="0" smtClean="0"/>
              <a:t>Reflective journaling and guided reflection allow for further processing and internalizing of successful strategies. Students can’t fix everything at once, but  they can take small steps to improve each time. Reinforce the successes. Your student CAN be someone who believes in their learning abilities.</a:t>
            </a:r>
            <a:endParaRPr lang="en-US" sz="950" baseline="0" dirty="0" smtClean="0"/>
          </a:p>
          <a:p>
            <a:pPr eaLnBrk="1" fontAlgn="auto" hangingPunct="1">
              <a:spcBef>
                <a:spcPts val="0"/>
              </a:spcBef>
              <a:spcAft>
                <a:spcPts val="0"/>
              </a:spcAft>
              <a:defRPr/>
            </a:pPr>
            <a:endParaRPr lang="en-US" sz="900" baseline="0" dirty="0"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FD170A-B8B3-42D3-9324-D246175DAC0D}" type="slidenum">
              <a:rPr lang="en-US" smtClean="0"/>
              <a:pPr/>
              <a:t>9</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5AD21D6-E78F-4FB0-A3C7-12B97313F3C5}" type="slidenum">
              <a:rPr lang="en-US" smtClean="0"/>
              <a:pPr>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C5AD0D5B-3D17-487C-8B62-06C9D691A2CB}"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EEEA8E8-3EE9-4F14-A7C7-5F62EAA1288A}"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1F9DF0E-9F0C-4DE1-A946-8AA56F6DF22C}"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CBBE108-6F74-4605-B00A-C5B42E7F1062}"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16975E6-665D-44C9-B33C-0830709347CC}"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FFD666C-59D2-49C7-90B0-819E143FA093}"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8B0744CE-4420-4043-94B6-C8227B636500}"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75FF6AA-7960-4255-B753-0E20A1193AB1}"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F36EA90D-8A59-40ED-9BDA-99395051F74C}"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632764D-D58F-4F68-895C-0C19CA91EF08}"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E78ECBA-7398-44F4-BA79-D2E36B8F3723}"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5649C78-9C81-4026-8F81-46493A703DB6}"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551" r:id="rId1"/>
    <p:sldLayoutId id="2147484552" r:id="rId2"/>
    <p:sldLayoutId id="2147484553" r:id="rId3"/>
    <p:sldLayoutId id="2147484554" r:id="rId4"/>
    <p:sldLayoutId id="2147484555" r:id="rId5"/>
    <p:sldLayoutId id="2147484556" r:id="rId6"/>
    <p:sldLayoutId id="2147484557" r:id="rId7"/>
    <p:sldLayoutId id="2147484558" r:id="rId8"/>
    <p:sldLayoutId id="2147484559" r:id="rId9"/>
    <p:sldLayoutId id="2147484560" r:id="rId10"/>
    <p:sldLayoutId id="214748456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0" y="533400"/>
            <a:ext cx="7010400" cy="1920875"/>
          </a:xfrm>
        </p:spPr>
        <p:txBody>
          <a:bodyPr/>
          <a:lstStyle/>
          <a:p>
            <a:pPr eaLnBrk="1" hangingPunct="1"/>
            <a:r>
              <a:rPr lang="en-US" sz="5400" dirty="0" smtClean="0"/>
              <a:t>The Essential Six</a:t>
            </a:r>
            <a:br>
              <a:rPr lang="en-US" sz="5400" dirty="0" smtClean="0"/>
            </a:br>
            <a:r>
              <a:rPr lang="en-US" sz="5400" dirty="0" smtClean="0"/>
              <a:t>An Introduction</a:t>
            </a:r>
          </a:p>
        </p:txBody>
      </p:sp>
      <p:sp>
        <p:nvSpPr>
          <p:cNvPr id="5123" name="Rectangle 3"/>
          <p:cNvSpPr>
            <a:spLocks noGrp="1" noChangeArrowheads="1"/>
          </p:cNvSpPr>
          <p:nvPr>
            <p:ph type="subTitle" idx="1"/>
          </p:nvPr>
        </p:nvSpPr>
        <p:spPr>
          <a:xfrm>
            <a:off x="1066800" y="3352800"/>
            <a:ext cx="6858000" cy="1219200"/>
          </a:xfrm>
        </p:spPr>
        <p:txBody>
          <a:bodyPr>
            <a:normAutofit/>
          </a:bodyPr>
          <a:lstStyle/>
          <a:p>
            <a:pPr marL="63500" eaLnBrk="1" hangingPunct="1">
              <a:lnSpc>
                <a:spcPct val="80000"/>
              </a:lnSpc>
            </a:pPr>
            <a:r>
              <a:rPr lang="en-US" sz="2800" b="1" dirty="0" smtClean="0"/>
              <a:t>Helping Parents Support Their College Students with LDs</a:t>
            </a:r>
            <a:r>
              <a:rPr lang="en-US" sz="2800" dirty="0" smtClean="0"/>
              <a:t> </a:t>
            </a:r>
          </a:p>
          <a:p>
            <a:pPr marL="63500" eaLnBrk="1" hangingPunct="1">
              <a:lnSpc>
                <a:spcPct val="80000"/>
              </a:lnSpc>
            </a:pPr>
            <a:endParaRPr lang="en-US" sz="2800" i="1" dirty="0" smtClean="0"/>
          </a:p>
        </p:txBody>
      </p:sp>
      <p:sp>
        <p:nvSpPr>
          <p:cNvPr id="4" name="Slide Number Placeholder 3"/>
          <p:cNvSpPr>
            <a:spLocks noGrp="1"/>
          </p:cNvSpPr>
          <p:nvPr>
            <p:ph type="sldNum" sz="quarter" idx="12"/>
          </p:nvPr>
        </p:nvSpPr>
        <p:spPr/>
        <p:txBody>
          <a:bodyPr/>
          <a:lstStyle/>
          <a:p>
            <a:pPr>
              <a:defRPr/>
            </a:pPr>
            <a:fld id="{C5AD0D5B-3D17-487C-8B62-06C9D691A2CB}" type="slidenum">
              <a:rPr lang="en-US" smtClean="0"/>
              <a:pPr>
                <a:defRPr/>
              </a:pPr>
              <a:t>1</a:t>
            </a:fld>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Metacognition</a:t>
            </a:r>
            <a:r>
              <a:rPr lang="en-US" b="1" dirty="0" smtClean="0"/>
              <a:t> - Reflection</a:t>
            </a:r>
            <a:endParaRPr lang="en-US" b="1" dirty="0"/>
          </a:p>
        </p:txBody>
      </p:sp>
      <p:sp>
        <p:nvSpPr>
          <p:cNvPr id="3" name="Text Placeholder 2"/>
          <p:cNvSpPr>
            <a:spLocks noGrp="1"/>
          </p:cNvSpPr>
          <p:nvPr>
            <p:ph type="body" idx="1"/>
          </p:nvPr>
        </p:nvSpPr>
        <p:spPr/>
        <p:txBody>
          <a:bodyPr/>
          <a:lstStyle/>
          <a:p>
            <a:r>
              <a:rPr lang="en-US" dirty="0" smtClean="0"/>
              <a:t>PARENT		</a:t>
            </a:r>
            <a:endParaRPr lang="en-US" dirty="0"/>
          </a:p>
        </p:txBody>
      </p:sp>
      <p:sp>
        <p:nvSpPr>
          <p:cNvPr id="4" name="Content Placeholder 3"/>
          <p:cNvSpPr>
            <a:spLocks noGrp="1"/>
          </p:cNvSpPr>
          <p:nvPr>
            <p:ph sz="half" idx="2"/>
          </p:nvPr>
        </p:nvSpPr>
        <p:spPr/>
        <p:txBody>
          <a:bodyPr/>
          <a:lstStyle/>
          <a:p>
            <a:pPr marL="342900" lvl="1" indent="-342900">
              <a:buFont typeface="Arial" pitchFamily="34" charset="0"/>
              <a:buChar char="•"/>
            </a:pPr>
            <a:r>
              <a:rPr lang="en-US" sz="2400" dirty="0">
                <a:solidFill>
                  <a:schemeClr val="tx2"/>
                </a:solidFill>
              </a:rPr>
              <a:t>Have you discussed strategies that could help</a:t>
            </a:r>
            <a:r>
              <a:rPr lang="en-US" sz="2400" dirty="0" smtClean="0">
                <a:solidFill>
                  <a:schemeClr val="tx2"/>
                </a:solidFill>
              </a:rPr>
              <a:t>?</a:t>
            </a:r>
          </a:p>
          <a:p>
            <a:pPr marL="342900" lvl="1" indent="-342900">
              <a:buFont typeface="Arial" pitchFamily="34" charset="0"/>
              <a:buChar char="•"/>
            </a:pPr>
            <a:endParaRPr lang="en-US" dirty="0">
              <a:solidFill>
                <a:schemeClr val="tx2"/>
              </a:solidFill>
            </a:endParaRPr>
          </a:p>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endParaRPr lang="en-US" dirty="0">
              <a:solidFill>
                <a:schemeClr val="tx2"/>
              </a:solidFill>
            </a:endParaRPr>
          </a:p>
          <a:p>
            <a:r>
              <a:rPr lang="en-US" dirty="0" smtClean="0">
                <a:solidFill>
                  <a:schemeClr val="tx2"/>
                </a:solidFill>
              </a:rPr>
              <a:t>Does your student have successful peer relationships?</a:t>
            </a:r>
            <a:endParaRPr lang="en-US" dirty="0"/>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lstStyle/>
          <a:p>
            <a:pPr marL="342900" lvl="1" indent="-342900">
              <a:buFont typeface="Arial" pitchFamily="34" charset="0"/>
              <a:buChar char="•"/>
            </a:pPr>
            <a:r>
              <a:rPr lang="en-US" sz="2400" dirty="0" smtClean="0">
                <a:solidFill>
                  <a:schemeClr val="tx2"/>
                </a:solidFill>
              </a:rPr>
              <a:t>Are you aware of the strategies that support your learning?</a:t>
            </a:r>
          </a:p>
          <a:p>
            <a:pPr marL="342900" lvl="1" indent="-342900">
              <a:buFont typeface="Arial" pitchFamily="34" charset="0"/>
              <a:buChar char="•"/>
            </a:pPr>
            <a:endParaRPr lang="en-US" sz="2400" dirty="0">
              <a:solidFill>
                <a:schemeClr val="tx2"/>
              </a:solidFill>
            </a:endParaRPr>
          </a:p>
          <a:p>
            <a:pPr marL="342900" lvl="1" indent="-342900">
              <a:buFont typeface="Arial" pitchFamily="34" charset="0"/>
              <a:buChar char="•"/>
            </a:pPr>
            <a:endParaRPr lang="en-US" sz="2400" dirty="0" smtClean="0">
              <a:solidFill>
                <a:schemeClr val="tx2"/>
              </a:solidFill>
            </a:endParaRPr>
          </a:p>
          <a:p>
            <a:pPr marL="342900" lvl="1" indent="-342900">
              <a:buFont typeface="Arial" pitchFamily="34" charset="0"/>
              <a:buChar char="•"/>
            </a:pPr>
            <a:r>
              <a:rPr lang="en-US" sz="2400" dirty="0" smtClean="0">
                <a:solidFill>
                  <a:schemeClr val="tx2"/>
                </a:solidFill>
              </a:rPr>
              <a:t>How do you think your LD affects  making friends and other social situations?</a:t>
            </a:r>
            <a:endParaRPr lang="en-US" sz="2400" dirty="0">
              <a:solidFill>
                <a:schemeClr val="tx2"/>
              </a:solidFill>
            </a:endParaRPr>
          </a:p>
          <a:p>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normAutofit/>
          </a:bodyPr>
          <a:lstStyle/>
          <a:p>
            <a:pPr eaLnBrk="1" hangingPunct="1"/>
            <a:r>
              <a:rPr lang="en-US" b="1" dirty="0" smtClean="0"/>
              <a:t>4. The Laws Impacting Disability</a:t>
            </a:r>
          </a:p>
        </p:txBody>
      </p:sp>
      <p:sp>
        <p:nvSpPr>
          <p:cNvPr id="12291" name="Rectangle 3"/>
          <p:cNvSpPr>
            <a:spLocks noGrp="1" noChangeArrowheads="1"/>
          </p:cNvSpPr>
          <p:nvPr>
            <p:ph idx="1"/>
          </p:nvPr>
        </p:nvSpPr>
        <p:spPr>
          <a:xfrm>
            <a:off x="457200" y="1676400"/>
            <a:ext cx="8229600" cy="4449763"/>
          </a:xfrm>
        </p:spPr>
        <p:txBody>
          <a:bodyPr>
            <a:normAutofit fontScale="85000" lnSpcReduction="20000"/>
          </a:bodyPr>
          <a:lstStyle/>
          <a:p>
            <a:pPr eaLnBrk="1" hangingPunct="1">
              <a:buNone/>
            </a:pPr>
            <a:endParaRPr lang="en-US" dirty="0" smtClean="0"/>
          </a:p>
          <a:p>
            <a:pPr eaLnBrk="1" hangingPunct="1"/>
            <a:r>
              <a:rPr lang="en-US" dirty="0" smtClean="0"/>
              <a:t>Social Security Disability Insurance (SSDI)</a:t>
            </a:r>
          </a:p>
          <a:p>
            <a:pPr eaLnBrk="1" hangingPunct="1"/>
            <a:endParaRPr lang="en-US" dirty="0" smtClean="0"/>
          </a:p>
          <a:p>
            <a:pPr eaLnBrk="1" hangingPunct="1"/>
            <a:r>
              <a:rPr lang="en-US" dirty="0" smtClean="0"/>
              <a:t>Supplemental Security Income (SSI)</a:t>
            </a:r>
          </a:p>
          <a:p>
            <a:pPr eaLnBrk="1" hangingPunct="1"/>
            <a:endParaRPr lang="en-US" dirty="0" smtClean="0"/>
          </a:p>
          <a:p>
            <a:pPr eaLnBrk="1" hangingPunct="1"/>
            <a:r>
              <a:rPr lang="en-US" dirty="0" smtClean="0"/>
              <a:t>Indicator 13 of IDEA (2004)</a:t>
            </a:r>
          </a:p>
          <a:p>
            <a:pPr eaLnBrk="1" hangingPunct="1"/>
            <a:endParaRPr lang="en-US" dirty="0" smtClean="0"/>
          </a:p>
          <a:p>
            <a:r>
              <a:rPr lang="en-US" dirty="0" smtClean="0"/>
              <a:t>ADAAA of the Americans with Disabilities Act (ADA)</a:t>
            </a:r>
          </a:p>
          <a:p>
            <a:endParaRPr lang="en-US" dirty="0"/>
          </a:p>
          <a:p>
            <a:r>
              <a:rPr lang="en-US" dirty="0" smtClean="0"/>
              <a:t>Family Educational Rights and Privacy Act (FERPA)</a:t>
            </a:r>
          </a:p>
          <a:p>
            <a:pPr eaLnBrk="1" hangingPunct="1">
              <a:buNone/>
            </a:pPr>
            <a:endParaRPr lang="en-US" dirty="0" smtClean="0"/>
          </a:p>
          <a:p>
            <a:pPr eaLnBrk="1" hangingPunct="1"/>
            <a:endParaRPr lang="en-US" dirty="0" smtClean="0"/>
          </a:p>
        </p:txBody>
      </p:sp>
      <p:sp>
        <p:nvSpPr>
          <p:cNvPr id="5" name="Slide Number Placeholder 4"/>
          <p:cNvSpPr>
            <a:spLocks noGrp="1"/>
          </p:cNvSpPr>
          <p:nvPr>
            <p:ph type="sldNum" sz="quarter" idx="12"/>
          </p:nvPr>
        </p:nvSpPr>
        <p:spPr/>
        <p:txBody>
          <a:bodyPr/>
          <a:lstStyle/>
          <a:p>
            <a:pPr>
              <a:defRPr/>
            </a:pPr>
            <a:fld id="{5CBBE108-6F74-4605-B00A-C5B42E7F1062}" type="slidenum">
              <a:rPr lang="en-US" smtClean="0"/>
              <a:pPr>
                <a:defRPr/>
              </a:pPr>
              <a:t>11</a:t>
            </a:fld>
            <a:endParaRPr lang="en-US" dirty="0"/>
          </a:p>
        </p:txBody>
      </p:sp>
      <p:pic>
        <p:nvPicPr>
          <p:cNvPr id="12292" name="Picture 7" descr="MC900331041[1]"/>
          <p:cNvPicPr>
            <a:picLocks noChangeAspect="1" noChangeArrowheads="1"/>
          </p:cNvPicPr>
          <p:nvPr/>
        </p:nvPicPr>
        <p:blipFill>
          <a:blip r:embed="rId3" cstate="print"/>
          <a:srcRect/>
          <a:stretch>
            <a:fillRect/>
          </a:stretch>
        </p:blipFill>
        <p:spPr bwMode="auto">
          <a:xfrm>
            <a:off x="6705600" y="2209800"/>
            <a:ext cx="1581150" cy="18145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Laws Impacting Disabilities  - Reflection</a:t>
            </a:r>
            <a:endParaRPr lang="en-US" dirty="0"/>
          </a:p>
        </p:txBody>
      </p:sp>
      <p:sp>
        <p:nvSpPr>
          <p:cNvPr id="3" name="Text Placeholder 2"/>
          <p:cNvSpPr>
            <a:spLocks noGrp="1"/>
          </p:cNvSpPr>
          <p:nvPr>
            <p:ph type="body" idx="1"/>
          </p:nvPr>
        </p:nvSpPr>
        <p:spPr/>
        <p:txBody>
          <a:bodyPr/>
          <a:lstStyle/>
          <a:p>
            <a:r>
              <a:rPr lang="en-US" dirty="0" smtClean="0"/>
              <a:t>PARENT</a:t>
            </a:r>
            <a:endParaRPr lang="en-US" dirty="0"/>
          </a:p>
        </p:txBody>
      </p:sp>
      <p:sp>
        <p:nvSpPr>
          <p:cNvPr id="4" name="Content Placeholder 3"/>
          <p:cNvSpPr>
            <a:spLocks noGrp="1"/>
          </p:cNvSpPr>
          <p:nvPr>
            <p:ph sz="half" idx="2"/>
          </p:nvPr>
        </p:nvSpPr>
        <p:spPr/>
        <p:txBody>
          <a:bodyPr/>
          <a:lstStyle/>
          <a:p>
            <a:pPr marL="342900" lvl="1" indent="-342900">
              <a:buFont typeface="Arial" pitchFamily="34" charset="0"/>
              <a:buChar char="•"/>
            </a:pPr>
            <a:r>
              <a:rPr lang="en-US" sz="2400" dirty="0" smtClean="0">
                <a:solidFill>
                  <a:schemeClr val="tx2"/>
                </a:solidFill>
              </a:rPr>
              <a:t>Are </a:t>
            </a:r>
            <a:r>
              <a:rPr lang="en-US" sz="2400" dirty="0">
                <a:solidFill>
                  <a:schemeClr val="tx2"/>
                </a:solidFill>
              </a:rPr>
              <a:t>you comfortable with </a:t>
            </a:r>
            <a:r>
              <a:rPr lang="en-US" sz="2400" dirty="0" smtClean="0">
                <a:solidFill>
                  <a:schemeClr val="tx2"/>
                </a:solidFill>
              </a:rPr>
              <a:t>your knowledge of the disability laws that affect college students?</a:t>
            </a:r>
          </a:p>
          <a:p>
            <a:pPr marL="342900" lvl="1" indent="-342900">
              <a:buFont typeface="Arial" pitchFamily="34" charset="0"/>
              <a:buChar char="•"/>
            </a:pPr>
            <a:endParaRPr lang="en-US" sz="2400" dirty="0">
              <a:solidFill>
                <a:schemeClr val="tx2"/>
              </a:solidFill>
            </a:endParaRPr>
          </a:p>
          <a:p>
            <a:pPr marL="342900" lvl="1" indent="-342900">
              <a:buFont typeface="Arial" pitchFamily="34" charset="0"/>
              <a:buChar char="•"/>
            </a:pPr>
            <a:r>
              <a:rPr lang="en-US" sz="2400" dirty="0" smtClean="0">
                <a:solidFill>
                  <a:schemeClr val="tx2"/>
                </a:solidFill>
              </a:rPr>
              <a:t>Have your child familiarize him/herself with the DS office.</a:t>
            </a:r>
            <a:endParaRPr lang="en-US" sz="2400" dirty="0">
              <a:solidFill>
                <a:schemeClr val="tx2"/>
              </a:solidFill>
            </a:endParaRPr>
          </a:p>
          <a:p>
            <a:endParaRPr lang="en-US" dirty="0"/>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lstStyle/>
          <a:p>
            <a:r>
              <a:rPr lang="en-US" dirty="0" smtClean="0">
                <a:solidFill>
                  <a:schemeClr val="tx2"/>
                </a:solidFill>
              </a:rPr>
              <a:t>Do you know your rights and responsibilities under the ADA?</a:t>
            </a:r>
          </a:p>
          <a:p>
            <a:endParaRPr lang="en-US" dirty="0">
              <a:solidFill>
                <a:schemeClr val="tx2"/>
              </a:solidFill>
            </a:endParaRPr>
          </a:p>
          <a:p>
            <a:pPr marL="342900" lvl="1" indent="-342900">
              <a:buFont typeface="Arial" pitchFamily="34" charset="0"/>
              <a:buChar char="•"/>
            </a:pPr>
            <a:endParaRPr lang="en-US" sz="2400" dirty="0" smtClean="0">
              <a:solidFill>
                <a:schemeClr val="tx2"/>
              </a:solidFill>
            </a:endParaRPr>
          </a:p>
          <a:p>
            <a:pPr marL="342900" lvl="1" indent="-342900">
              <a:buFont typeface="Arial" pitchFamily="34" charset="0"/>
              <a:buChar char="•"/>
            </a:pPr>
            <a:r>
              <a:rPr lang="en-US" sz="2400" dirty="0" smtClean="0">
                <a:solidFill>
                  <a:schemeClr val="tx2"/>
                </a:solidFill>
              </a:rPr>
              <a:t>Do you know the types of </a:t>
            </a:r>
            <a:r>
              <a:rPr lang="en-US" sz="2400" dirty="0">
                <a:solidFill>
                  <a:schemeClr val="tx2"/>
                </a:solidFill>
              </a:rPr>
              <a:t>accommodations typically provided in a college </a:t>
            </a:r>
            <a:r>
              <a:rPr lang="en-US" sz="2400" dirty="0" smtClean="0">
                <a:solidFill>
                  <a:schemeClr val="tx2"/>
                </a:solidFill>
              </a:rPr>
              <a:t>setting and how you request them?</a:t>
            </a:r>
            <a:endParaRPr lang="en-US" sz="2400" dirty="0">
              <a:solidFill>
                <a:schemeClr val="tx2"/>
              </a:solidFill>
            </a:endParaRPr>
          </a:p>
          <a:p>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b="1" dirty="0" smtClean="0"/>
              <a:t>5.  Communication </a:t>
            </a:r>
            <a:r>
              <a:rPr lang="en-US" b="1" dirty="0"/>
              <a:t>&amp; Collaboration</a:t>
            </a:r>
            <a:br>
              <a:rPr lang="en-US" b="1" dirty="0"/>
            </a:br>
            <a:endParaRPr lang="en-US" b="1" dirty="0"/>
          </a:p>
        </p:txBody>
      </p:sp>
      <p:sp>
        <p:nvSpPr>
          <p:cNvPr id="13315" name="Rectangle 3"/>
          <p:cNvSpPr>
            <a:spLocks noGrp="1" noChangeArrowheads="1"/>
          </p:cNvSpPr>
          <p:nvPr>
            <p:ph idx="1"/>
          </p:nvPr>
        </p:nvSpPr>
        <p:spPr/>
        <p:txBody>
          <a:bodyPr/>
          <a:lstStyle/>
          <a:p>
            <a:pPr eaLnBrk="1" hangingPunct="1"/>
            <a:endParaRPr lang="en-US" dirty="0" smtClean="0"/>
          </a:p>
          <a:p>
            <a:pPr eaLnBrk="1" hangingPunct="1"/>
            <a:r>
              <a:rPr lang="en-US" dirty="0" smtClean="0"/>
              <a:t>What are the skills of self-determination?</a:t>
            </a:r>
          </a:p>
          <a:p>
            <a:pPr eaLnBrk="1" hangingPunct="1"/>
            <a:endParaRPr lang="en-US" dirty="0" smtClean="0"/>
          </a:p>
          <a:p>
            <a:pPr eaLnBrk="1" hangingPunct="1"/>
            <a:r>
              <a:rPr lang="en-US" dirty="0" smtClean="0"/>
              <a:t>How can parents support their students in developing these skills?</a:t>
            </a:r>
          </a:p>
          <a:p>
            <a:pPr eaLnBrk="1" hangingPunct="1"/>
            <a:endParaRPr lang="en-US" dirty="0" smtClean="0"/>
          </a:p>
          <a:p>
            <a:pPr eaLnBrk="1" hangingPunct="1"/>
            <a:r>
              <a:rPr lang="en-US" dirty="0" smtClean="0"/>
              <a:t>What’s in it for us?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lvl="1" eaLnBrk="1" hangingPunct="1"/>
            <a:endParaRPr lang="en-US" dirty="0" smtClean="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13</a:t>
            </a:fld>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Self-determined behaviors</a:t>
            </a:r>
            <a:endParaRPr lang="en-US" b="1" dirty="0"/>
          </a:p>
        </p:txBody>
      </p:sp>
      <p:sp>
        <p:nvSpPr>
          <p:cNvPr id="3" name="Content Placeholder 2"/>
          <p:cNvSpPr>
            <a:spLocks noGrp="1"/>
          </p:cNvSpPr>
          <p:nvPr>
            <p:ph idx="1"/>
          </p:nvPr>
        </p:nvSpPr>
        <p:spPr/>
        <p:txBody>
          <a:bodyPr/>
          <a:lstStyle/>
          <a:p>
            <a:r>
              <a:rPr lang="en-US" dirty="0" smtClean="0"/>
              <a:t>Choice-making skills</a:t>
            </a:r>
          </a:p>
          <a:p>
            <a:r>
              <a:rPr lang="en-US" dirty="0" smtClean="0"/>
              <a:t>Decision-making skills</a:t>
            </a:r>
          </a:p>
          <a:p>
            <a:r>
              <a:rPr lang="en-US" dirty="0" smtClean="0"/>
              <a:t>Problem-solving skills</a:t>
            </a:r>
          </a:p>
          <a:p>
            <a:r>
              <a:rPr lang="en-US" dirty="0" smtClean="0"/>
              <a:t>Goal-setting and attainment skills</a:t>
            </a:r>
          </a:p>
          <a:p>
            <a:r>
              <a:rPr lang="en-US" dirty="0" smtClean="0"/>
              <a:t>Independence, risk-taking and safety skills</a:t>
            </a:r>
          </a:p>
          <a:p>
            <a:r>
              <a:rPr lang="en-US" dirty="0" smtClean="0"/>
              <a:t>Self-observation, evaluation and reinforcement skills</a:t>
            </a:r>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Self-determined behaviors</a:t>
            </a:r>
            <a:endParaRPr lang="en-US" b="1" dirty="0"/>
          </a:p>
        </p:txBody>
      </p:sp>
      <p:sp>
        <p:nvSpPr>
          <p:cNvPr id="3" name="Content Placeholder 2"/>
          <p:cNvSpPr>
            <a:spLocks noGrp="1"/>
          </p:cNvSpPr>
          <p:nvPr>
            <p:ph idx="1"/>
          </p:nvPr>
        </p:nvSpPr>
        <p:spPr/>
        <p:txBody>
          <a:bodyPr/>
          <a:lstStyle/>
          <a:p>
            <a:r>
              <a:rPr lang="en-US" dirty="0" smtClean="0"/>
              <a:t>Self-instruction skills</a:t>
            </a:r>
          </a:p>
          <a:p>
            <a:r>
              <a:rPr lang="en-US" dirty="0" smtClean="0"/>
              <a:t>Self-advocacy and leadership skills</a:t>
            </a:r>
          </a:p>
          <a:p>
            <a:r>
              <a:rPr lang="en-US" dirty="0" smtClean="0"/>
              <a:t>Internal locus of control</a:t>
            </a:r>
          </a:p>
          <a:p>
            <a:r>
              <a:rPr lang="en-US" dirty="0" smtClean="0"/>
              <a:t>Positive attribution of efficacy and outcome expectancy</a:t>
            </a:r>
          </a:p>
          <a:p>
            <a:r>
              <a:rPr lang="en-US" dirty="0" smtClean="0"/>
              <a:t>Self-awareness</a:t>
            </a:r>
          </a:p>
          <a:p>
            <a:r>
              <a:rPr lang="en-US" dirty="0" smtClean="0"/>
              <a:t>Self-knowledge</a:t>
            </a:r>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Communication &amp; Collaboration - Reflection</a:t>
            </a:r>
            <a:endParaRPr lang="en-US" dirty="0"/>
          </a:p>
        </p:txBody>
      </p:sp>
      <p:sp>
        <p:nvSpPr>
          <p:cNvPr id="3" name="Text Placeholder 2"/>
          <p:cNvSpPr>
            <a:spLocks noGrp="1"/>
          </p:cNvSpPr>
          <p:nvPr>
            <p:ph type="body" idx="1"/>
          </p:nvPr>
        </p:nvSpPr>
        <p:spPr/>
        <p:txBody>
          <a:bodyPr/>
          <a:lstStyle/>
          <a:p>
            <a:r>
              <a:rPr lang="en-US" dirty="0" smtClean="0"/>
              <a:t>PARENT</a:t>
            </a:r>
            <a:endParaRPr lang="en-US" dirty="0"/>
          </a:p>
        </p:txBody>
      </p:sp>
      <p:sp>
        <p:nvSpPr>
          <p:cNvPr id="4" name="Content Placeholder 3"/>
          <p:cNvSpPr>
            <a:spLocks noGrp="1"/>
          </p:cNvSpPr>
          <p:nvPr>
            <p:ph sz="half" idx="2"/>
          </p:nvPr>
        </p:nvSpPr>
        <p:spPr/>
        <p:txBody>
          <a:bodyPr>
            <a:normAutofit lnSpcReduction="10000"/>
          </a:bodyPr>
          <a:lstStyle/>
          <a:p>
            <a:r>
              <a:rPr lang="en-US" dirty="0" smtClean="0">
                <a:solidFill>
                  <a:schemeClr val="tx2"/>
                </a:solidFill>
              </a:rPr>
              <a:t>Ask your child what motivates them to attend college?  How does it fit with their vision for the future?</a:t>
            </a:r>
          </a:p>
          <a:p>
            <a:endParaRPr lang="en-US" sz="2600" dirty="0" smtClean="0">
              <a:solidFill>
                <a:schemeClr val="tx2"/>
              </a:solidFill>
            </a:endParaRPr>
          </a:p>
          <a:p>
            <a:r>
              <a:rPr lang="en-US" sz="2600" dirty="0" smtClean="0">
                <a:solidFill>
                  <a:schemeClr val="tx2"/>
                </a:solidFill>
              </a:rPr>
              <a:t>What </a:t>
            </a:r>
            <a:r>
              <a:rPr lang="en-US" sz="2600" dirty="0">
                <a:solidFill>
                  <a:schemeClr val="tx2"/>
                </a:solidFill>
              </a:rPr>
              <a:t>are your communication strengths, </a:t>
            </a:r>
            <a:r>
              <a:rPr lang="en-US" sz="2600" dirty="0" smtClean="0">
                <a:solidFill>
                  <a:schemeClr val="tx2"/>
                </a:solidFill>
              </a:rPr>
              <a:t>weaknesses?  Do </a:t>
            </a:r>
            <a:r>
              <a:rPr lang="en-US" sz="2600" dirty="0">
                <a:solidFill>
                  <a:schemeClr val="tx2"/>
                </a:solidFill>
              </a:rPr>
              <a:t>you talk more than you listen? </a:t>
            </a:r>
          </a:p>
          <a:p>
            <a:endParaRPr lang="en-US" dirty="0">
              <a:solidFill>
                <a:schemeClr val="tx2"/>
              </a:solidFill>
            </a:endParaRPr>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lstStyle/>
          <a:p>
            <a:r>
              <a:rPr lang="en-US" dirty="0" smtClean="0">
                <a:solidFill>
                  <a:schemeClr val="tx2"/>
                </a:solidFill>
              </a:rPr>
              <a:t>What is your vision </a:t>
            </a:r>
            <a:r>
              <a:rPr lang="en-US" dirty="0">
                <a:solidFill>
                  <a:schemeClr val="tx2"/>
                </a:solidFill>
              </a:rPr>
              <a:t>for the future</a:t>
            </a:r>
            <a:r>
              <a:rPr lang="en-US" dirty="0" smtClean="0">
                <a:solidFill>
                  <a:schemeClr val="tx2"/>
                </a:solidFill>
              </a:rPr>
              <a:t>? Can you articulate why college is a part of that vision?</a:t>
            </a:r>
          </a:p>
          <a:p>
            <a:endParaRPr lang="en-US" dirty="0">
              <a:solidFill>
                <a:schemeClr val="tx2"/>
              </a:solidFill>
            </a:endParaRPr>
          </a:p>
          <a:p>
            <a:pPr marL="342900" lvl="1" indent="-342900">
              <a:buFont typeface="Arial" pitchFamily="34" charset="0"/>
              <a:buChar char="•"/>
            </a:pPr>
            <a:r>
              <a:rPr lang="en-US" sz="2400" dirty="0" smtClean="0">
                <a:solidFill>
                  <a:schemeClr val="tx2"/>
                </a:solidFill>
              </a:rPr>
              <a:t>Create an action plan with your parent on how often you will communicate when you are away at college?</a:t>
            </a:r>
          </a:p>
          <a:p>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b="1" dirty="0" smtClean="0"/>
              <a:t>6.  Basic </a:t>
            </a:r>
            <a:r>
              <a:rPr lang="en-US" b="1" dirty="0"/>
              <a:t>Learning Strategies for the Classroom &amp; Beyond</a:t>
            </a:r>
          </a:p>
        </p:txBody>
      </p:sp>
      <p:sp>
        <p:nvSpPr>
          <p:cNvPr id="14339" name="Rectangle 3"/>
          <p:cNvSpPr>
            <a:spLocks noGrp="1" noChangeArrowheads="1"/>
          </p:cNvSpPr>
          <p:nvPr>
            <p:ph idx="1"/>
          </p:nvPr>
        </p:nvSpPr>
        <p:spPr/>
        <p:txBody>
          <a:bodyPr/>
          <a:lstStyle/>
          <a:p>
            <a:pPr eaLnBrk="1" hangingPunct="1"/>
            <a:endParaRPr lang="en-US" dirty="0" smtClean="0"/>
          </a:p>
          <a:p>
            <a:pPr eaLnBrk="1" hangingPunct="1"/>
            <a:r>
              <a:rPr lang="en-US" dirty="0" smtClean="0"/>
              <a:t>Everyone needs a little executive function support</a:t>
            </a:r>
            <a:endParaRPr lang="en-US" dirty="0"/>
          </a:p>
          <a:p>
            <a:pPr eaLnBrk="1" hangingPunct="1"/>
            <a:endParaRPr lang="en-US" dirty="0" smtClean="0"/>
          </a:p>
          <a:p>
            <a:pPr eaLnBrk="1" hangingPunct="1"/>
            <a:r>
              <a:rPr lang="en-US" dirty="0" smtClean="0"/>
              <a:t>Techno-wizardry</a:t>
            </a:r>
          </a:p>
          <a:p>
            <a:pPr eaLnBrk="1" hangingPunct="1"/>
            <a:endParaRPr lang="en-US" dirty="0" smtClean="0"/>
          </a:p>
          <a:p>
            <a:pPr eaLnBrk="1" hangingPunct="1"/>
            <a:r>
              <a:rPr lang="en-US" dirty="0" smtClean="0"/>
              <a:t>Learning Outside the Lines (Mooney &amp; Cole)</a:t>
            </a:r>
          </a:p>
          <a:p>
            <a:pPr eaLnBrk="1" hangingPunct="1"/>
            <a:endParaRPr lang="en-US" dirty="0" smtClean="0"/>
          </a:p>
          <a:p>
            <a:pPr eaLnBrk="1" hangingPunct="1"/>
            <a:endParaRPr lang="en-US" dirty="0" smtClean="0"/>
          </a:p>
          <a:p>
            <a:pPr eaLnBrk="1" hangingPunct="1"/>
            <a:endParaRPr lang="en-US" dirty="0" smtClean="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17</a:t>
            </a:fld>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Learning Strategies - Reflection</a:t>
            </a:r>
            <a:endParaRPr lang="en-US" b="1" dirty="0"/>
          </a:p>
        </p:txBody>
      </p:sp>
      <p:sp>
        <p:nvSpPr>
          <p:cNvPr id="3" name="Text Placeholder 2"/>
          <p:cNvSpPr>
            <a:spLocks noGrp="1"/>
          </p:cNvSpPr>
          <p:nvPr>
            <p:ph type="body" idx="1"/>
          </p:nvPr>
        </p:nvSpPr>
        <p:spPr/>
        <p:txBody>
          <a:bodyPr/>
          <a:lstStyle/>
          <a:p>
            <a:r>
              <a:rPr lang="en-US" dirty="0" smtClean="0"/>
              <a:t>PARENT</a:t>
            </a:r>
            <a:endParaRPr lang="en-US" dirty="0"/>
          </a:p>
        </p:txBody>
      </p:sp>
      <p:sp>
        <p:nvSpPr>
          <p:cNvPr id="4" name="Content Placeholder 3"/>
          <p:cNvSpPr>
            <a:spLocks noGrp="1"/>
          </p:cNvSpPr>
          <p:nvPr>
            <p:ph sz="half" idx="2"/>
          </p:nvPr>
        </p:nvSpPr>
        <p:spPr/>
        <p:txBody>
          <a:bodyPr>
            <a:normAutofit/>
          </a:bodyPr>
          <a:lstStyle/>
          <a:p>
            <a:pPr marL="342900" lvl="1" indent="-342900">
              <a:buFont typeface="Arial" pitchFamily="34" charset="0"/>
              <a:buChar char="•"/>
            </a:pPr>
            <a:r>
              <a:rPr lang="en-US" sz="2400" dirty="0" smtClean="0">
                <a:solidFill>
                  <a:schemeClr val="tx2"/>
                </a:solidFill>
              </a:rPr>
              <a:t>Are there specific strategies you think might benefit your student? </a:t>
            </a:r>
          </a:p>
          <a:p>
            <a:pPr marL="342900" lvl="1" indent="-342900">
              <a:buFont typeface="Arial" pitchFamily="34" charset="0"/>
              <a:buChar char="•"/>
            </a:pPr>
            <a:endParaRPr lang="en-US" sz="2400" dirty="0" smtClean="0">
              <a:solidFill>
                <a:schemeClr val="tx2"/>
              </a:solidFill>
            </a:endParaRPr>
          </a:p>
          <a:p>
            <a:pPr marL="342900" lvl="1" indent="-342900">
              <a:buFont typeface="Arial" pitchFamily="34" charset="0"/>
              <a:buChar char="•"/>
            </a:pPr>
            <a:r>
              <a:rPr lang="en-US" sz="2400" dirty="0" smtClean="0">
                <a:solidFill>
                  <a:schemeClr val="tx2"/>
                </a:solidFill>
              </a:rPr>
              <a:t>Experiment using a technology for time management. Guide your student through it, then have him/her practice on their own.</a:t>
            </a:r>
          </a:p>
          <a:p>
            <a:pPr marL="342900" lvl="1" indent="-342900">
              <a:buFont typeface="Arial" pitchFamily="34" charset="0"/>
              <a:buChar char="•"/>
            </a:pPr>
            <a:endParaRPr lang="en-US" sz="2400" dirty="0" smtClean="0">
              <a:solidFill>
                <a:schemeClr val="tx2"/>
              </a:solidFill>
            </a:endParaRPr>
          </a:p>
          <a:p>
            <a:pPr marL="342900" lvl="1" indent="-342900">
              <a:buFont typeface="Arial" pitchFamily="34" charset="0"/>
              <a:buChar char="•"/>
            </a:pPr>
            <a:endParaRPr lang="en-US" sz="2400" dirty="0" smtClean="0">
              <a:solidFill>
                <a:schemeClr val="tx2"/>
              </a:solidFill>
            </a:endParaRPr>
          </a:p>
          <a:p>
            <a:endParaRPr lang="en-US" dirty="0"/>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normAutofit/>
          </a:bodyPr>
          <a:lstStyle/>
          <a:p>
            <a:pPr marL="342900" lvl="1" indent="-342900">
              <a:buFont typeface="Arial" pitchFamily="34" charset="0"/>
              <a:buChar char="•"/>
            </a:pPr>
            <a:r>
              <a:rPr lang="en-US" sz="2400" dirty="0" smtClean="0">
                <a:solidFill>
                  <a:schemeClr val="tx2"/>
                </a:solidFill>
              </a:rPr>
              <a:t>Read “Learning Outside the Lines.”  What new strategies might you consider exploring?  How will you get support to help you get started?</a:t>
            </a:r>
          </a:p>
          <a:p>
            <a:pPr marL="342900" lvl="1" indent="-342900">
              <a:buFont typeface="Arial" pitchFamily="34" charset="0"/>
              <a:buChar char="•"/>
            </a:pPr>
            <a:r>
              <a:rPr lang="en-US" sz="2400" dirty="0" smtClean="0">
                <a:solidFill>
                  <a:schemeClr val="tx2"/>
                </a:solidFill>
              </a:rPr>
              <a:t>How does you feel about using any assistive technology? Do you know what works for you</a:t>
            </a:r>
            <a:r>
              <a:rPr lang="en-US" dirty="0" smtClean="0">
                <a:solidFill>
                  <a:schemeClr val="tx2"/>
                </a:solidFill>
              </a:rPr>
              <a:t>?</a:t>
            </a:r>
          </a:p>
          <a:p>
            <a:pPr marL="342900" lvl="1" indent="-342900">
              <a:buFont typeface="Arial" pitchFamily="34" charset="0"/>
              <a:buChar char="•"/>
            </a:pPr>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Essential Six = Self-Advocacy</a:t>
            </a:r>
            <a:endParaRPr lang="en-US" b="1" dirty="0"/>
          </a:p>
        </p:txBody>
      </p:sp>
      <p:sp>
        <p:nvSpPr>
          <p:cNvPr id="3" name="Content Placeholder 2"/>
          <p:cNvSpPr>
            <a:spLocks noGrp="1"/>
          </p:cNvSpPr>
          <p:nvPr>
            <p:ph idx="1"/>
          </p:nvPr>
        </p:nvSpPr>
        <p:spPr/>
        <p:txBody>
          <a:bodyPr/>
          <a:lstStyle/>
          <a:p>
            <a:r>
              <a:rPr lang="en-US" dirty="0" smtClean="0"/>
              <a:t>Know what the specific LD is</a:t>
            </a:r>
          </a:p>
          <a:p>
            <a:r>
              <a:rPr lang="en-US" dirty="0" smtClean="0"/>
              <a:t>Accept oneself as someone with a LD/establish LD identity</a:t>
            </a:r>
          </a:p>
          <a:p>
            <a:r>
              <a:rPr lang="en-US" dirty="0" smtClean="0"/>
              <a:t>Become metacognitive</a:t>
            </a:r>
          </a:p>
          <a:p>
            <a:r>
              <a:rPr lang="en-US" dirty="0" smtClean="0"/>
              <a:t>Know the laws impacting disability</a:t>
            </a:r>
          </a:p>
          <a:p>
            <a:r>
              <a:rPr lang="en-US" dirty="0" smtClean="0"/>
              <a:t>Awareness of communication style and collaboration</a:t>
            </a:r>
          </a:p>
          <a:p>
            <a:r>
              <a:rPr lang="en-US" dirty="0" smtClean="0"/>
              <a:t>Exploration of learning strategies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Inspiration for the Essential Six	</a:t>
            </a:r>
            <a:endParaRPr lang="en-US" b="1"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Sharon Field &amp; Alan Hoffman (1994)</a:t>
            </a:r>
          </a:p>
          <a:p>
            <a:pPr>
              <a:buNone/>
            </a:pPr>
            <a:endParaRPr lang="en-US" dirty="0" smtClean="0"/>
          </a:p>
          <a:p>
            <a:pPr lvl="1">
              <a:buNone/>
            </a:pPr>
            <a:r>
              <a:rPr lang="en-US" b="1" dirty="0" smtClean="0"/>
              <a:t>	Self-determination </a:t>
            </a:r>
            <a:r>
              <a:rPr lang="en-US" dirty="0" smtClean="0"/>
              <a:t>is the ability to identify and achieve goals based on a foundation of knowing and valuing oneself.</a:t>
            </a:r>
          </a:p>
          <a:p>
            <a:pPr lvl="1">
              <a:buNone/>
            </a:pPr>
            <a:endParaRPr lang="en-US" dirty="0"/>
          </a:p>
          <a:p>
            <a:pPr lvl="1">
              <a:buNone/>
            </a:pPr>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Essential Six</a:t>
            </a:r>
            <a:endParaRPr lang="en-US" b="1" dirty="0"/>
          </a:p>
        </p:txBody>
      </p:sp>
      <p:sp>
        <p:nvSpPr>
          <p:cNvPr id="3" name="Content Placeholder 2"/>
          <p:cNvSpPr>
            <a:spLocks noGrp="1"/>
          </p:cNvSpPr>
          <p:nvPr>
            <p:ph idx="1"/>
          </p:nvPr>
        </p:nvSpPr>
        <p:spPr/>
        <p:txBody>
          <a:bodyPr/>
          <a:lstStyle/>
          <a:p>
            <a:pPr marL="623887" indent="-514350">
              <a:buFont typeface="+mj-lt"/>
              <a:buAutoNum type="arabicPeriod"/>
            </a:pPr>
            <a:r>
              <a:rPr lang="en-US" dirty="0" smtClean="0"/>
              <a:t>Accept oneself as someone with a LD/establish LD identity.</a:t>
            </a:r>
          </a:p>
          <a:p>
            <a:pPr marL="623887" indent="-514350">
              <a:buFont typeface="+mj-lt"/>
              <a:buAutoNum type="arabicPeriod"/>
            </a:pPr>
            <a:r>
              <a:rPr lang="en-US" dirty="0" smtClean="0"/>
              <a:t>Become </a:t>
            </a:r>
            <a:r>
              <a:rPr lang="en-US" dirty="0" err="1" smtClean="0"/>
              <a:t>metacognitive</a:t>
            </a:r>
            <a:r>
              <a:rPr lang="en-US" dirty="0" smtClean="0"/>
              <a:t>.</a:t>
            </a:r>
          </a:p>
          <a:p>
            <a:pPr marL="623887" indent="-514350">
              <a:buFont typeface="+mj-lt"/>
              <a:buAutoNum type="arabicPeriod"/>
            </a:pPr>
            <a:r>
              <a:rPr lang="en-US" dirty="0" smtClean="0"/>
              <a:t>Know the laws impacting disability.</a:t>
            </a:r>
          </a:p>
          <a:p>
            <a:pPr marL="623887" indent="-514350">
              <a:buFont typeface="+mj-lt"/>
              <a:buAutoNum type="arabicPeriod"/>
            </a:pPr>
            <a:r>
              <a:rPr lang="en-US" dirty="0" smtClean="0"/>
              <a:t>Become aware of communication style and collaboration skills.</a:t>
            </a:r>
          </a:p>
          <a:p>
            <a:pPr marL="623887" indent="-514350">
              <a:buFont typeface="+mj-lt"/>
              <a:buAutoNum type="arabicPeriod"/>
            </a:pPr>
            <a:r>
              <a:rPr lang="en-US" dirty="0" smtClean="0"/>
              <a:t>Know the specific LD.</a:t>
            </a:r>
          </a:p>
          <a:p>
            <a:pPr marL="623887" indent="-514350">
              <a:buFont typeface="+mj-lt"/>
              <a:buAutoNum type="arabicPeriod"/>
            </a:pPr>
            <a:r>
              <a:rPr lang="en-US" dirty="0" smtClean="0"/>
              <a:t>Explore multiple learning strategies.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Partnering with Parents</a:t>
            </a:r>
            <a:endParaRPr lang="en-US" b="1" dirty="0"/>
          </a:p>
        </p:txBody>
      </p:sp>
      <p:sp>
        <p:nvSpPr>
          <p:cNvPr id="3" name="Content Placeholder 2"/>
          <p:cNvSpPr>
            <a:spLocks noGrp="1"/>
          </p:cNvSpPr>
          <p:nvPr>
            <p:ph idx="1"/>
          </p:nvPr>
        </p:nvSpPr>
        <p:spPr/>
        <p:txBody>
          <a:bodyPr/>
          <a:lstStyle/>
          <a:p>
            <a:r>
              <a:rPr lang="en-US" dirty="0" smtClean="0"/>
              <a:t>What is the changing role of parents and families in higher education?</a:t>
            </a:r>
          </a:p>
          <a:p>
            <a:r>
              <a:rPr lang="en-US" dirty="0" smtClean="0"/>
              <a:t>How has higher education accommodated this changing role?</a:t>
            </a:r>
          </a:p>
          <a:p>
            <a:r>
              <a:rPr lang="en-US" dirty="0" smtClean="0"/>
              <a:t>Why consider partnerships with parents and families?</a:t>
            </a:r>
          </a:p>
          <a:p>
            <a:r>
              <a:rPr lang="en-US" dirty="0" smtClean="0"/>
              <a:t>What’s in it for all parties?</a:t>
            </a:r>
          </a:p>
          <a:p>
            <a:endParaRPr lang="en-US" dirty="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a:xfrm>
            <a:off x="381000" y="457200"/>
            <a:ext cx="8229600" cy="1295400"/>
          </a:xfrm>
        </p:spPr>
        <p:txBody>
          <a:bodyPr>
            <a:normAutofit/>
          </a:bodyPr>
          <a:lstStyle/>
          <a:p>
            <a:pPr eaLnBrk="1" hangingPunct="1"/>
            <a:r>
              <a:rPr lang="en-US" b="1" dirty="0" smtClean="0"/>
              <a:t>1.  What is a learning disability?</a:t>
            </a:r>
          </a:p>
        </p:txBody>
      </p:sp>
      <p:sp>
        <p:nvSpPr>
          <p:cNvPr id="7171" name="Rectangle 3"/>
          <p:cNvSpPr>
            <a:spLocks noGrp="1" noChangeArrowheads="1"/>
          </p:cNvSpPr>
          <p:nvPr>
            <p:ph idx="1"/>
          </p:nvPr>
        </p:nvSpPr>
        <p:spPr>
          <a:xfrm>
            <a:off x="533400" y="1828800"/>
            <a:ext cx="6477000" cy="3886200"/>
          </a:xfrm>
        </p:spPr>
        <p:txBody>
          <a:bodyPr>
            <a:normAutofit fontScale="85000" lnSpcReduction="10000"/>
          </a:bodyPr>
          <a:lstStyle/>
          <a:p>
            <a:pPr eaLnBrk="1" hangingPunct="1">
              <a:lnSpc>
                <a:spcPct val="90000"/>
              </a:lnSpc>
              <a:buFont typeface="Wingdings" pitchFamily="2" charset="2"/>
              <a:buNone/>
            </a:pPr>
            <a:endParaRPr lang="en-US" dirty="0" smtClean="0"/>
          </a:p>
          <a:p>
            <a:pPr eaLnBrk="1" hangingPunct="1">
              <a:lnSpc>
                <a:spcPct val="90000"/>
              </a:lnSpc>
            </a:pPr>
            <a:r>
              <a:rPr lang="en-US" dirty="0" smtClean="0"/>
              <a:t>Can you identify the specific diagnosis?</a:t>
            </a:r>
          </a:p>
          <a:p>
            <a:pPr eaLnBrk="1" hangingPunct="1">
              <a:lnSpc>
                <a:spcPct val="90000"/>
              </a:lnSpc>
              <a:buFont typeface="Georgia" pitchFamily="18" charset="0"/>
              <a:buNone/>
            </a:pPr>
            <a:endParaRPr lang="en-US" dirty="0" smtClean="0"/>
          </a:p>
          <a:p>
            <a:pPr eaLnBrk="1" hangingPunct="1">
              <a:lnSpc>
                <a:spcPct val="90000"/>
              </a:lnSpc>
            </a:pPr>
            <a:r>
              <a:rPr lang="en-US" dirty="0" smtClean="0"/>
              <a:t>Can you describe the disability?</a:t>
            </a:r>
          </a:p>
          <a:p>
            <a:pPr eaLnBrk="1" hangingPunct="1">
              <a:lnSpc>
                <a:spcPct val="90000"/>
              </a:lnSpc>
              <a:buFont typeface="Georgia" pitchFamily="18" charset="0"/>
              <a:buNone/>
            </a:pPr>
            <a:endParaRPr lang="en-US" dirty="0" smtClean="0"/>
          </a:p>
          <a:p>
            <a:pPr eaLnBrk="1" hangingPunct="1">
              <a:lnSpc>
                <a:spcPct val="90000"/>
              </a:lnSpc>
            </a:pPr>
            <a:r>
              <a:rPr lang="en-US" dirty="0" smtClean="0"/>
              <a:t>What are the strengths and challenges?</a:t>
            </a:r>
          </a:p>
          <a:p>
            <a:pPr>
              <a:lnSpc>
                <a:spcPct val="90000"/>
              </a:lnSpc>
            </a:pPr>
            <a:r>
              <a:rPr lang="en-US" dirty="0" smtClean="0"/>
              <a:t>How does it affect school work?</a:t>
            </a:r>
          </a:p>
          <a:p>
            <a:pPr>
              <a:lnSpc>
                <a:spcPct val="90000"/>
              </a:lnSpc>
              <a:buNone/>
            </a:pPr>
            <a:endParaRPr lang="en-US" dirty="0" smtClean="0"/>
          </a:p>
          <a:p>
            <a:pPr>
              <a:lnSpc>
                <a:spcPct val="90000"/>
              </a:lnSpc>
            </a:pPr>
            <a:r>
              <a:rPr lang="en-US" dirty="0" smtClean="0"/>
              <a:t>How does it affect life work?</a:t>
            </a:r>
          </a:p>
          <a:p>
            <a:pPr eaLnBrk="1" hangingPunct="1">
              <a:lnSpc>
                <a:spcPct val="90000"/>
              </a:lnSpc>
            </a:pPr>
            <a:endParaRPr lang="en-US" dirty="0" smtClean="0"/>
          </a:p>
          <a:p>
            <a:pPr eaLnBrk="1" hangingPunct="1">
              <a:lnSpc>
                <a:spcPct val="90000"/>
              </a:lnSpc>
              <a:buFont typeface="Georgia" pitchFamily="18" charset="0"/>
              <a:buNone/>
            </a:pPr>
            <a:endParaRPr lang="en-US" dirty="0" smtClean="0"/>
          </a:p>
          <a:p>
            <a:pPr eaLnBrk="1" hangingPunct="1">
              <a:lnSpc>
                <a:spcPct val="90000"/>
              </a:lnSpc>
              <a:buFont typeface="Wingdings" pitchFamily="2" charset="2"/>
              <a:buNone/>
            </a:pPr>
            <a:endParaRPr lang="en-US" dirty="0" smtClean="0"/>
          </a:p>
        </p:txBody>
      </p:sp>
      <p:sp>
        <p:nvSpPr>
          <p:cNvPr id="5" name="Slide Number Placeholder 4"/>
          <p:cNvSpPr>
            <a:spLocks noGrp="1"/>
          </p:cNvSpPr>
          <p:nvPr>
            <p:ph type="sldNum" sz="quarter" idx="12"/>
          </p:nvPr>
        </p:nvSpPr>
        <p:spPr/>
        <p:txBody>
          <a:bodyPr/>
          <a:lstStyle/>
          <a:p>
            <a:pPr>
              <a:defRPr/>
            </a:pPr>
            <a:fld id="{5CBBE108-6F74-4605-B00A-C5B42E7F1062}" type="slidenum">
              <a:rPr lang="en-US" smtClean="0"/>
              <a:pPr>
                <a:defRPr/>
              </a:pPr>
              <a:t>5</a:t>
            </a:fld>
            <a:endParaRPr lang="en-US" dirty="0"/>
          </a:p>
        </p:txBody>
      </p:sp>
      <p:pic>
        <p:nvPicPr>
          <p:cNvPr id="146460" name="Picture 28" descr="MM900284092[1]"/>
          <p:cNvPicPr>
            <a:picLocks noChangeAspect="1" noChangeArrowheads="1" noCrop="1"/>
          </p:cNvPicPr>
          <p:nvPr/>
        </p:nvPicPr>
        <p:blipFill>
          <a:blip r:embed="rId3" cstate="print"/>
          <a:srcRect/>
          <a:stretch>
            <a:fillRect/>
          </a:stretch>
        </p:blipFill>
        <p:spPr bwMode="auto">
          <a:xfrm>
            <a:off x="5943600" y="3048000"/>
            <a:ext cx="2362200" cy="21336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 0  L 0 0.3331  E" pathEditMode="relative" ptsTypes="">
                                      <p:cBhvr>
                                        <p:cTn id="6" dur="2000" fill="hold"/>
                                        <p:tgtEl>
                                          <p:spTgt spid="14646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What is a LD? - Reflections</a:t>
            </a:r>
            <a:endParaRPr lang="en-US" b="1" dirty="0"/>
          </a:p>
        </p:txBody>
      </p:sp>
      <p:sp>
        <p:nvSpPr>
          <p:cNvPr id="3" name="Text Placeholder 2"/>
          <p:cNvSpPr>
            <a:spLocks noGrp="1"/>
          </p:cNvSpPr>
          <p:nvPr>
            <p:ph type="body" idx="1"/>
          </p:nvPr>
        </p:nvSpPr>
        <p:spPr/>
        <p:txBody>
          <a:bodyPr/>
          <a:lstStyle/>
          <a:p>
            <a:r>
              <a:rPr lang="en-US" dirty="0" smtClean="0"/>
              <a:t>PARENT</a:t>
            </a:r>
            <a:endParaRPr lang="en-US" dirty="0"/>
          </a:p>
        </p:txBody>
      </p:sp>
      <p:sp>
        <p:nvSpPr>
          <p:cNvPr id="4" name="Content Placeholder 3"/>
          <p:cNvSpPr>
            <a:spLocks noGrp="1"/>
          </p:cNvSpPr>
          <p:nvPr>
            <p:ph sz="half" idx="2"/>
          </p:nvPr>
        </p:nvSpPr>
        <p:spPr/>
        <p:txBody>
          <a:bodyPr>
            <a:normAutofit/>
          </a:bodyPr>
          <a:lstStyle/>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smtClean="0">
                <a:solidFill>
                  <a:schemeClr val="tx2"/>
                </a:solidFill>
              </a:rPr>
              <a:t>If </a:t>
            </a:r>
            <a:r>
              <a:rPr lang="en-US" dirty="0">
                <a:solidFill>
                  <a:schemeClr val="tx2"/>
                </a:solidFill>
              </a:rPr>
              <a:t>you had a conversation with a friend or teacher, how would you describe your child’s diagnosis and learning needs</a:t>
            </a:r>
            <a:r>
              <a:rPr lang="en-US" dirty="0" smtClean="0">
                <a:solidFill>
                  <a:schemeClr val="tx2"/>
                </a:solidFill>
              </a:rPr>
              <a:t>?</a:t>
            </a:r>
          </a:p>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a:solidFill>
                  <a:schemeClr val="tx2"/>
                </a:solidFill>
              </a:rPr>
              <a:t>Are you encouraging and </a:t>
            </a:r>
            <a:r>
              <a:rPr lang="en-US" dirty="0" smtClean="0">
                <a:solidFill>
                  <a:schemeClr val="tx2"/>
                </a:solidFill>
              </a:rPr>
              <a:t>realistic in regards to your child’s diagnosis?</a:t>
            </a:r>
            <a:endParaRPr lang="en-US" dirty="0">
              <a:solidFill>
                <a:schemeClr val="tx2"/>
              </a:solidFill>
            </a:endParaRPr>
          </a:p>
          <a:p>
            <a:pPr marL="342900" lvl="1" indent="-342900">
              <a:buFont typeface="Arial" pitchFamily="34" charset="0"/>
              <a:buChar char="•"/>
            </a:pPr>
            <a:endParaRPr lang="en-US" dirty="0">
              <a:solidFill>
                <a:schemeClr val="tx2"/>
              </a:solidFill>
            </a:endParaRPr>
          </a:p>
          <a:p>
            <a:pPr marL="342900" lvl="1" indent="-342900">
              <a:buFont typeface="Arial" pitchFamily="34" charset="0"/>
              <a:buChar char="•"/>
            </a:pPr>
            <a:endParaRPr lang="en-US" dirty="0">
              <a:solidFill>
                <a:schemeClr val="tx2"/>
              </a:solidFill>
            </a:endParaRPr>
          </a:p>
          <a:p>
            <a:endParaRPr lang="en-US" dirty="0"/>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normAutofit/>
          </a:bodyPr>
          <a:lstStyle/>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smtClean="0">
                <a:solidFill>
                  <a:schemeClr val="tx2"/>
                </a:solidFill>
              </a:rPr>
              <a:t>Do </a:t>
            </a:r>
            <a:r>
              <a:rPr lang="en-US" dirty="0">
                <a:solidFill>
                  <a:schemeClr val="tx2"/>
                </a:solidFill>
              </a:rPr>
              <a:t>you feel comfortable talking about your LD and how it affects you</a:t>
            </a:r>
            <a:r>
              <a:rPr lang="en-US" dirty="0" smtClean="0">
                <a:solidFill>
                  <a:schemeClr val="tx2"/>
                </a:solidFill>
              </a:rPr>
              <a:t>?</a:t>
            </a:r>
          </a:p>
          <a:p>
            <a:pPr marL="342900" lvl="1" indent="-342900">
              <a:buFont typeface="Arial" pitchFamily="34" charset="0"/>
              <a:buChar char="•"/>
            </a:pPr>
            <a:endParaRPr lang="en-US" dirty="0">
              <a:solidFill>
                <a:schemeClr val="tx2"/>
              </a:solidFill>
            </a:endParaRPr>
          </a:p>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a:solidFill>
                  <a:schemeClr val="tx2"/>
                </a:solidFill>
              </a:rPr>
              <a:t>What do you like most in school</a:t>
            </a:r>
            <a:r>
              <a:rPr lang="en-US" dirty="0" smtClean="0">
                <a:solidFill>
                  <a:schemeClr val="tx2"/>
                </a:solidFill>
              </a:rPr>
              <a:t>? What are your specific strengths?  Academically and socially?</a:t>
            </a:r>
          </a:p>
          <a:p>
            <a:pPr marL="342900" lvl="1" indent="-342900">
              <a:buNone/>
            </a:pPr>
            <a:r>
              <a:rPr lang="en-US" dirty="0" smtClean="0">
                <a:solidFill>
                  <a:schemeClr val="tx2"/>
                </a:solidFill>
              </a:rPr>
              <a:t> </a:t>
            </a:r>
            <a:endParaRPr lang="en-US" dirty="0">
              <a:solidFill>
                <a:schemeClr val="tx2"/>
              </a:solidFill>
            </a:endParaRPr>
          </a:p>
          <a:p>
            <a:pPr marL="342900" lvl="1" indent="-342900">
              <a:buFont typeface="Arial" pitchFamily="34" charset="0"/>
              <a:buChar char="•"/>
            </a:pPr>
            <a:endParaRPr lang="en-US" dirty="0">
              <a:solidFill>
                <a:schemeClr val="tx2"/>
              </a:solidFill>
            </a:endParaRPr>
          </a:p>
          <a:p>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r>
              <a:rPr lang="en-US" b="1" dirty="0" smtClean="0"/>
              <a:t>2.  Establishing LD identity</a:t>
            </a:r>
          </a:p>
        </p:txBody>
      </p:sp>
      <p:sp>
        <p:nvSpPr>
          <p:cNvPr id="9219" name="Rectangle 3"/>
          <p:cNvSpPr>
            <a:spLocks noGrp="1" noChangeArrowheads="1"/>
          </p:cNvSpPr>
          <p:nvPr>
            <p:ph idx="1"/>
          </p:nvPr>
        </p:nvSpPr>
        <p:spPr>
          <a:xfrm>
            <a:off x="381000" y="1981200"/>
            <a:ext cx="8229600" cy="3810000"/>
          </a:xfrm>
        </p:spPr>
        <p:txBody>
          <a:bodyPr>
            <a:normAutofit/>
          </a:bodyPr>
          <a:lstStyle/>
          <a:p>
            <a:pPr eaLnBrk="1" hangingPunct="1">
              <a:lnSpc>
                <a:spcPct val="80000"/>
              </a:lnSpc>
            </a:pPr>
            <a:r>
              <a:rPr lang="en-US" sz="2400" dirty="0" smtClean="0"/>
              <a:t>Stages:  </a:t>
            </a:r>
            <a:r>
              <a:rPr lang="en-US" sz="2400" dirty="0"/>
              <a:t>D</a:t>
            </a:r>
            <a:r>
              <a:rPr lang="en-US" sz="2400" dirty="0" smtClean="0"/>
              <a:t>enial, Transition, or Acceptance.  </a:t>
            </a:r>
          </a:p>
          <a:p>
            <a:pPr eaLnBrk="1" hangingPunct="1">
              <a:lnSpc>
                <a:spcPct val="80000"/>
              </a:lnSpc>
              <a:buFont typeface="Wingdings" pitchFamily="2" charset="2"/>
              <a:buNone/>
            </a:pPr>
            <a:endParaRPr lang="en-US" sz="2400" dirty="0" smtClean="0"/>
          </a:p>
          <a:p>
            <a:pPr eaLnBrk="1" hangingPunct="1">
              <a:lnSpc>
                <a:spcPct val="80000"/>
              </a:lnSpc>
            </a:pPr>
            <a:r>
              <a:rPr lang="en-US" sz="2400" dirty="0" smtClean="0"/>
              <a:t>Are you using positive language when talking about LD issues and learning?</a:t>
            </a:r>
          </a:p>
          <a:p>
            <a:pPr eaLnBrk="1" hangingPunct="1">
              <a:lnSpc>
                <a:spcPct val="80000"/>
              </a:lnSpc>
            </a:pPr>
            <a:endParaRPr lang="en-US" sz="2400" dirty="0" smtClean="0"/>
          </a:p>
          <a:p>
            <a:pPr marL="365760" indent="-256032">
              <a:lnSpc>
                <a:spcPct val="80000"/>
              </a:lnSpc>
              <a:buClr>
                <a:schemeClr val="accent3"/>
              </a:buClr>
              <a:buFont typeface="Georgia"/>
              <a:buChar char="•"/>
              <a:defRPr/>
            </a:pPr>
            <a:r>
              <a:rPr lang="en-US" sz="2400" dirty="0"/>
              <a:t>Are you creating a welcoming environment to talk about the LD?</a:t>
            </a:r>
          </a:p>
          <a:p>
            <a:pPr marL="365760" indent="-256032">
              <a:lnSpc>
                <a:spcPct val="80000"/>
              </a:lnSpc>
              <a:buClr>
                <a:schemeClr val="accent3"/>
              </a:buClr>
              <a:buNone/>
              <a:defRPr/>
            </a:pPr>
            <a:endParaRPr lang="en-US" sz="2400" dirty="0"/>
          </a:p>
          <a:p>
            <a:pPr marL="365760" indent="-256032">
              <a:lnSpc>
                <a:spcPct val="80000"/>
              </a:lnSpc>
              <a:buClr>
                <a:schemeClr val="accent3"/>
              </a:buClr>
              <a:buFont typeface="Georgia"/>
              <a:buChar char="•"/>
              <a:defRPr/>
            </a:pPr>
            <a:r>
              <a:rPr lang="en-US" sz="2400" dirty="0" smtClean="0"/>
              <a:t>What </a:t>
            </a:r>
            <a:r>
              <a:rPr lang="en-US" sz="2400" dirty="0"/>
              <a:t>kind of language does the student use when talking about his/her LD?</a:t>
            </a:r>
          </a:p>
          <a:p>
            <a:pPr eaLnBrk="1" hangingPunct="1">
              <a:lnSpc>
                <a:spcPct val="80000"/>
              </a:lnSpc>
            </a:pPr>
            <a:endParaRPr lang="en-US" sz="2400" dirty="0" smtClean="0"/>
          </a:p>
          <a:p>
            <a:pPr eaLnBrk="1" hangingPunct="1">
              <a:lnSpc>
                <a:spcPct val="80000"/>
              </a:lnSpc>
              <a:buFont typeface="Wingdings" pitchFamily="2" charset="2"/>
              <a:buNone/>
            </a:pPr>
            <a:endParaRPr lang="en-US" sz="2400" dirty="0" smtClean="0"/>
          </a:p>
          <a:p>
            <a:pPr lvl="1" eaLnBrk="1" hangingPunct="1">
              <a:lnSpc>
                <a:spcPct val="80000"/>
              </a:lnSpc>
              <a:buFont typeface="Wingdings" pitchFamily="2" charset="2"/>
              <a:buNone/>
            </a:pPr>
            <a:endParaRPr lang="en-US" sz="2400" dirty="0" smtClean="0"/>
          </a:p>
        </p:txBody>
      </p:sp>
      <p:sp>
        <p:nvSpPr>
          <p:cNvPr id="4" name="Slide Number Placeholder 3"/>
          <p:cNvSpPr>
            <a:spLocks noGrp="1"/>
          </p:cNvSpPr>
          <p:nvPr>
            <p:ph type="sldNum" sz="quarter" idx="12"/>
          </p:nvPr>
        </p:nvSpPr>
        <p:spPr/>
        <p:txBody>
          <a:bodyPr/>
          <a:lstStyle/>
          <a:p>
            <a:pPr>
              <a:defRPr/>
            </a:pPr>
            <a:fld id="{5CBBE108-6F74-4605-B00A-C5B42E7F1062}" type="slidenum">
              <a:rPr lang="en-US" smtClean="0"/>
              <a:pPr>
                <a:defRPr/>
              </a:pPr>
              <a:t>7</a:t>
            </a:fld>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Establishing LD Identity - Reflections</a:t>
            </a:r>
            <a:endParaRPr lang="en-US" b="1" dirty="0"/>
          </a:p>
        </p:txBody>
      </p:sp>
      <p:sp>
        <p:nvSpPr>
          <p:cNvPr id="3" name="Text Placeholder 2"/>
          <p:cNvSpPr>
            <a:spLocks noGrp="1"/>
          </p:cNvSpPr>
          <p:nvPr>
            <p:ph type="body" idx="1"/>
          </p:nvPr>
        </p:nvSpPr>
        <p:spPr/>
        <p:txBody>
          <a:bodyPr/>
          <a:lstStyle/>
          <a:p>
            <a:r>
              <a:rPr lang="en-US" dirty="0" smtClean="0"/>
              <a:t>PARENT</a:t>
            </a:r>
            <a:endParaRPr lang="en-US" dirty="0"/>
          </a:p>
        </p:txBody>
      </p:sp>
      <p:sp>
        <p:nvSpPr>
          <p:cNvPr id="4" name="Content Placeholder 3"/>
          <p:cNvSpPr>
            <a:spLocks noGrp="1"/>
          </p:cNvSpPr>
          <p:nvPr>
            <p:ph sz="half" idx="2"/>
          </p:nvPr>
        </p:nvSpPr>
        <p:spPr/>
        <p:txBody>
          <a:bodyPr>
            <a:normAutofit/>
          </a:bodyPr>
          <a:lstStyle/>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smtClean="0">
                <a:solidFill>
                  <a:schemeClr val="tx2"/>
                </a:solidFill>
              </a:rPr>
              <a:t>What </a:t>
            </a:r>
            <a:r>
              <a:rPr lang="en-US" dirty="0">
                <a:solidFill>
                  <a:schemeClr val="tx2"/>
                </a:solidFill>
              </a:rPr>
              <a:t>stage are  you in regarding acceptance of the LD diagnosis/identity</a:t>
            </a:r>
            <a:r>
              <a:rPr lang="en-US" dirty="0" smtClean="0">
                <a:solidFill>
                  <a:schemeClr val="tx2"/>
                </a:solidFill>
              </a:rPr>
              <a:t>?</a:t>
            </a:r>
          </a:p>
          <a:p>
            <a:pPr marL="342900" lvl="1" indent="-342900">
              <a:buFont typeface="Arial" pitchFamily="34" charset="0"/>
              <a:buChar char="•"/>
            </a:pPr>
            <a:endParaRPr lang="en-US" dirty="0"/>
          </a:p>
          <a:p>
            <a:pPr marL="342900" lvl="1" indent="-342900">
              <a:buFont typeface="Arial" pitchFamily="34" charset="0"/>
              <a:buChar char="•"/>
            </a:pPr>
            <a:r>
              <a:rPr lang="en-US" dirty="0">
                <a:solidFill>
                  <a:schemeClr val="tx2"/>
                </a:solidFill>
              </a:rPr>
              <a:t>What are you doing to promote discussion about learning needs or what could you do?</a:t>
            </a:r>
          </a:p>
          <a:p>
            <a:pPr marL="342900" lvl="1" indent="-342900">
              <a:buFont typeface="Arial" pitchFamily="34" charset="0"/>
              <a:buChar char="•"/>
            </a:pPr>
            <a:endParaRPr lang="en-US" dirty="0"/>
          </a:p>
          <a:p>
            <a:endParaRPr lang="en-US" dirty="0"/>
          </a:p>
        </p:txBody>
      </p:sp>
      <p:sp>
        <p:nvSpPr>
          <p:cNvPr id="5" name="Text Placeholder 4"/>
          <p:cNvSpPr>
            <a:spLocks noGrp="1"/>
          </p:cNvSpPr>
          <p:nvPr>
            <p:ph type="body" sz="quarter" idx="3"/>
          </p:nvPr>
        </p:nvSpPr>
        <p:spPr/>
        <p:txBody>
          <a:bodyPr/>
          <a:lstStyle/>
          <a:p>
            <a:r>
              <a:rPr lang="en-US" dirty="0" smtClean="0"/>
              <a:t>STUDENT</a:t>
            </a:r>
            <a:endParaRPr lang="en-US" dirty="0"/>
          </a:p>
        </p:txBody>
      </p:sp>
      <p:sp>
        <p:nvSpPr>
          <p:cNvPr id="6" name="Content Placeholder 5"/>
          <p:cNvSpPr>
            <a:spLocks noGrp="1"/>
          </p:cNvSpPr>
          <p:nvPr>
            <p:ph sz="quarter" idx="4"/>
          </p:nvPr>
        </p:nvSpPr>
        <p:spPr/>
        <p:txBody>
          <a:bodyPr/>
          <a:lstStyle/>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r>
              <a:rPr lang="en-US" dirty="0" smtClean="0">
                <a:solidFill>
                  <a:schemeClr val="tx2"/>
                </a:solidFill>
              </a:rPr>
              <a:t>What </a:t>
            </a:r>
            <a:r>
              <a:rPr lang="en-US" dirty="0">
                <a:solidFill>
                  <a:schemeClr val="tx2"/>
                </a:solidFill>
              </a:rPr>
              <a:t>stage of LD identity development is </a:t>
            </a:r>
            <a:r>
              <a:rPr lang="en-US" dirty="0" smtClean="0">
                <a:solidFill>
                  <a:schemeClr val="tx2"/>
                </a:solidFill>
              </a:rPr>
              <a:t>the </a:t>
            </a:r>
            <a:r>
              <a:rPr lang="en-US" dirty="0">
                <a:solidFill>
                  <a:schemeClr val="tx2"/>
                </a:solidFill>
              </a:rPr>
              <a:t>student in?</a:t>
            </a:r>
          </a:p>
          <a:p>
            <a:pPr marL="342900" lvl="1" indent="-342900">
              <a:buFont typeface="Arial" pitchFamily="34" charset="0"/>
              <a:buChar char="•"/>
            </a:pPr>
            <a:endParaRPr lang="en-US" dirty="0" smtClean="0">
              <a:solidFill>
                <a:schemeClr val="tx2"/>
              </a:solidFill>
            </a:endParaRPr>
          </a:p>
          <a:p>
            <a:pPr marL="342900" lvl="1" indent="-342900">
              <a:buFont typeface="Arial" pitchFamily="34" charset="0"/>
              <a:buChar char="•"/>
            </a:pPr>
            <a:endParaRPr lang="en-US" dirty="0">
              <a:solidFill>
                <a:schemeClr val="tx2"/>
              </a:solidFill>
            </a:endParaRPr>
          </a:p>
          <a:p>
            <a:pPr marL="342900" lvl="1" indent="-342900">
              <a:buFont typeface="Arial" pitchFamily="34" charset="0"/>
              <a:buChar char="•"/>
            </a:pPr>
            <a:r>
              <a:rPr lang="en-US" dirty="0" smtClean="0">
                <a:solidFill>
                  <a:schemeClr val="tx2"/>
                </a:solidFill>
              </a:rPr>
              <a:t>Does the student </a:t>
            </a:r>
            <a:r>
              <a:rPr lang="en-US" dirty="0">
                <a:solidFill>
                  <a:schemeClr val="tx2"/>
                </a:solidFill>
              </a:rPr>
              <a:t>know what their diagnosis means?</a:t>
            </a:r>
          </a:p>
          <a:p>
            <a:endParaRPr lang="en-US" dirty="0"/>
          </a:p>
        </p:txBody>
      </p:sp>
      <p:sp>
        <p:nvSpPr>
          <p:cNvPr id="7" name="Slide Number Placeholder 6"/>
          <p:cNvSpPr>
            <a:spLocks noGrp="1"/>
          </p:cNvSpPr>
          <p:nvPr>
            <p:ph type="sldNum" sz="quarter" idx="12"/>
          </p:nvPr>
        </p:nvSpPr>
        <p:spPr/>
        <p:txBody>
          <a:bodyPr/>
          <a:lstStyle/>
          <a:p>
            <a:pPr>
              <a:defRPr/>
            </a:pPr>
            <a:fld id="{8B0744CE-4420-4043-94B6-C8227B636500}"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a:xfrm>
            <a:off x="381000" y="914400"/>
            <a:ext cx="8229600" cy="1143000"/>
          </a:xfrm>
        </p:spPr>
        <p:txBody>
          <a:bodyPr>
            <a:normAutofit fontScale="90000"/>
          </a:bodyPr>
          <a:lstStyle/>
          <a:p>
            <a:pPr eaLnBrk="1" fontAlgn="auto" hangingPunct="1">
              <a:spcAft>
                <a:spcPts val="0"/>
              </a:spcAft>
              <a:defRPr/>
            </a:pPr>
            <a:r>
              <a:rPr lang="en-US" b="1" dirty="0" smtClean="0"/>
              <a:t>3.  </a:t>
            </a:r>
            <a:r>
              <a:rPr lang="en-US" b="1" dirty="0" err="1" smtClean="0"/>
              <a:t>Metacognition</a:t>
            </a:r>
            <a:r>
              <a:rPr lang="en-US" b="1" dirty="0">
                <a:solidFill>
                  <a:schemeClr val="accent1">
                    <a:lumMod val="75000"/>
                  </a:schemeClr>
                </a:solidFill>
              </a:rPr>
              <a:t/>
            </a:r>
            <a:br>
              <a:rPr lang="en-US" b="1" dirty="0">
                <a:solidFill>
                  <a:schemeClr val="accent1">
                    <a:lumMod val="75000"/>
                  </a:schemeClr>
                </a:solidFill>
              </a:rPr>
            </a:br>
            <a:endParaRPr lang="en-US" b="1" dirty="0">
              <a:solidFill>
                <a:schemeClr val="accent1">
                  <a:lumMod val="75000"/>
                </a:schemeClr>
              </a:solidFill>
            </a:endParaRPr>
          </a:p>
        </p:txBody>
      </p:sp>
      <p:sp>
        <p:nvSpPr>
          <p:cNvPr id="11267" name="Rectangle 3"/>
          <p:cNvSpPr>
            <a:spLocks noGrp="1" noChangeArrowheads="1"/>
          </p:cNvSpPr>
          <p:nvPr>
            <p:ph idx="1"/>
          </p:nvPr>
        </p:nvSpPr>
        <p:spPr>
          <a:xfrm>
            <a:off x="533400" y="2133600"/>
            <a:ext cx="8229600" cy="4343400"/>
          </a:xfrm>
        </p:spPr>
        <p:txBody>
          <a:bodyPr>
            <a:normAutofit/>
          </a:bodyPr>
          <a:lstStyle/>
          <a:p>
            <a:pPr algn="ctr" eaLnBrk="1" hangingPunct="1">
              <a:buFont typeface="Wingdings" pitchFamily="2" charset="2"/>
              <a:buNone/>
            </a:pPr>
            <a:r>
              <a:rPr lang="en-US" dirty="0" smtClean="0"/>
              <a:t>What is it and how does it help?</a:t>
            </a:r>
          </a:p>
          <a:p>
            <a:pPr eaLnBrk="1" hangingPunct="1">
              <a:buFont typeface="Wingdings" pitchFamily="2" charset="2"/>
              <a:buNone/>
            </a:pPr>
            <a:endParaRPr lang="en-US" dirty="0" smtClean="0"/>
          </a:p>
          <a:p>
            <a:pPr eaLnBrk="1" hangingPunct="1"/>
            <a:r>
              <a:rPr lang="en-US" sz="2400" dirty="0" smtClean="0"/>
              <a:t>Knowledge about how to improve learning</a:t>
            </a:r>
          </a:p>
          <a:p>
            <a:pPr eaLnBrk="1" hangingPunct="1"/>
            <a:endParaRPr lang="en-US" sz="2400" dirty="0" smtClean="0"/>
          </a:p>
          <a:p>
            <a:pPr eaLnBrk="1" hangingPunct="1"/>
            <a:r>
              <a:rPr lang="en-US" sz="2400" dirty="0" smtClean="0"/>
              <a:t>Self- regulation/self-monitoring</a:t>
            </a:r>
          </a:p>
          <a:p>
            <a:pPr eaLnBrk="1" hangingPunct="1"/>
            <a:endParaRPr lang="en-US" sz="2400" dirty="0" smtClean="0"/>
          </a:p>
          <a:p>
            <a:pPr eaLnBrk="1" hangingPunct="1"/>
            <a:r>
              <a:rPr lang="en-US" sz="2400" dirty="0" smtClean="0"/>
              <a:t>Explore, discuss, adjust</a:t>
            </a:r>
          </a:p>
          <a:p>
            <a:pPr eaLnBrk="1" hangingPunct="1">
              <a:buFont typeface="Wingdings" pitchFamily="2" charset="2"/>
              <a:buNone/>
            </a:pPr>
            <a:endParaRPr lang="en-US" sz="2400" dirty="0" smtClean="0"/>
          </a:p>
        </p:txBody>
      </p:sp>
      <p:sp>
        <p:nvSpPr>
          <p:cNvPr id="5" name="Slide Number Placeholder 4"/>
          <p:cNvSpPr>
            <a:spLocks noGrp="1"/>
          </p:cNvSpPr>
          <p:nvPr>
            <p:ph type="sldNum" sz="quarter" idx="12"/>
          </p:nvPr>
        </p:nvSpPr>
        <p:spPr/>
        <p:txBody>
          <a:bodyPr/>
          <a:lstStyle/>
          <a:p>
            <a:pPr>
              <a:defRPr/>
            </a:pPr>
            <a:fld id="{5CBBE108-6F74-4605-B00A-C5B42E7F1062}" type="slidenum">
              <a:rPr lang="en-US" smtClean="0"/>
              <a:pPr>
                <a:defRPr/>
              </a:pPr>
              <a:t>9</a:t>
            </a:fld>
            <a:endParaRPr lang="en-US" dirty="0"/>
          </a:p>
        </p:txBody>
      </p:sp>
      <p:pic>
        <p:nvPicPr>
          <p:cNvPr id="11268" name="Picture 21" descr="MC900215317[1]"/>
          <p:cNvPicPr>
            <a:picLocks noChangeAspect="1" noChangeArrowheads="1"/>
          </p:cNvPicPr>
          <p:nvPr/>
        </p:nvPicPr>
        <p:blipFill>
          <a:blip r:embed="rId3" cstate="print"/>
          <a:srcRect/>
          <a:stretch>
            <a:fillRect/>
          </a:stretch>
        </p:blipFill>
        <p:spPr bwMode="auto">
          <a:xfrm>
            <a:off x="6400800" y="4114800"/>
            <a:ext cx="1676400" cy="2209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675</TotalTime>
  <Words>2080</Words>
  <Application>Microsoft Office PowerPoint</Application>
  <PresentationFormat>On-screen Show (4:3)</PresentationFormat>
  <Paragraphs>269</Paragraphs>
  <Slides>19</Slides>
  <Notes>13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Essential Six An Introduction</vt:lpstr>
      <vt:lpstr>Inspiration for the Essential Six </vt:lpstr>
      <vt:lpstr>The Essential Six</vt:lpstr>
      <vt:lpstr>Partnering with Parents</vt:lpstr>
      <vt:lpstr>1.  What is a learning disability?</vt:lpstr>
      <vt:lpstr> What is a LD? - Reflections</vt:lpstr>
      <vt:lpstr>2.  Establishing LD identity</vt:lpstr>
      <vt:lpstr>Establishing LD Identity - Reflections</vt:lpstr>
      <vt:lpstr>3.  Metacognition </vt:lpstr>
      <vt:lpstr>Metacognition - Reflection</vt:lpstr>
      <vt:lpstr>4. The Laws Impacting Disability</vt:lpstr>
      <vt:lpstr>Laws Impacting Disabilities  - Reflection</vt:lpstr>
      <vt:lpstr>5.  Communication &amp; Collaboration </vt:lpstr>
      <vt:lpstr>Self-determined behaviors</vt:lpstr>
      <vt:lpstr>Self-determined behaviors</vt:lpstr>
      <vt:lpstr>Communication &amp; Collaboration - Reflection</vt:lpstr>
      <vt:lpstr>6.  Basic Learning Strategies for the Classroom &amp; Beyond</vt:lpstr>
      <vt:lpstr>Learning Strategies - Reflection</vt:lpstr>
      <vt:lpstr>The Essential Six = Self-Advocacy</vt:lpstr>
    </vt:vector>
  </TitlesOfParts>
  <Company>Westfield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Essential Six</dc:title>
  <dc:creator>Westfield State College</dc:creator>
  <cp:lastModifiedBy>bowmanm</cp:lastModifiedBy>
  <cp:revision>70</cp:revision>
  <dcterms:created xsi:type="dcterms:W3CDTF">2011-04-22T17:48:27Z</dcterms:created>
  <dcterms:modified xsi:type="dcterms:W3CDTF">2013-09-16T17:42:30Z</dcterms:modified>
</cp:coreProperties>
</file>