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325" r:id="rId2"/>
    <p:sldId id="326" r:id="rId3"/>
    <p:sldId id="327" r:id="rId4"/>
    <p:sldId id="328" r:id="rId5"/>
    <p:sldId id="329" r:id="rId6"/>
    <p:sldId id="330" r:id="rId7"/>
    <p:sldId id="331" r:id="rId8"/>
    <p:sldId id="332" r:id="rId9"/>
    <p:sldId id="333" r:id="rId10"/>
    <p:sldId id="334" r:id="rId11"/>
    <p:sldId id="335" r:id="rId12"/>
    <p:sldId id="336" r:id="rId13"/>
    <p:sldId id="337" r:id="rId14"/>
    <p:sldId id="338" r:id="rId15"/>
    <p:sldId id="342" r:id="rId16"/>
    <p:sldId id="343" r:id="rId17"/>
    <p:sldId id="345" r:id="rId18"/>
    <p:sldId id="344" r:id="rId19"/>
    <p:sldId id="346" r:id="rId20"/>
    <p:sldId id="34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jeoma Ezeofor" initials="IE" lastIdx="5"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2" d="100"/>
          <a:sy n="102" d="100"/>
        </p:scale>
        <p:origin x="26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D0BFB7-65F8-4A9E-9321-AEDA8265DCC9}" type="datetimeFigureOut">
              <a:rPr lang="en-US" smtClean="0"/>
              <a:t>10/3/2016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EACED1-E0F9-49C0-B87D-15B9D9F4E0ED}" type="slidenum">
              <a:rPr lang="en-US" smtClean="0"/>
              <a:t>‹#›</a:t>
            </a:fld>
            <a:endParaRPr lang="en-US"/>
          </a:p>
        </p:txBody>
      </p:sp>
    </p:spTree>
    <p:extLst>
      <p:ext uri="{BB962C8B-B14F-4D97-AF65-F5344CB8AC3E}">
        <p14:creationId xmlns:p14="http://schemas.microsoft.com/office/powerpoint/2010/main" val="2344090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lgn="ctr" eaLnBrk="1" latinLnBrk="0" hangingPunct="1"/>
            <a:fld id="{23A271A1-F6D6-438B-A432-4747EE7ECD40}" type="datetimeFigureOut">
              <a:rPr lang="en-US" smtClean="0"/>
              <a:pPr algn="ctr" eaLnBrk="1" latinLnBrk="0" hangingPunct="1"/>
              <a:t>10/3/2016</a:t>
            </a:fld>
            <a:endParaRPr lang="en-US" sz="2000" dirty="0">
              <a:solidFill>
                <a:srgbClr val="FFFFFF"/>
              </a:solidFill>
            </a:endParaRP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lgn="r" eaLnBrk="1" latinLnBrk="0" hangingPunct="1"/>
            <a:endParaRPr kumimoji="0" lang="en-US" dirty="0">
              <a:solidFill>
                <a:schemeClr val="tx2"/>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0C94032-CD4C-4C25-B0C2-CEC720522D92}" type="slidenum">
              <a:rPr kumimoji="0" lang="en-US" smtClean="0"/>
              <a:pPr eaLnBrk="1" latinLnBrk="0" hangingPunct="1"/>
              <a:t>‹#›</a:t>
            </a:fld>
            <a:endParaRPr kumimoji="0" lang="en-US" dirty="0">
              <a:solidFill>
                <a:schemeClr val="tx2"/>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10/3/2016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F0C94032-CD4C-4C25-B0C2-CEC720522D92}"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eaLnBrk="1" latinLnBrk="0" hangingPunct="1"/>
            <a:fld id="{23A271A1-F6D6-438B-A432-4747EE7ECD40}" type="datetimeFigureOut">
              <a:rPr lang="en-US" smtClean="0"/>
              <a:pPr eaLnBrk="1" latinLnBrk="0" hangingPunct="1"/>
              <a:t>10/3/2016</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kumimoji="0"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F0C94032-CD4C-4C25-B0C2-CEC720522D92}"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10/3/2016</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10/3/2016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lgn="ctr" eaLnBrk="1" latinLnBrk="0" hangingPunct="1"/>
            <a:fld id="{F0C94032-CD4C-4C25-B0C2-CEC720522D92}" type="slidenum">
              <a:rPr kumimoji="0" lang="en-US" smtClean="0"/>
              <a:pPr algn="ctr" eaLnBrk="1" latinLnBrk="0" hangingPunct="1"/>
              <a:t>‹#›</a:t>
            </a:fld>
            <a:endParaRPr kumimoji="0" lang="en-US" sz="2400" dirty="0">
              <a:solidFill>
                <a:srgbClr val="FFFFFF"/>
              </a:solidFill>
            </a:endParaRPr>
          </a:p>
        </p:txBody>
      </p:sp>
      <p:sp>
        <p:nvSpPr>
          <p:cNvPr id="14" name="Footer Placeholder 13"/>
          <p:cNvSpPr>
            <a:spLocks noGrp="1"/>
          </p:cNvSpPr>
          <p:nvPr>
            <p:ph type="ftr" sz="quarter" idx="12"/>
          </p:nvPr>
        </p:nvSpPr>
        <p:spPr/>
        <p:txBody>
          <a:body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eaLnBrk="1" latinLnBrk="0" hangingPunct="1"/>
            <a:fld id="{23A271A1-F6D6-438B-A432-4747EE7ECD40}" type="datetimeFigureOut">
              <a:rPr lang="en-US" smtClean="0"/>
              <a:pPr eaLnBrk="1" latinLnBrk="0" hangingPunct="1"/>
              <a:t>10/3/2016</a:t>
            </a:fld>
            <a:endParaRPr lang="en-US"/>
          </a:p>
        </p:txBody>
      </p:sp>
      <p:sp>
        <p:nvSpPr>
          <p:cNvPr id="10" name="Slide Number Placeholder 9"/>
          <p:cNvSpPr>
            <a:spLocks noGrp="1"/>
          </p:cNvSpPr>
          <p:nvPr>
            <p:ph type="sldNum" sz="quarter" idx="16"/>
          </p:nvPr>
        </p:nvSpPr>
        <p:spPr/>
        <p:txBody>
          <a:bodyPr rtlCol="0"/>
          <a:lstStyle/>
          <a:p>
            <a:pPr algn="ctr" eaLnBrk="1" latinLnBrk="0" hangingPunct="1"/>
            <a:fld id="{F0C94032-CD4C-4C25-B0C2-CEC720522D92}" type="slidenum">
              <a:rPr kumimoji="0" lang="en-US" smtClean="0"/>
              <a:pPr algn="ctr" eaLnBrk="1" latinLnBrk="0" hangingPunct="1"/>
              <a:t>‹#›</a:t>
            </a:fld>
            <a:endParaRPr kumimoji="0" lang="en-US"/>
          </a:p>
        </p:txBody>
      </p:sp>
      <p:sp>
        <p:nvSpPr>
          <p:cNvPr id="12" name="Footer Placeholder 11"/>
          <p:cNvSpPr>
            <a:spLocks noGrp="1"/>
          </p:cNvSpPr>
          <p:nvPr>
            <p:ph type="ftr" sz="quarter" idx="17"/>
          </p:nvPr>
        </p:nvSpPr>
        <p:spPr/>
        <p:txBody>
          <a:bodyPr rtlCol="0"/>
          <a:lstStyle/>
          <a:p>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eaLnBrk="1" latinLnBrk="0" hangingPunct="1"/>
            <a:fld id="{23A271A1-F6D6-438B-A432-4747EE7ECD40}" type="datetimeFigureOut">
              <a:rPr lang="en-US" smtClean="0"/>
              <a:pPr eaLnBrk="1" latinLnBrk="0" hangingPunct="1"/>
              <a:t>10/3/2016</a:t>
            </a:fld>
            <a:endParaRPr lang="en-US"/>
          </a:p>
        </p:txBody>
      </p:sp>
      <p:sp>
        <p:nvSpPr>
          <p:cNvPr id="12" name="Slide Number Placeholder 11"/>
          <p:cNvSpPr>
            <a:spLocks noGrp="1"/>
          </p:cNvSpPr>
          <p:nvPr>
            <p:ph type="sldNum" sz="quarter" idx="16"/>
          </p:nvPr>
        </p:nvSpPr>
        <p:spPr/>
        <p:txBody>
          <a:bodyPr rtlCol="0"/>
          <a:lstStyle/>
          <a:p>
            <a:pPr algn="ctr" eaLnBrk="1" latinLnBrk="0" hangingPunct="1"/>
            <a:fld id="{F0C94032-CD4C-4C25-B0C2-CEC720522D92}" type="slidenum">
              <a:rPr kumimoji="0" lang="en-US" smtClean="0"/>
              <a:pPr algn="ctr" eaLnBrk="1" latinLnBrk="0" hangingPunct="1"/>
              <a:t>‹#›</a:t>
            </a:fld>
            <a:endParaRPr kumimoji="0" lang="en-US"/>
          </a:p>
        </p:txBody>
      </p:sp>
      <p:sp>
        <p:nvSpPr>
          <p:cNvPr id="14" name="Footer Placeholder 13"/>
          <p:cNvSpPr>
            <a:spLocks noGrp="1"/>
          </p:cNvSpPr>
          <p:nvPr>
            <p:ph type="ftr" sz="quarter" idx="17"/>
          </p:nvPr>
        </p:nvSpPr>
        <p:spPr/>
        <p:txBody>
          <a:bodyPr rtlCol="0"/>
          <a:lstStyle/>
          <a:p>
            <a:endParaRPr kumimoji="0"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10/3/2016</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10/3/2016</a:t>
            </a:fld>
            <a:endParaRPr lang="en-US"/>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F0C94032-CD4C-4C25-B0C2-CEC720522D92}" type="slidenum">
              <a:rPr kumimoji="0" lang="en-US" smtClean="0"/>
              <a:pPr eaLnBrk="1" latinLnBrk="0" hangingPunct="1"/>
              <a:t>‹#›</a:t>
            </a:fld>
            <a:endParaRPr kumimoji="0"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10/3/2016</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eaLnBrk="1" latinLnBrk="0" hangingPunct="1"/>
            <a:fld id="{23A271A1-F6D6-438B-A432-4747EE7ECD40}" type="datetimeFigureOut">
              <a:rPr lang="en-US" smtClean="0"/>
              <a:pPr eaLnBrk="1" latinLnBrk="0" hangingPunct="1"/>
              <a:t>10/3/2016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lgn="ctr" eaLnBrk="1" latinLnBrk="0" hangingPunct="1"/>
            <a:fld id="{F0C94032-CD4C-4C25-B0C2-CEC720522D92}" type="slidenum">
              <a:rPr kumimoji="0" lang="en-US" smtClean="0"/>
              <a:pPr algn="ctr" eaLnBrk="1" latinLnBrk="0" hangingPunct="1"/>
              <a:t>‹#›</a:t>
            </a:fld>
            <a:endParaRPr kumimoji="0" lang="en-US" sz="2800" dirty="0"/>
          </a:p>
        </p:txBody>
      </p:sp>
      <p:sp>
        <p:nvSpPr>
          <p:cNvPr id="14" name="Footer Placeholder 13"/>
          <p:cNvSpPr>
            <a:spLocks noGrp="1"/>
          </p:cNvSpPr>
          <p:nvPr>
            <p:ph type="ftr" sz="quarter" idx="12"/>
          </p:nvPr>
        </p:nvSpPr>
        <p:spPr>
          <a:xfrm>
            <a:off x="1600200" y="6248206"/>
            <a:ext cx="4572000" cy="365125"/>
          </a:xfrm>
        </p:spPr>
        <p:txBody>
          <a:bodyPr rtlCol="0"/>
          <a:lstStyle/>
          <a:p>
            <a:endParaRPr kumimoji="0"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Drag picture to placeholder or click icon to add</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eaLnBrk="1" latinLnBrk="0" hangingPunct="1"/>
            <a:fld id="{23A271A1-F6D6-438B-A432-4747EE7ECD40}" type="datetimeFigureOut">
              <a:rPr lang="en-US" smtClean="0"/>
              <a:pPr eaLnBrk="1" latinLnBrk="0" hangingPunct="1"/>
              <a:t>10/3/2016</a:t>
            </a:fld>
            <a:endParaRPr lang="en-US" sz="1400" dirty="0">
              <a:solidFill>
                <a:schemeClr val="tx2"/>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lgn="ctr" eaLnBrk="1" latinLnBrk="0" hangingPunct="1"/>
            <a:fld id="{F0C94032-CD4C-4C25-B0C2-CEC720522D92}"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9720" y="1555664"/>
            <a:ext cx="7772400" cy="1470025"/>
          </a:xfrm>
        </p:spPr>
        <p:txBody>
          <a:bodyPr>
            <a:noAutofit/>
          </a:bodyPr>
          <a:lstStyle/>
          <a:p>
            <a:r>
              <a:rPr lang="en-US" sz="4000" dirty="0" smtClean="0"/>
              <a:t>Creating a sense of belonging on campus: our shared responsibility</a:t>
            </a:r>
            <a:endParaRPr lang="en-US" sz="4000" dirty="0"/>
          </a:p>
        </p:txBody>
      </p:sp>
      <p:sp>
        <p:nvSpPr>
          <p:cNvPr id="3" name="Subtitle 2"/>
          <p:cNvSpPr>
            <a:spLocks noGrp="1"/>
          </p:cNvSpPr>
          <p:nvPr>
            <p:ph type="subTitle" idx="1"/>
          </p:nvPr>
        </p:nvSpPr>
        <p:spPr/>
        <p:txBody>
          <a:bodyPr>
            <a:normAutofit/>
          </a:bodyPr>
          <a:lstStyle/>
          <a:p>
            <a:endParaRPr lang="en-US" dirty="0"/>
          </a:p>
        </p:txBody>
      </p:sp>
      <p:sp>
        <p:nvSpPr>
          <p:cNvPr id="4" name="TextBox 3"/>
          <p:cNvSpPr txBox="1"/>
          <p:nvPr/>
        </p:nvSpPr>
        <p:spPr>
          <a:xfrm>
            <a:off x="1968137" y="3108965"/>
            <a:ext cx="5050972" cy="1569660"/>
          </a:xfrm>
          <a:prstGeom prst="rect">
            <a:avLst/>
          </a:prstGeom>
          <a:noFill/>
        </p:spPr>
        <p:txBody>
          <a:bodyPr wrap="square" rtlCol="0">
            <a:spAutoFit/>
          </a:bodyPr>
          <a:lstStyle/>
          <a:p>
            <a:pPr marL="63500" algn="ctr"/>
            <a:r>
              <a:rPr lang="en-US" altLang="en-US" sz="2400" dirty="0"/>
              <a:t>Richard Q. Shin, Ph.D</a:t>
            </a:r>
            <a:r>
              <a:rPr lang="en-US" altLang="en-US" sz="2400" dirty="0" smtClean="0"/>
              <a:t>.</a:t>
            </a:r>
          </a:p>
          <a:p>
            <a:pPr marL="63500" algn="ctr"/>
            <a:endParaRPr lang="en-US" altLang="en-US" sz="2400" dirty="0" smtClean="0"/>
          </a:p>
          <a:p>
            <a:pPr marL="63500" algn="ctr"/>
            <a:r>
              <a:rPr lang="en-US" altLang="en-US" sz="2400" dirty="0" smtClean="0"/>
              <a:t>Dickinson College</a:t>
            </a:r>
            <a:endParaRPr lang="en-US" altLang="en-US" sz="2400" dirty="0"/>
          </a:p>
          <a:p>
            <a:pPr marL="63500" algn="ctr"/>
            <a:r>
              <a:rPr lang="en-US" altLang="en-US" sz="2400" dirty="0" smtClean="0"/>
              <a:t>Friday, September 16th 2016</a:t>
            </a:r>
            <a:endParaRPr lang="en-US" altLang="en-US" sz="2400" dirty="0"/>
          </a:p>
        </p:txBody>
      </p:sp>
    </p:spTree>
    <p:extLst>
      <p:ext uri="{BB962C8B-B14F-4D97-AF65-F5344CB8AC3E}">
        <p14:creationId xmlns:p14="http://schemas.microsoft.com/office/powerpoint/2010/main" val="22142251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228600"/>
            <a:ext cx="8547100" cy="990600"/>
          </a:xfrm>
        </p:spPr>
        <p:txBody>
          <a:bodyPr>
            <a:normAutofit/>
          </a:bodyPr>
          <a:lstStyle/>
          <a:p>
            <a:r>
              <a:rPr lang="en-US" dirty="0" smtClean="0"/>
              <a:t>Intersectionality </a:t>
            </a:r>
            <a:r>
              <a:rPr lang="en-US" sz="2800" dirty="0" smtClean="0"/>
              <a:t>(Crenshaw, 1989; Shields, 2008)</a:t>
            </a:r>
            <a:endParaRPr lang="en-US" sz="2800" dirty="0"/>
          </a:p>
        </p:txBody>
      </p:sp>
      <p:sp>
        <p:nvSpPr>
          <p:cNvPr id="4" name="Content Placeholder 3"/>
          <p:cNvSpPr>
            <a:spLocks noGrp="1"/>
          </p:cNvSpPr>
          <p:nvPr>
            <p:ph sz="quarter" idx="2"/>
          </p:nvPr>
        </p:nvSpPr>
        <p:spPr>
          <a:xfrm>
            <a:off x="3886200" y="1589567"/>
            <a:ext cx="5257800" cy="4572000"/>
          </a:xfrm>
        </p:spPr>
        <p:txBody>
          <a:bodyPr>
            <a:normAutofit/>
          </a:bodyPr>
          <a:lstStyle/>
          <a:p>
            <a:r>
              <a:rPr lang="en-US" sz="2500" dirty="0" smtClean="0">
                <a:latin typeface="Georgia" charset="0"/>
              </a:rPr>
              <a:t>Every </a:t>
            </a:r>
            <a:r>
              <a:rPr lang="en-US" sz="2500" dirty="0">
                <a:latin typeface="Georgia" charset="0"/>
              </a:rPr>
              <a:t>person in our society has multiple social </a:t>
            </a:r>
            <a:r>
              <a:rPr lang="en-US" sz="2500" dirty="0" smtClean="0">
                <a:latin typeface="Georgia" charset="0"/>
              </a:rPr>
              <a:t>identities</a:t>
            </a:r>
          </a:p>
          <a:p>
            <a:r>
              <a:rPr lang="en-US" sz="2500" dirty="0" smtClean="0">
                <a:latin typeface="Georgia" charset="0"/>
              </a:rPr>
              <a:t>Most </a:t>
            </a:r>
            <a:r>
              <a:rPr lang="en-US" sz="2500" dirty="0">
                <a:latin typeface="Georgia" charset="0"/>
              </a:rPr>
              <a:t>individuals have BOTH privileged and oppressed social </a:t>
            </a:r>
            <a:r>
              <a:rPr lang="en-US" sz="2500" dirty="0" smtClean="0">
                <a:latin typeface="Georgia" charset="0"/>
              </a:rPr>
              <a:t>identities</a:t>
            </a:r>
          </a:p>
          <a:p>
            <a:r>
              <a:rPr lang="en-US" sz="2500" dirty="0" smtClean="0">
                <a:latin typeface="Georgia" charset="0"/>
              </a:rPr>
              <a:t>Helps </a:t>
            </a:r>
            <a:r>
              <a:rPr lang="en-US" sz="2500" dirty="0">
                <a:latin typeface="Georgia" charset="0"/>
              </a:rPr>
              <a:t>make sense of how interlocking</a:t>
            </a:r>
            <a:r>
              <a:rPr lang="en-US" sz="2400" dirty="0"/>
              <a:t> </a:t>
            </a:r>
            <a:r>
              <a:rPr lang="en-US" sz="2500" dirty="0">
                <a:latin typeface="Georgia" charset="0"/>
              </a:rPr>
              <a:t>systems of oppression are experienced by marginalized groups </a:t>
            </a:r>
            <a:r>
              <a:rPr lang="en-US" sz="2400" dirty="0"/>
              <a:t>(Syed, 2010</a:t>
            </a:r>
            <a:r>
              <a:rPr lang="en-US" sz="2400" dirty="0" smtClean="0"/>
              <a:t>)</a:t>
            </a:r>
            <a:endParaRPr lang="en-US" sz="2500" dirty="0"/>
          </a:p>
        </p:txBody>
      </p:sp>
      <p:pic>
        <p:nvPicPr>
          <p:cNvPr id="5" name="Picture 3" descr="C:\Documents and Settings\Richard Shin\My Documents\Fall 2011\Sign post.gif"/>
          <p:cNvPicPr>
            <a:picLocks noGrp="1" noChangeAspect="1" noChangeArrowheads="1"/>
          </p:cNvPicPr>
          <p:nvPr>
            <p:ph sz="quarter" idx="1"/>
          </p:nvPr>
        </p:nvPicPr>
        <p:blipFill>
          <a:blip r:embed="rId2" cstate="email">
            <a:extLst>
              <a:ext uri="{28A0092B-C50C-407E-A947-70E740481C1C}">
                <a14:useLocalDpi xmlns:a14="http://schemas.microsoft.com/office/drawing/2010/main" val="0"/>
              </a:ext>
            </a:extLst>
          </a:blip>
          <a:srcRect l="2825" r="2825"/>
          <a:stretch>
            <a:fillRect/>
          </a:stretch>
        </p:blipFill>
        <p:spPr>
          <a:xfrm>
            <a:off x="0" y="1589567"/>
            <a:ext cx="3886200" cy="4572000"/>
          </a:xfrm>
          <a:noFill/>
        </p:spPr>
      </p:pic>
      <p:sp>
        <p:nvSpPr>
          <p:cNvPr id="6" name="Text Box 13"/>
          <p:cNvSpPr txBox="1">
            <a:spLocks noChangeArrowheads="1"/>
          </p:cNvSpPr>
          <p:nvPr/>
        </p:nvSpPr>
        <p:spPr bwMode="auto">
          <a:xfrm rot="19500000">
            <a:off x="2031909" y="2102514"/>
            <a:ext cx="990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dirty="0">
                <a:solidFill>
                  <a:srgbClr val="F6364D"/>
                </a:solidFill>
                <a:ea typeface="ヒラギノ角ゴ Pro W3" charset="0"/>
                <a:cs typeface="ヒラギノ角ゴ Pro W3" charset="0"/>
              </a:rPr>
              <a:t>Class</a:t>
            </a:r>
          </a:p>
        </p:txBody>
      </p:sp>
      <p:sp>
        <p:nvSpPr>
          <p:cNvPr id="7" name="Text Box 5"/>
          <p:cNvSpPr txBox="1">
            <a:spLocks noChangeArrowheads="1"/>
          </p:cNvSpPr>
          <p:nvPr/>
        </p:nvSpPr>
        <p:spPr bwMode="auto">
          <a:xfrm rot="1200000">
            <a:off x="549555" y="2573867"/>
            <a:ext cx="12192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dirty="0">
                <a:solidFill>
                  <a:srgbClr val="FF9900"/>
                </a:solidFill>
                <a:ea typeface="ヒラギノ角ゴ Pro W3" charset="0"/>
                <a:cs typeface="ヒラギノ角ゴ Pro W3" charset="0"/>
              </a:rPr>
              <a:t>Race</a:t>
            </a:r>
          </a:p>
        </p:txBody>
      </p:sp>
      <p:sp>
        <p:nvSpPr>
          <p:cNvPr id="8" name="Text Box 9"/>
          <p:cNvSpPr txBox="1">
            <a:spLocks noChangeArrowheads="1"/>
          </p:cNvSpPr>
          <p:nvPr/>
        </p:nvSpPr>
        <p:spPr bwMode="auto">
          <a:xfrm rot="600000">
            <a:off x="2076218" y="3429000"/>
            <a:ext cx="1295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dirty="0">
                <a:solidFill>
                  <a:srgbClr val="660033"/>
                </a:solidFill>
                <a:ea typeface="ヒラギノ角ゴ Pro W3" charset="0"/>
                <a:cs typeface="ヒラギノ角ゴ Pro W3" charset="0"/>
              </a:rPr>
              <a:t>Gender</a:t>
            </a:r>
          </a:p>
        </p:txBody>
      </p:sp>
      <p:sp>
        <p:nvSpPr>
          <p:cNvPr id="9" name="Text Box 15"/>
          <p:cNvSpPr txBox="1">
            <a:spLocks noChangeArrowheads="1"/>
          </p:cNvSpPr>
          <p:nvPr/>
        </p:nvSpPr>
        <p:spPr bwMode="auto">
          <a:xfrm rot="20100000">
            <a:off x="804298" y="3891414"/>
            <a:ext cx="1143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dirty="0">
                <a:solidFill>
                  <a:srgbClr val="0000CC"/>
                </a:solidFill>
                <a:ea typeface="ヒラギノ角ゴ Pro W3" charset="0"/>
                <a:cs typeface="ヒラギノ角ゴ Pro W3" charset="0"/>
              </a:rPr>
              <a:t>Ability</a:t>
            </a:r>
          </a:p>
        </p:txBody>
      </p:sp>
      <p:sp>
        <p:nvSpPr>
          <p:cNvPr id="10" name="Text Box 18"/>
          <p:cNvSpPr txBox="1">
            <a:spLocks noChangeArrowheads="1"/>
          </p:cNvSpPr>
          <p:nvPr/>
        </p:nvSpPr>
        <p:spPr bwMode="auto">
          <a:xfrm rot="21000000">
            <a:off x="2300493" y="3899127"/>
            <a:ext cx="1676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dirty="0">
                <a:solidFill>
                  <a:srgbClr val="99FF33"/>
                </a:solidFill>
                <a:ea typeface="ヒラギノ角ゴ Pro W3" charset="0"/>
                <a:cs typeface="ヒラギノ角ゴ Pro W3" charset="0"/>
              </a:rPr>
              <a:t>Sexuality</a:t>
            </a:r>
          </a:p>
        </p:txBody>
      </p:sp>
      <p:sp>
        <p:nvSpPr>
          <p:cNvPr id="11" name="Text Box 19"/>
          <p:cNvSpPr txBox="1">
            <a:spLocks noChangeArrowheads="1"/>
          </p:cNvSpPr>
          <p:nvPr/>
        </p:nvSpPr>
        <p:spPr bwMode="auto">
          <a:xfrm rot="21000000">
            <a:off x="245667" y="4684337"/>
            <a:ext cx="1371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dirty="0">
                <a:solidFill>
                  <a:srgbClr val="4D2319"/>
                </a:solidFill>
                <a:ea typeface="ヒラギノ角ゴ Pro W3" charset="0"/>
                <a:cs typeface="ヒラギノ角ゴ Pro W3" charset="0"/>
              </a:rPr>
              <a:t>Religion</a:t>
            </a:r>
          </a:p>
        </p:txBody>
      </p:sp>
    </p:spTree>
    <p:extLst>
      <p:ext uri="{BB962C8B-B14F-4D97-AF65-F5344CB8AC3E}">
        <p14:creationId xmlns:p14="http://schemas.microsoft.com/office/powerpoint/2010/main" val="1238327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Words Matter: Racial </a:t>
            </a:r>
            <a:r>
              <a:rPr lang="en-US" dirty="0" err="1" smtClean="0"/>
              <a:t>Microaggressions</a:t>
            </a:r>
            <a:endParaRPr lang="en-US" dirty="0"/>
          </a:p>
        </p:txBody>
      </p:sp>
      <p:sp>
        <p:nvSpPr>
          <p:cNvPr id="3" name="Content Placeholder 2"/>
          <p:cNvSpPr>
            <a:spLocks noGrp="1"/>
          </p:cNvSpPr>
          <p:nvPr>
            <p:ph sz="quarter" idx="1"/>
          </p:nvPr>
        </p:nvSpPr>
        <p:spPr>
          <a:xfrm>
            <a:off x="0" y="1600200"/>
            <a:ext cx="9144000" cy="5257800"/>
          </a:xfrm>
        </p:spPr>
        <p:txBody>
          <a:bodyPr/>
          <a:lstStyle/>
          <a:p>
            <a:pPr marL="0" indent="0">
              <a:buNone/>
            </a:pPr>
            <a:r>
              <a:rPr lang="en-US" b="1" i="1" dirty="0" smtClean="0"/>
              <a:t>Racial </a:t>
            </a:r>
            <a:r>
              <a:rPr lang="en-US" b="1" i="1" dirty="0" err="1" smtClean="0"/>
              <a:t>microaggressions</a:t>
            </a:r>
            <a:r>
              <a:rPr lang="en-US" b="1" i="1" dirty="0" smtClean="0"/>
              <a:t> </a:t>
            </a:r>
            <a:r>
              <a:rPr lang="en-US" dirty="0" smtClean="0"/>
              <a:t>refer to “brief and commonplace daily verbal, behavioral, and environmental indignities, whether intentional or unintentional, that communicate hostile, derogatory, or negative racial slights or insults to the target person or the group </a:t>
            </a:r>
            <a:r>
              <a:rPr lang="en-US" sz="2000" dirty="0" smtClean="0"/>
              <a:t>(Sue, </a:t>
            </a:r>
            <a:r>
              <a:rPr lang="en-US" sz="2000" dirty="0" err="1" smtClean="0"/>
              <a:t>Capodilupo</a:t>
            </a:r>
            <a:r>
              <a:rPr lang="en-US" sz="2000" dirty="0" smtClean="0"/>
              <a:t> et al., 2007, p. 273)</a:t>
            </a:r>
          </a:p>
          <a:p>
            <a:pPr marL="0" indent="0">
              <a:buNone/>
            </a:pPr>
            <a:endParaRPr lang="en-US" sz="2000" i="1" dirty="0"/>
          </a:p>
          <a:p>
            <a:pPr marL="0" indent="0">
              <a:buNone/>
            </a:pPr>
            <a:r>
              <a:rPr lang="en-US" b="1" i="1" dirty="0" err="1" smtClean="0"/>
              <a:t>Microinsults</a:t>
            </a:r>
            <a:r>
              <a:rPr lang="en-US" i="1" dirty="0"/>
              <a:t> </a:t>
            </a:r>
            <a:r>
              <a:rPr lang="en-US" dirty="0" smtClean="0"/>
              <a:t>are rude or insensitive behaviors or statements that degrade a person’s racial heritage or identity.</a:t>
            </a:r>
          </a:p>
          <a:p>
            <a:pPr marL="0" indent="0">
              <a:buNone/>
            </a:pPr>
            <a:endParaRPr lang="en-US" i="1" dirty="0"/>
          </a:p>
          <a:p>
            <a:pPr marL="0" indent="0">
              <a:buNone/>
            </a:pPr>
            <a:r>
              <a:rPr lang="en-US" b="1" i="1" dirty="0" err="1" smtClean="0"/>
              <a:t>Microinvalidations</a:t>
            </a:r>
            <a:r>
              <a:rPr lang="en-US" i="1" dirty="0"/>
              <a:t> </a:t>
            </a:r>
            <a:r>
              <a:rPr lang="en-US" i="1" dirty="0" smtClean="0"/>
              <a:t>occur when a person negates or denies the thoughts, feelings, or experiences of a person of color</a:t>
            </a:r>
            <a:endParaRPr lang="en-US" i="1" dirty="0"/>
          </a:p>
        </p:txBody>
      </p:sp>
    </p:spTree>
    <p:extLst>
      <p:ext uri="{BB962C8B-B14F-4D97-AF65-F5344CB8AC3E}">
        <p14:creationId xmlns:p14="http://schemas.microsoft.com/office/powerpoint/2010/main" val="181245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r>
              <a:rPr lang="en-US" sz="4000" dirty="0" smtClean="0"/>
              <a:t>Sexual Orientation </a:t>
            </a:r>
            <a:r>
              <a:rPr lang="en-US" sz="4000" dirty="0" err="1" smtClean="0"/>
              <a:t>Microaggressions</a:t>
            </a:r>
            <a:r>
              <a:rPr lang="en-US" sz="4000" dirty="0" smtClean="0"/>
              <a:t> </a:t>
            </a:r>
            <a:r>
              <a:rPr lang="en-US" sz="2700" dirty="0" smtClean="0"/>
              <a:t>(Platt &amp; </a:t>
            </a:r>
            <a:r>
              <a:rPr lang="en-US" sz="2700" dirty="0" err="1" smtClean="0"/>
              <a:t>Lenzen</a:t>
            </a:r>
            <a:r>
              <a:rPr lang="en-US" sz="2700" dirty="0" smtClean="0"/>
              <a:t>, 2013)</a:t>
            </a:r>
            <a:endParaRPr lang="en-US" sz="2700" dirty="0"/>
          </a:p>
        </p:txBody>
      </p:sp>
      <p:sp>
        <p:nvSpPr>
          <p:cNvPr id="3" name="Content Placeholder 2"/>
          <p:cNvSpPr>
            <a:spLocks noGrp="1"/>
          </p:cNvSpPr>
          <p:nvPr>
            <p:ph sz="quarter" idx="1"/>
          </p:nvPr>
        </p:nvSpPr>
        <p:spPr>
          <a:xfrm>
            <a:off x="0" y="1600200"/>
            <a:ext cx="9144000" cy="5257800"/>
          </a:xfrm>
        </p:spPr>
        <p:txBody>
          <a:bodyPr/>
          <a:lstStyle/>
          <a:p>
            <a:pPr marL="0" indent="0">
              <a:buNone/>
            </a:pPr>
            <a:r>
              <a:rPr lang="en-US" b="1" dirty="0" err="1" smtClean="0"/>
              <a:t>Oversexualization</a:t>
            </a:r>
            <a:endParaRPr lang="en-US" b="1" dirty="0"/>
          </a:p>
          <a:p>
            <a:pPr marL="320040" lvl="1" indent="-320040">
              <a:spcBef>
                <a:spcPts val="700"/>
              </a:spcBef>
              <a:buClr>
                <a:schemeClr val="accent2"/>
              </a:buClr>
              <a:buSzPct val="60000"/>
              <a:buFont typeface="Wingdings"/>
              <a:buChar char=""/>
            </a:pPr>
            <a:r>
              <a:rPr lang="en-US" dirty="0">
                <a:latin typeface="Cambria" pitchFamily="16" charset="0"/>
              </a:rPr>
              <a:t>Immediately associating sexual orientation with sexual acts </a:t>
            </a:r>
          </a:p>
          <a:p>
            <a:pPr marL="0" indent="0">
              <a:buNone/>
            </a:pPr>
            <a:r>
              <a:rPr lang="en-US" b="1" dirty="0" smtClean="0"/>
              <a:t>Homophobia</a:t>
            </a:r>
          </a:p>
          <a:p>
            <a:r>
              <a:rPr lang="en-US" dirty="0" smtClean="0"/>
              <a:t>Assumption that homophobia is contagious</a:t>
            </a:r>
          </a:p>
          <a:p>
            <a:pPr marL="0" indent="0">
              <a:buNone/>
            </a:pPr>
            <a:r>
              <a:rPr lang="en-US" b="1" dirty="0" smtClean="0"/>
              <a:t>Heterosexist language/terminology</a:t>
            </a:r>
          </a:p>
          <a:p>
            <a:r>
              <a:rPr lang="en-US" dirty="0" smtClean="0"/>
              <a:t>Words/phrases that associate gay identity with something negative</a:t>
            </a:r>
          </a:p>
          <a:p>
            <a:pPr marL="0" indent="0">
              <a:buNone/>
            </a:pPr>
            <a:r>
              <a:rPr lang="en-US" b="1" dirty="0" smtClean="0"/>
              <a:t>Sinfulness</a:t>
            </a:r>
          </a:p>
          <a:p>
            <a:pPr marL="320040" lvl="1" indent="-320040">
              <a:spcBef>
                <a:spcPts val="700"/>
              </a:spcBef>
              <a:buClr>
                <a:schemeClr val="accent2"/>
              </a:buClr>
              <a:buSzPct val="60000"/>
              <a:buFont typeface="Wingdings"/>
              <a:buChar char=""/>
            </a:pPr>
            <a:r>
              <a:rPr lang="en-US" sz="2900" dirty="0"/>
              <a:t>Belief that any non-heterosexual orientation is morally deviant and wrong</a:t>
            </a:r>
          </a:p>
          <a:p>
            <a:endParaRPr lang="en-US" b="1" dirty="0"/>
          </a:p>
          <a:p>
            <a:pPr marL="0" indent="0">
              <a:buNone/>
            </a:pPr>
            <a:endParaRPr lang="en-US" b="1" dirty="0"/>
          </a:p>
        </p:txBody>
      </p:sp>
    </p:spTree>
    <p:extLst>
      <p:ext uri="{BB962C8B-B14F-4D97-AF65-F5344CB8AC3E}">
        <p14:creationId xmlns:p14="http://schemas.microsoft.com/office/powerpoint/2010/main" val="33368208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90600"/>
          </a:xfrm>
        </p:spPr>
        <p:txBody>
          <a:bodyPr>
            <a:normAutofit fontScale="90000"/>
          </a:bodyPr>
          <a:lstStyle/>
          <a:p>
            <a:r>
              <a:rPr lang="en-US" dirty="0" smtClean="0"/>
              <a:t>Sexual Orientation </a:t>
            </a:r>
            <a:r>
              <a:rPr lang="en-US" dirty="0" err="1" smtClean="0"/>
              <a:t>Microaggressions</a:t>
            </a:r>
            <a:r>
              <a:rPr lang="en-US" dirty="0" smtClean="0"/>
              <a:t> </a:t>
            </a:r>
            <a:r>
              <a:rPr lang="en-US" sz="3200" dirty="0" smtClean="0"/>
              <a:t>(cont.)</a:t>
            </a:r>
            <a:endParaRPr lang="en-US" dirty="0"/>
          </a:p>
        </p:txBody>
      </p:sp>
      <p:sp>
        <p:nvSpPr>
          <p:cNvPr id="3" name="Content Placeholder 2"/>
          <p:cNvSpPr>
            <a:spLocks noGrp="1"/>
          </p:cNvSpPr>
          <p:nvPr>
            <p:ph sz="quarter" idx="1"/>
          </p:nvPr>
        </p:nvSpPr>
        <p:spPr>
          <a:xfrm>
            <a:off x="0" y="1600200"/>
            <a:ext cx="9144000" cy="5257800"/>
          </a:xfrm>
        </p:spPr>
        <p:txBody>
          <a:bodyPr>
            <a:normAutofit/>
          </a:bodyPr>
          <a:lstStyle/>
          <a:p>
            <a:pPr marL="0" indent="0">
              <a:buNone/>
              <a:defRPr/>
            </a:pPr>
            <a:r>
              <a:rPr lang="en-US" b="1" dirty="0" smtClean="0"/>
              <a:t>Assumption </a:t>
            </a:r>
            <a:r>
              <a:rPr lang="en-US" b="1" dirty="0"/>
              <a:t>of abnormality</a:t>
            </a:r>
          </a:p>
          <a:p>
            <a:pPr marL="320040" lvl="1" indent="-320040">
              <a:spcBef>
                <a:spcPts val="700"/>
              </a:spcBef>
              <a:buClr>
                <a:schemeClr val="accent2"/>
              </a:buClr>
              <a:buSzPct val="60000"/>
              <a:buFont typeface="Wingdings"/>
              <a:buChar char=""/>
            </a:pPr>
            <a:r>
              <a:rPr lang="en-US" sz="2900" dirty="0"/>
              <a:t>B</a:t>
            </a:r>
            <a:r>
              <a:rPr lang="en-US" sz="2900" dirty="0" smtClean="0"/>
              <a:t>elief </a:t>
            </a:r>
            <a:r>
              <a:rPr lang="en-US" sz="2900" dirty="0"/>
              <a:t>that any non-heterosexual identity originates from psychological pathology </a:t>
            </a:r>
          </a:p>
          <a:p>
            <a:pPr marL="0" indent="0">
              <a:buNone/>
              <a:defRPr/>
            </a:pPr>
            <a:r>
              <a:rPr lang="en-US" b="1" dirty="0" smtClean="0"/>
              <a:t>Denial </a:t>
            </a:r>
            <a:r>
              <a:rPr lang="en-US" b="1" dirty="0"/>
              <a:t>of individual </a:t>
            </a:r>
            <a:r>
              <a:rPr lang="en-US" b="1" dirty="0" smtClean="0"/>
              <a:t>heterosexism</a:t>
            </a:r>
          </a:p>
          <a:p>
            <a:pPr>
              <a:defRPr/>
            </a:pPr>
            <a:r>
              <a:rPr lang="en-US" dirty="0"/>
              <a:t>Refusal to believe that one holds any biases or negative attitudes toward LGBTQ individuals</a:t>
            </a:r>
          </a:p>
          <a:p>
            <a:pPr marL="0" indent="0">
              <a:buNone/>
              <a:defRPr/>
            </a:pPr>
            <a:r>
              <a:rPr lang="en-US" b="1" dirty="0" smtClean="0"/>
              <a:t>Endorsement </a:t>
            </a:r>
            <a:r>
              <a:rPr lang="en-US" b="1" dirty="0"/>
              <a:t>of </a:t>
            </a:r>
            <a:r>
              <a:rPr lang="en-US" b="1" dirty="0" err="1"/>
              <a:t>heteronormative</a:t>
            </a:r>
            <a:r>
              <a:rPr lang="en-US" b="1" dirty="0"/>
              <a:t> culture and </a:t>
            </a:r>
            <a:r>
              <a:rPr lang="en-US" b="1" dirty="0" smtClean="0"/>
              <a:t>behaviors</a:t>
            </a:r>
          </a:p>
          <a:p>
            <a:pPr>
              <a:defRPr/>
            </a:pPr>
            <a:r>
              <a:rPr lang="en-US" dirty="0" smtClean="0"/>
              <a:t>Acceptance of heterosexual standards and norms, which exclude </a:t>
            </a:r>
            <a:r>
              <a:rPr lang="en-US" dirty="0"/>
              <a:t>sexual minorities </a:t>
            </a:r>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4293837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 </a:t>
            </a:r>
            <a:r>
              <a:rPr lang="en-US" dirty="0" err="1" smtClean="0"/>
              <a:t>Microaggressions</a:t>
            </a:r>
            <a:endParaRPr lang="en-US" dirty="0"/>
          </a:p>
        </p:txBody>
      </p:sp>
      <p:sp>
        <p:nvSpPr>
          <p:cNvPr id="3" name="Content Placeholder 2"/>
          <p:cNvSpPr>
            <a:spLocks noGrp="1"/>
          </p:cNvSpPr>
          <p:nvPr>
            <p:ph sz="quarter" idx="1"/>
          </p:nvPr>
        </p:nvSpPr>
        <p:spPr>
          <a:xfrm>
            <a:off x="0" y="1600200"/>
            <a:ext cx="9144000" cy="5257800"/>
          </a:xfrm>
        </p:spPr>
        <p:txBody>
          <a:bodyPr>
            <a:normAutofit lnSpcReduction="10000"/>
          </a:bodyPr>
          <a:lstStyle/>
          <a:p>
            <a:pPr marL="0" indent="0">
              <a:buNone/>
            </a:pPr>
            <a:r>
              <a:rPr lang="en-US" dirty="0" smtClean="0"/>
              <a:t>More dangerous and insidious than overt forms of discrimination</a:t>
            </a:r>
          </a:p>
          <a:p>
            <a:pPr marL="0" indent="0">
              <a:buNone/>
            </a:pPr>
            <a:endParaRPr lang="en-US" dirty="0"/>
          </a:p>
          <a:p>
            <a:pPr marL="0" indent="0">
              <a:buNone/>
            </a:pPr>
            <a:r>
              <a:rPr lang="en-US" dirty="0" smtClean="0"/>
              <a:t>Cumulative effects have been associated with </a:t>
            </a:r>
            <a:r>
              <a:rPr lang="en-US" sz="2000" dirty="0" smtClean="0"/>
              <a:t>(Kim et al., 2016; </a:t>
            </a:r>
            <a:r>
              <a:rPr lang="en-US" sz="2000" dirty="0" err="1" smtClean="0"/>
              <a:t>Nadal</a:t>
            </a:r>
            <a:r>
              <a:rPr lang="en-US" sz="2000" dirty="0" smtClean="0"/>
              <a:t> et al., 2014)</a:t>
            </a:r>
            <a:r>
              <a:rPr lang="en-US" dirty="0" smtClean="0"/>
              <a:t>:</a:t>
            </a:r>
          </a:p>
          <a:p>
            <a:r>
              <a:rPr lang="en-US" dirty="0" smtClean="0"/>
              <a:t>Mistrust</a:t>
            </a:r>
          </a:p>
          <a:p>
            <a:r>
              <a:rPr lang="en-US" dirty="0"/>
              <a:t>H</a:t>
            </a:r>
            <a:r>
              <a:rPr lang="en-US" dirty="0" smtClean="0"/>
              <a:t>opelessness</a:t>
            </a:r>
          </a:p>
          <a:p>
            <a:r>
              <a:rPr lang="en-US" dirty="0"/>
              <a:t>H</a:t>
            </a:r>
            <a:r>
              <a:rPr lang="en-US" dirty="0" smtClean="0"/>
              <a:t>ypertension</a:t>
            </a:r>
          </a:p>
          <a:p>
            <a:r>
              <a:rPr lang="en-US" dirty="0"/>
              <a:t>D</a:t>
            </a:r>
            <a:r>
              <a:rPr lang="en-US" dirty="0" smtClean="0"/>
              <a:t>epression</a:t>
            </a:r>
          </a:p>
          <a:p>
            <a:r>
              <a:rPr lang="en-US" dirty="0"/>
              <a:t>A</a:t>
            </a:r>
            <a:r>
              <a:rPr lang="en-US" dirty="0" smtClean="0"/>
              <a:t>nxiety </a:t>
            </a:r>
          </a:p>
          <a:p>
            <a:r>
              <a:rPr lang="en-US" dirty="0"/>
              <a:t>P</a:t>
            </a:r>
            <a:r>
              <a:rPr lang="en-US" dirty="0" smtClean="0"/>
              <a:t>oor </a:t>
            </a:r>
            <a:r>
              <a:rPr lang="en-US" dirty="0"/>
              <a:t>educational </a:t>
            </a:r>
            <a:r>
              <a:rPr lang="en-US" dirty="0" smtClean="0"/>
              <a:t>performance</a:t>
            </a:r>
            <a:endParaRPr lang="en-US" dirty="0"/>
          </a:p>
          <a:p>
            <a:pPr marL="0" indent="0">
              <a:buNone/>
            </a:pPr>
            <a:endParaRPr lang="en-US" dirty="0"/>
          </a:p>
          <a:p>
            <a:endParaRPr lang="en-US" dirty="0"/>
          </a:p>
          <a:p>
            <a:pPr marL="0" indent="0">
              <a:buNone/>
            </a:pPr>
            <a:endParaRPr lang="en-US" dirty="0" smtClean="0"/>
          </a:p>
        </p:txBody>
      </p:sp>
    </p:spTree>
    <p:extLst>
      <p:ext uri="{BB962C8B-B14F-4D97-AF65-F5344CB8AC3E}">
        <p14:creationId xmlns:p14="http://schemas.microsoft.com/office/powerpoint/2010/main" val="1758161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Racial Bias</a:t>
            </a:r>
            <a:endParaRPr lang="en-US" dirty="0"/>
          </a:p>
        </p:txBody>
      </p:sp>
      <p:sp>
        <p:nvSpPr>
          <p:cNvPr id="3" name="Content Placeholder 2"/>
          <p:cNvSpPr>
            <a:spLocks noGrp="1"/>
          </p:cNvSpPr>
          <p:nvPr>
            <p:ph sz="quarter" idx="1"/>
          </p:nvPr>
        </p:nvSpPr>
        <p:spPr>
          <a:xfrm>
            <a:off x="0" y="1600200"/>
            <a:ext cx="9144000" cy="5257800"/>
          </a:xfrm>
        </p:spPr>
        <p:txBody>
          <a:bodyPr/>
          <a:lstStyle/>
          <a:p>
            <a:pPr marL="0" indent="0">
              <a:buNone/>
            </a:pPr>
            <a:r>
              <a:rPr lang="en-US" dirty="0" smtClean="0"/>
              <a:t>Traditional racism, such as White supremacy and Jim Crow </a:t>
            </a:r>
            <a:r>
              <a:rPr lang="en-US" sz="2000" dirty="0" smtClean="0"/>
              <a:t>(Bonilla-Silva et al., 2004) </a:t>
            </a:r>
            <a:r>
              <a:rPr lang="en-US" dirty="0" smtClean="0"/>
              <a:t>are</a:t>
            </a:r>
            <a:r>
              <a:rPr lang="en-US" sz="2000" dirty="0" smtClean="0"/>
              <a:t> </a:t>
            </a:r>
            <a:r>
              <a:rPr lang="en-US" dirty="0" smtClean="0"/>
              <a:t>no longer socially acceptable </a:t>
            </a:r>
            <a:r>
              <a:rPr lang="en-US" sz="2000" dirty="0" smtClean="0"/>
              <a:t>(</a:t>
            </a:r>
            <a:r>
              <a:rPr lang="en-US" sz="2000" dirty="0" err="1" smtClean="0"/>
              <a:t>Dovidio</a:t>
            </a:r>
            <a:r>
              <a:rPr lang="en-US" sz="2000" dirty="0" smtClean="0"/>
              <a:t>, 2001)</a:t>
            </a:r>
          </a:p>
          <a:p>
            <a:pPr marL="0" indent="0">
              <a:buNone/>
            </a:pPr>
            <a:endParaRPr lang="en-US" sz="2000" dirty="0"/>
          </a:p>
          <a:p>
            <a:pPr marL="0" indent="0">
              <a:buNone/>
            </a:pPr>
            <a:r>
              <a:rPr lang="en-US" dirty="0" smtClean="0"/>
              <a:t>Although self-reported prejudice has reduced dramatically in the past 60 years, discrimination evidence has not decreased accordingly </a:t>
            </a:r>
            <a:r>
              <a:rPr lang="en-US" sz="2000" dirty="0" smtClean="0"/>
              <a:t>(</a:t>
            </a:r>
            <a:r>
              <a:rPr lang="en-US" sz="2000" dirty="0" err="1" smtClean="0"/>
              <a:t>Dovidio</a:t>
            </a:r>
            <a:r>
              <a:rPr lang="en-US" sz="2000" dirty="0" smtClean="0"/>
              <a:t> et al., 1996)</a:t>
            </a:r>
          </a:p>
          <a:p>
            <a:pPr marL="0" indent="0">
              <a:buNone/>
            </a:pPr>
            <a:endParaRPr lang="en-US" sz="2000" dirty="0"/>
          </a:p>
          <a:p>
            <a:pPr marL="0" indent="0">
              <a:buNone/>
            </a:pPr>
            <a:r>
              <a:rPr lang="en-US" dirty="0" smtClean="0"/>
              <a:t>Egalitarianism has become a central, salient value of U.S. culture</a:t>
            </a:r>
            <a:endParaRPr lang="en-US" dirty="0"/>
          </a:p>
        </p:txBody>
      </p:sp>
    </p:spTree>
    <p:extLst>
      <p:ext uri="{BB962C8B-B14F-4D97-AF65-F5344CB8AC3E}">
        <p14:creationId xmlns:p14="http://schemas.microsoft.com/office/powerpoint/2010/main" val="3088409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Implicit Bias</a:t>
            </a:r>
            <a:endParaRPr lang="en-US" dirty="0"/>
          </a:p>
        </p:txBody>
      </p:sp>
      <p:sp>
        <p:nvSpPr>
          <p:cNvPr id="3" name="Content Placeholder 2"/>
          <p:cNvSpPr>
            <a:spLocks noGrp="1"/>
          </p:cNvSpPr>
          <p:nvPr>
            <p:ph sz="quarter" idx="1"/>
          </p:nvPr>
        </p:nvSpPr>
        <p:spPr>
          <a:xfrm>
            <a:off x="0" y="1600200"/>
            <a:ext cx="9144000" cy="5257800"/>
          </a:xfrm>
        </p:spPr>
        <p:txBody>
          <a:bodyPr/>
          <a:lstStyle/>
          <a:p>
            <a:pPr marL="0" indent="0">
              <a:buNone/>
            </a:pPr>
            <a:r>
              <a:rPr lang="en-US" dirty="0" smtClean="0"/>
              <a:t>Although overt expressions of prejudice have decreased, internally safeguarded biases clearly persist</a:t>
            </a:r>
          </a:p>
          <a:p>
            <a:pPr marL="0" indent="0">
              <a:buNone/>
            </a:pPr>
            <a:endParaRPr lang="en-US" dirty="0"/>
          </a:p>
          <a:p>
            <a:pPr marL="0" indent="0">
              <a:buNone/>
            </a:pPr>
            <a:r>
              <a:rPr lang="en-US" dirty="0" smtClean="0"/>
              <a:t>In contrast to conscious and overt racist attitudes, this form of bias is implicit and driven by automatic, subconscious prejudicial associations </a:t>
            </a:r>
            <a:r>
              <a:rPr lang="en-US" sz="2000" dirty="0" smtClean="0"/>
              <a:t>(Cooper et al., 2012; Katz &amp; Hoyt, 2014)</a:t>
            </a:r>
          </a:p>
          <a:p>
            <a:pPr marL="0" indent="0">
              <a:buNone/>
            </a:pPr>
            <a:endParaRPr lang="en-US" sz="2000" dirty="0"/>
          </a:p>
          <a:p>
            <a:pPr marL="0" indent="0">
              <a:buNone/>
            </a:pPr>
            <a:r>
              <a:rPr lang="en-US" dirty="0" smtClean="0"/>
              <a:t>Implicit bias unknowingly held by beneficent, egalitarian health and mental health professionals </a:t>
            </a:r>
            <a:r>
              <a:rPr lang="en-US" sz="2000" dirty="0" smtClean="0"/>
              <a:t>(e.g., </a:t>
            </a:r>
            <a:r>
              <a:rPr lang="en-US" sz="2000" dirty="0" err="1" smtClean="0"/>
              <a:t>Boysen</a:t>
            </a:r>
            <a:r>
              <a:rPr lang="en-US" sz="2000" dirty="0" smtClean="0"/>
              <a:t>, 2010; Chapman et al., 2013)</a:t>
            </a:r>
            <a:endParaRPr lang="en-US" dirty="0"/>
          </a:p>
        </p:txBody>
      </p:sp>
    </p:spTree>
    <p:extLst>
      <p:ext uri="{BB962C8B-B14F-4D97-AF65-F5344CB8AC3E}">
        <p14:creationId xmlns:p14="http://schemas.microsoft.com/office/powerpoint/2010/main" val="13380986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Implicit Bias &amp; Mental Health Disparities</a:t>
            </a:r>
            <a:endParaRPr lang="en-US" dirty="0"/>
          </a:p>
        </p:txBody>
      </p:sp>
      <p:sp>
        <p:nvSpPr>
          <p:cNvPr id="3" name="Content Placeholder 2"/>
          <p:cNvSpPr>
            <a:spLocks noGrp="1"/>
          </p:cNvSpPr>
          <p:nvPr>
            <p:ph sz="quarter" idx="1"/>
          </p:nvPr>
        </p:nvSpPr>
        <p:spPr>
          <a:xfrm>
            <a:off x="0" y="1600200"/>
            <a:ext cx="9144000" cy="5257800"/>
          </a:xfrm>
        </p:spPr>
        <p:txBody>
          <a:bodyPr>
            <a:normAutofit lnSpcReduction="10000"/>
          </a:bodyPr>
          <a:lstStyle/>
          <a:p>
            <a:pPr marL="0" indent="0">
              <a:buNone/>
            </a:pPr>
            <a:r>
              <a:rPr lang="en-US" dirty="0"/>
              <a:t>Extensive, pervasive, and persistent inequitable patterns of mental health service delivery between Whites and African Americans </a:t>
            </a:r>
            <a:r>
              <a:rPr lang="en-US" sz="2000" dirty="0"/>
              <a:t>(Flores, 2010)</a:t>
            </a:r>
          </a:p>
          <a:p>
            <a:pPr lvl="1"/>
            <a:r>
              <a:rPr lang="en-US" sz="2400" i="1" dirty="0" smtClean="0"/>
              <a:t>Sorry, I’m not accepting new patients </a:t>
            </a:r>
            <a:r>
              <a:rPr lang="en-US" sz="2000" dirty="0" smtClean="0"/>
              <a:t>(</a:t>
            </a:r>
            <a:r>
              <a:rPr lang="en-US" sz="2000" dirty="0" err="1" smtClean="0"/>
              <a:t>Kugelmass</a:t>
            </a:r>
            <a:r>
              <a:rPr lang="en-US" sz="2000" dirty="0" smtClean="0"/>
              <a:t>, 2016)</a:t>
            </a:r>
          </a:p>
          <a:p>
            <a:pPr lvl="2"/>
            <a:r>
              <a:rPr lang="en-US" sz="2100" dirty="0" smtClean="0"/>
              <a:t>Voice actors left phone messages for 320 New York city based psychotherapists</a:t>
            </a:r>
          </a:p>
          <a:p>
            <a:pPr lvl="2"/>
            <a:r>
              <a:rPr lang="en-US" sz="2100" dirty="0" smtClean="0"/>
              <a:t>Offer rates varied by race--</a:t>
            </a:r>
            <a:r>
              <a:rPr lang="en-US" sz="2000" dirty="0"/>
              <a:t>therapists offered appointments to 28 percent of white middle-class callers but only 17 percent of black middle-class ones </a:t>
            </a:r>
          </a:p>
          <a:p>
            <a:pPr lvl="1"/>
            <a:r>
              <a:rPr lang="en-US" sz="2400" i="1" dirty="0" smtClean="0"/>
              <a:t>Is Allison more likely than </a:t>
            </a:r>
            <a:r>
              <a:rPr lang="en-US" sz="2400" i="1" dirty="0" err="1" smtClean="0"/>
              <a:t>Lakisha</a:t>
            </a:r>
            <a:r>
              <a:rPr lang="en-US" sz="2400" i="1" dirty="0" smtClean="0"/>
              <a:t> to receive a callback from counseling professionals: A racism audit study </a:t>
            </a:r>
            <a:r>
              <a:rPr lang="en-US" sz="2000" dirty="0" smtClean="0"/>
              <a:t>(Shin et al., in press)</a:t>
            </a:r>
            <a:endParaRPr lang="en-US" sz="2000" dirty="0"/>
          </a:p>
          <a:p>
            <a:pPr lvl="2"/>
            <a:r>
              <a:rPr lang="en-US" sz="2100" dirty="0"/>
              <a:t>Voice actors left phone messages for </a:t>
            </a:r>
            <a:r>
              <a:rPr lang="en-US" sz="2100" dirty="0" smtClean="0"/>
              <a:t>317 counselors and psychologists in Maryland</a:t>
            </a:r>
          </a:p>
          <a:p>
            <a:pPr lvl="2"/>
            <a:r>
              <a:rPr lang="en-US" sz="2000" dirty="0"/>
              <a:t>“Allison” received appointment offers 63 percent of the time, while “</a:t>
            </a:r>
            <a:r>
              <a:rPr lang="en-US" sz="2000" dirty="0" err="1"/>
              <a:t>Lakisha</a:t>
            </a:r>
            <a:r>
              <a:rPr lang="en-US" sz="2000" dirty="0"/>
              <a:t>” received them only 51 percent of the time </a:t>
            </a:r>
            <a:endParaRPr lang="en-US" sz="2100" dirty="0"/>
          </a:p>
          <a:p>
            <a:pPr marL="685800" lvl="2" indent="0">
              <a:buNone/>
            </a:pPr>
            <a:endParaRPr lang="en-US" sz="2100" dirty="0" smtClean="0"/>
          </a:p>
          <a:p>
            <a:pPr lvl="2"/>
            <a:endParaRPr lang="en-US" sz="2100" dirty="0" smtClean="0"/>
          </a:p>
          <a:p>
            <a:pPr marL="0" indent="0">
              <a:buNone/>
            </a:pPr>
            <a:endParaRPr lang="en-US" sz="2000" dirty="0"/>
          </a:p>
          <a:p>
            <a:endParaRPr lang="en-US" sz="2000" dirty="0" smtClean="0"/>
          </a:p>
          <a:p>
            <a:pPr marL="0" indent="0">
              <a:buNone/>
            </a:pPr>
            <a:endParaRPr lang="en-US" dirty="0" smtClean="0"/>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2966797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Implicit Bias &amp; Health Disparities</a:t>
            </a:r>
            <a:endParaRPr lang="en-US" dirty="0"/>
          </a:p>
        </p:txBody>
      </p:sp>
      <p:sp>
        <p:nvSpPr>
          <p:cNvPr id="3" name="Content Placeholder 2"/>
          <p:cNvSpPr>
            <a:spLocks noGrp="1"/>
          </p:cNvSpPr>
          <p:nvPr>
            <p:ph sz="quarter" idx="1"/>
          </p:nvPr>
        </p:nvSpPr>
        <p:spPr>
          <a:xfrm>
            <a:off x="0" y="1600200"/>
            <a:ext cx="9144000" cy="5257800"/>
          </a:xfrm>
        </p:spPr>
        <p:txBody>
          <a:bodyPr>
            <a:normAutofit lnSpcReduction="10000"/>
          </a:bodyPr>
          <a:lstStyle/>
          <a:p>
            <a:pPr marL="0" indent="0">
              <a:buNone/>
            </a:pPr>
            <a:r>
              <a:rPr lang="en-US" dirty="0" smtClean="0"/>
              <a:t>As opposed to explanations that focus on patients’ genetic/biological predispositions and socioeconomic predictors, a growing body of research pointing to health provider implicit bias </a:t>
            </a:r>
            <a:r>
              <a:rPr lang="en-US" sz="2000" dirty="0" smtClean="0"/>
              <a:t>(e.g., </a:t>
            </a:r>
            <a:r>
              <a:rPr lang="en-US" sz="2000" dirty="0" err="1" smtClean="0"/>
              <a:t>Kressin</a:t>
            </a:r>
            <a:r>
              <a:rPr lang="en-US" sz="2000" dirty="0" smtClean="0"/>
              <a:t> &amp; Petersen, 2001; </a:t>
            </a:r>
            <a:r>
              <a:rPr lang="en-US" sz="2000" dirty="0" err="1" smtClean="0"/>
              <a:t>Paradies</a:t>
            </a:r>
            <a:r>
              <a:rPr lang="en-US" sz="2000" dirty="0"/>
              <a:t> </a:t>
            </a:r>
            <a:r>
              <a:rPr lang="en-US" sz="2000" dirty="0" smtClean="0"/>
              <a:t>et al., 2013; Shin et al., in press)</a:t>
            </a:r>
          </a:p>
          <a:p>
            <a:r>
              <a:rPr lang="en-US" sz="2400" dirty="0" smtClean="0"/>
              <a:t>African American patients perceived in more negative terms than White patients</a:t>
            </a:r>
          </a:p>
          <a:p>
            <a:r>
              <a:rPr lang="en-US" altLang="ja-JP" sz="2400" dirty="0"/>
              <a:t>S</a:t>
            </a:r>
            <a:r>
              <a:rPr lang="en-US" altLang="ja-JP" sz="2400" dirty="0" smtClean="0"/>
              <a:t>ignificant differences observed in </a:t>
            </a:r>
            <a:r>
              <a:rPr lang="en-US" altLang="ja-JP" sz="2400" dirty="0"/>
              <a:t>the way </a:t>
            </a:r>
            <a:r>
              <a:rPr lang="en-US" altLang="ja-JP" sz="2400" dirty="0" smtClean="0"/>
              <a:t>White </a:t>
            </a:r>
            <a:r>
              <a:rPr lang="en-US" altLang="ja-JP" sz="2400" dirty="0"/>
              <a:t>doctors </a:t>
            </a:r>
            <a:r>
              <a:rPr lang="en-US" altLang="ja-JP" sz="2400" dirty="0" smtClean="0"/>
              <a:t>communicate </a:t>
            </a:r>
            <a:r>
              <a:rPr lang="en-US" altLang="ja-JP" sz="2400" dirty="0"/>
              <a:t>with patients of color, the kind of treatment they recommended and the degree to which they </a:t>
            </a:r>
            <a:r>
              <a:rPr lang="en-US" altLang="ja-JP" sz="2400" dirty="0" smtClean="0"/>
              <a:t>coordinate </a:t>
            </a:r>
            <a:r>
              <a:rPr lang="en-US" altLang="ja-JP" sz="2400" dirty="0"/>
              <a:t>care regimens with their patients </a:t>
            </a:r>
            <a:r>
              <a:rPr lang="en-US" altLang="ja-JP" sz="2000" dirty="0"/>
              <a:t>(Wise, 2010)</a:t>
            </a:r>
            <a:endParaRPr lang="en-US" sz="2000" dirty="0"/>
          </a:p>
          <a:p>
            <a:r>
              <a:rPr lang="en-US" sz="2400" dirty="0" smtClean="0"/>
              <a:t>Significant differences observed in offers for counseling services for prospective clients with Black sounding versus White sounding name </a:t>
            </a:r>
            <a:r>
              <a:rPr lang="en-US" sz="2000" dirty="0" smtClean="0"/>
              <a:t>(Shin et al., in press)</a:t>
            </a:r>
          </a:p>
          <a:p>
            <a:endParaRPr lang="en-US" sz="2000" dirty="0"/>
          </a:p>
          <a:p>
            <a:endParaRPr lang="en-US" sz="2000" dirty="0" smtClean="0"/>
          </a:p>
          <a:p>
            <a:pPr marL="0" indent="0">
              <a:buNone/>
            </a:pPr>
            <a:endParaRPr lang="en-US" dirty="0" smtClean="0"/>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122874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Reducing Bias and </a:t>
            </a:r>
            <a:r>
              <a:rPr lang="en-US" dirty="0" err="1" smtClean="0"/>
              <a:t>Microaggressive</a:t>
            </a:r>
            <a:r>
              <a:rPr lang="en-US" dirty="0" smtClean="0"/>
              <a:t> Interactions: AAA</a:t>
            </a:r>
            <a:endParaRPr lang="en-US" dirty="0"/>
          </a:p>
        </p:txBody>
      </p:sp>
      <p:sp>
        <p:nvSpPr>
          <p:cNvPr id="3" name="Content Placeholder 2"/>
          <p:cNvSpPr>
            <a:spLocks noGrp="1"/>
          </p:cNvSpPr>
          <p:nvPr>
            <p:ph sz="quarter" idx="1"/>
          </p:nvPr>
        </p:nvSpPr>
        <p:spPr>
          <a:xfrm>
            <a:off x="0" y="1600200"/>
            <a:ext cx="9144000" cy="5257800"/>
          </a:xfrm>
        </p:spPr>
        <p:txBody>
          <a:bodyPr>
            <a:normAutofit fontScale="92500" lnSpcReduction="10000"/>
          </a:bodyPr>
          <a:lstStyle/>
          <a:p>
            <a:pPr marL="0" indent="0">
              <a:buNone/>
            </a:pPr>
            <a:r>
              <a:rPr lang="en-US" b="1" i="1" dirty="0" smtClean="0"/>
              <a:t>A</a:t>
            </a:r>
            <a:r>
              <a:rPr lang="en-US" dirty="0" smtClean="0"/>
              <a:t>cknowledgment</a:t>
            </a:r>
          </a:p>
          <a:p>
            <a:pPr marL="0" indent="0">
              <a:buNone/>
            </a:pPr>
            <a:r>
              <a:rPr lang="en-US" dirty="0" smtClean="0"/>
              <a:t>-Accept the fact that each of us are affected by cultural socialization, therefore, we are all susceptible to perpetrating </a:t>
            </a:r>
            <a:r>
              <a:rPr lang="en-US" dirty="0" err="1" smtClean="0"/>
              <a:t>microaggressions</a:t>
            </a:r>
            <a:endParaRPr lang="en-US" dirty="0" smtClean="0"/>
          </a:p>
          <a:p>
            <a:pPr marL="0" indent="0">
              <a:buNone/>
            </a:pPr>
            <a:r>
              <a:rPr lang="en-US" b="1" i="1" dirty="0" smtClean="0"/>
              <a:t>A</a:t>
            </a:r>
            <a:r>
              <a:rPr lang="en-US" dirty="0" smtClean="0"/>
              <a:t>wareness</a:t>
            </a:r>
          </a:p>
          <a:p>
            <a:pPr marL="0" indent="0">
              <a:buNone/>
            </a:pPr>
            <a:r>
              <a:rPr lang="en-US" dirty="0" smtClean="0"/>
              <a:t>-Maintain a high level of awareness of internalized biases and how they affect interactions from members of marginalized groups</a:t>
            </a:r>
          </a:p>
          <a:p>
            <a:pPr marL="0" indent="0">
              <a:buNone/>
            </a:pPr>
            <a:r>
              <a:rPr lang="en-US" b="1" i="1" dirty="0" smtClean="0"/>
              <a:t>A</a:t>
            </a:r>
            <a:r>
              <a:rPr lang="en-US" dirty="0" smtClean="0"/>
              <a:t>ction</a:t>
            </a:r>
          </a:p>
          <a:p>
            <a:pPr marL="0" indent="0">
              <a:buNone/>
            </a:pPr>
            <a:r>
              <a:rPr lang="en-US" dirty="0" smtClean="0"/>
              <a:t>-Commit to increasing cultural competence through continual self-examination, exposure to other cultural norms and histories, and meaningful interpersonal relationships</a:t>
            </a:r>
            <a:endParaRPr lang="en-US" dirty="0"/>
          </a:p>
        </p:txBody>
      </p:sp>
    </p:spTree>
    <p:extLst>
      <p:ext uri="{BB962C8B-B14F-4D97-AF65-F5344CB8AC3E}">
        <p14:creationId xmlns:p14="http://schemas.microsoft.com/office/powerpoint/2010/main" val="270828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par>
                                <p:cTn id="8" presetID="1"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a sense of belonging</a:t>
            </a:r>
            <a:endParaRPr lang="en-US" dirty="0"/>
          </a:p>
        </p:txBody>
      </p:sp>
      <p:sp>
        <p:nvSpPr>
          <p:cNvPr id="3" name="Content Placeholder 2"/>
          <p:cNvSpPr>
            <a:spLocks noGrp="1"/>
          </p:cNvSpPr>
          <p:nvPr>
            <p:ph sz="quarter" idx="1"/>
          </p:nvPr>
        </p:nvSpPr>
        <p:spPr>
          <a:xfrm>
            <a:off x="0" y="1589567"/>
            <a:ext cx="2565400" cy="4572000"/>
          </a:xfrm>
        </p:spPr>
        <p:txBody>
          <a:bodyPr/>
          <a:lstStyle/>
          <a:p>
            <a:r>
              <a:rPr lang="en-US" dirty="0" smtClean="0"/>
              <a:t>Caring</a:t>
            </a:r>
          </a:p>
          <a:p>
            <a:r>
              <a:rPr lang="en-US" dirty="0" smtClean="0"/>
              <a:t>Supportive</a:t>
            </a:r>
          </a:p>
          <a:p>
            <a:r>
              <a:rPr lang="en-US" dirty="0" smtClean="0"/>
              <a:t>Welcoming</a:t>
            </a:r>
          </a:p>
          <a:p>
            <a:r>
              <a:rPr lang="en-US" dirty="0" smtClean="0"/>
              <a:t>Connected</a:t>
            </a:r>
          </a:p>
          <a:p>
            <a:r>
              <a:rPr lang="en-US" dirty="0" smtClean="0"/>
              <a:t>Safety</a:t>
            </a:r>
          </a:p>
          <a:p>
            <a:r>
              <a:rPr lang="en-US" dirty="0" smtClean="0"/>
              <a:t>Community </a:t>
            </a:r>
          </a:p>
          <a:p>
            <a:r>
              <a:rPr lang="en-US" dirty="0" smtClean="0"/>
              <a:t>Unity</a:t>
            </a:r>
          </a:p>
          <a:p>
            <a:r>
              <a:rPr lang="en-US" dirty="0" smtClean="0"/>
              <a:t>Appreciated</a:t>
            </a:r>
            <a:endParaRPr lang="en-US" dirty="0"/>
          </a:p>
        </p:txBody>
      </p:sp>
      <p:pic>
        <p:nvPicPr>
          <p:cNvPr id="5" name="Content Placeholder 4" descr="CPG_Cl_Out_Fall__08_002.jpg"/>
          <p:cNvPicPr>
            <a:picLocks noGrp="1" noChangeAspect="1"/>
          </p:cNvPicPr>
          <p:nvPr>
            <p:ph sz="quarter" idx="2"/>
          </p:nvPr>
        </p:nvPicPr>
        <p:blipFill>
          <a:blip r:embed="rId2" cstate="email">
            <a:extLst>
              <a:ext uri="{28A0092B-C50C-407E-A947-70E740481C1C}">
                <a14:useLocalDpi xmlns:a14="http://schemas.microsoft.com/office/drawing/2010/main" val="0"/>
              </a:ext>
            </a:extLst>
          </a:blip>
          <a:srcRect l="21780" r="21780"/>
          <a:stretch>
            <a:fillRect/>
          </a:stretch>
        </p:blipFill>
        <p:spPr>
          <a:xfrm>
            <a:off x="6610499" y="1589567"/>
            <a:ext cx="2292201" cy="2832100"/>
          </a:xfrm>
        </p:spPr>
      </p:pic>
      <p:pic>
        <p:nvPicPr>
          <p:cNvPr id="7" name="Picture 6" descr="maxresdefault.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530600" y="4584700"/>
            <a:ext cx="4816122" cy="2184400"/>
          </a:xfrm>
          <a:prstGeom prst="rect">
            <a:avLst/>
          </a:prstGeom>
        </p:spPr>
      </p:pic>
      <p:pic>
        <p:nvPicPr>
          <p:cNvPr id="8" name="Picture 7" descr="maxresdefault2.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2565400" y="1589567"/>
            <a:ext cx="3632200" cy="2832100"/>
          </a:xfrm>
          <a:prstGeom prst="rect">
            <a:avLst/>
          </a:prstGeom>
        </p:spPr>
      </p:pic>
    </p:spTree>
    <p:extLst>
      <p:ext uri="{BB962C8B-B14F-4D97-AF65-F5344CB8AC3E}">
        <p14:creationId xmlns:p14="http://schemas.microsoft.com/office/powerpoint/2010/main" val="387610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Questions</a:t>
            </a:r>
            <a:r>
              <a:rPr lang="en-US" dirty="0" smtClean="0">
                <a:latin typeface="Times New Roman"/>
                <a:cs typeface="Times New Roman"/>
              </a:rPr>
              <a:t>?</a:t>
            </a:r>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endParaRPr lang="en-US" sz="3000" dirty="0" smtClean="0"/>
          </a:p>
          <a:p>
            <a:endParaRPr lang="en-US" sz="1800" dirty="0" smtClean="0"/>
          </a:p>
          <a:p>
            <a:endParaRPr lang="en-US" sz="1800" dirty="0" smtClean="0">
              <a:effectLst/>
            </a:endParaRPr>
          </a:p>
          <a:p>
            <a:endParaRPr lang="en-US" sz="1800" dirty="0" smtClean="0">
              <a:effectLst/>
            </a:endParaRPr>
          </a:p>
          <a:p>
            <a:endParaRPr lang="en-US" sz="1800" dirty="0"/>
          </a:p>
        </p:txBody>
      </p:sp>
      <p:pic>
        <p:nvPicPr>
          <p:cNvPr id="5" name="Picture 4" descr="cover1"/>
          <p:cNvPicPr>
            <a:picLocks noChangeAspect="1" noChangeArrowheads="1"/>
          </p:cNvPicPr>
          <p:nvPr/>
        </p:nvPicPr>
        <p:blipFill>
          <a:blip r:embed="rId2"/>
          <a:srcRect/>
          <a:stretch>
            <a:fillRect/>
          </a:stretch>
        </p:blipFill>
        <p:spPr bwMode="auto">
          <a:xfrm>
            <a:off x="1524000" y="2514600"/>
            <a:ext cx="6057900" cy="2628900"/>
          </a:xfrm>
          <a:prstGeom prst="rect">
            <a:avLst/>
          </a:prstGeom>
          <a:noFill/>
        </p:spPr>
      </p:pic>
      <p:sp>
        <p:nvSpPr>
          <p:cNvPr id="4" name="TextBox 3"/>
          <p:cNvSpPr txBox="1"/>
          <p:nvPr/>
        </p:nvSpPr>
        <p:spPr>
          <a:xfrm>
            <a:off x="3251200" y="1600200"/>
            <a:ext cx="2805926" cy="769441"/>
          </a:xfrm>
          <a:prstGeom prst="rect">
            <a:avLst/>
          </a:prstGeom>
          <a:noFill/>
        </p:spPr>
        <p:txBody>
          <a:bodyPr wrap="none" rtlCol="0">
            <a:spAutoFit/>
          </a:bodyPr>
          <a:lstStyle/>
          <a:p>
            <a:r>
              <a:rPr lang="en-US" sz="4400" dirty="0" smtClean="0"/>
              <a:t>Thank you!!!</a:t>
            </a:r>
            <a:endParaRPr lang="en-US" sz="4400" dirty="0"/>
          </a:p>
        </p:txBody>
      </p:sp>
    </p:spTree>
    <p:extLst>
      <p:ext uri="{BB962C8B-B14F-4D97-AF65-F5344CB8AC3E}">
        <p14:creationId xmlns:p14="http://schemas.microsoft.com/office/powerpoint/2010/main" val="3179691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sense of belonging</a:t>
            </a:r>
            <a:endParaRPr lang="en-US" dirty="0"/>
          </a:p>
        </p:txBody>
      </p:sp>
      <p:sp>
        <p:nvSpPr>
          <p:cNvPr id="3" name="Content Placeholder 2"/>
          <p:cNvSpPr>
            <a:spLocks noGrp="1"/>
          </p:cNvSpPr>
          <p:nvPr>
            <p:ph sz="quarter" idx="1"/>
          </p:nvPr>
        </p:nvSpPr>
        <p:spPr/>
        <p:txBody>
          <a:bodyPr/>
          <a:lstStyle/>
          <a:p>
            <a:r>
              <a:rPr lang="en-US" dirty="0" smtClean="0"/>
              <a:t>Sense of belonging critical to success of college students </a:t>
            </a:r>
            <a:r>
              <a:rPr lang="en-US" sz="2000" dirty="0" smtClean="0"/>
              <a:t>(</a:t>
            </a:r>
            <a:r>
              <a:rPr lang="en-US" sz="2000" dirty="0" err="1" smtClean="0"/>
              <a:t>O’keefe</a:t>
            </a:r>
            <a:r>
              <a:rPr lang="en-US" sz="2000" dirty="0" smtClean="0"/>
              <a:t>, 2013)</a:t>
            </a:r>
            <a:endParaRPr lang="en-US" dirty="0" smtClean="0"/>
          </a:p>
          <a:p>
            <a:r>
              <a:rPr lang="en-US" dirty="0" smtClean="0"/>
              <a:t>Particularly important for retention of students considered “at risk” for non-completion</a:t>
            </a:r>
          </a:p>
          <a:p>
            <a:r>
              <a:rPr lang="en-US" dirty="0" smtClean="0"/>
              <a:t>Students feeling cared for also related to their ability to perform at their best </a:t>
            </a:r>
            <a:r>
              <a:rPr lang="en-US" sz="2000" dirty="0" smtClean="0"/>
              <a:t>(</a:t>
            </a:r>
            <a:r>
              <a:rPr lang="en-US" sz="2000" dirty="0" err="1" smtClean="0"/>
              <a:t>Heisserer</a:t>
            </a:r>
            <a:r>
              <a:rPr lang="en-US" sz="2000" dirty="0"/>
              <a:t> </a:t>
            </a:r>
            <a:r>
              <a:rPr lang="en-US" sz="2000" dirty="0" smtClean="0"/>
              <a:t>&amp; </a:t>
            </a:r>
            <a:r>
              <a:rPr lang="en-US" sz="2000" dirty="0" err="1" smtClean="0"/>
              <a:t>Parette</a:t>
            </a:r>
            <a:r>
              <a:rPr lang="en-US" sz="2000" dirty="0"/>
              <a:t>, </a:t>
            </a:r>
            <a:r>
              <a:rPr lang="en-US" sz="2000" dirty="0" smtClean="0"/>
              <a:t>2002)</a:t>
            </a:r>
          </a:p>
          <a:p>
            <a:r>
              <a:rPr lang="en-US" dirty="0" smtClean="0"/>
              <a:t>Sense of connectedness, or lack thereof, decisive factor in withdrawal of students from underrepresented groups </a:t>
            </a:r>
            <a:r>
              <a:rPr lang="en-US" sz="2000" dirty="0" smtClean="0"/>
              <a:t>(McLean et al., 1999)  </a:t>
            </a:r>
            <a:endParaRPr lang="en-US" sz="2000" dirty="0"/>
          </a:p>
        </p:txBody>
      </p:sp>
    </p:spTree>
    <p:extLst>
      <p:ext uri="{BB962C8B-B14F-4D97-AF65-F5344CB8AC3E}">
        <p14:creationId xmlns:p14="http://schemas.microsoft.com/office/powerpoint/2010/main" val="3653247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Marginalized students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Groups with higher proportions of students who feel disconnected, rejected, and like they don’t belong include (</a:t>
            </a:r>
            <a:r>
              <a:rPr lang="en-US" sz="2000" dirty="0" err="1" smtClean="0">
                <a:solidFill>
                  <a:prstClr val="black"/>
                </a:solidFill>
              </a:rPr>
              <a:t>Heisserer</a:t>
            </a:r>
            <a:r>
              <a:rPr lang="en-US" sz="2000" dirty="0" smtClean="0">
                <a:solidFill>
                  <a:prstClr val="black"/>
                </a:solidFill>
              </a:rPr>
              <a:t> </a:t>
            </a:r>
            <a:r>
              <a:rPr lang="en-US" sz="2000" dirty="0">
                <a:solidFill>
                  <a:prstClr val="black"/>
                </a:solidFill>
              </a:rPr>
              <a:t>&amp; </a:t>
            </a:r>
            <a:r>
              <a:rPr lang="en-US" sz="2000" dirty="0" err="1">
                <a:solidFill>
                  <a:prstClr val="black"/>
                </a:solidFill>
              </a:rPr>
              <a:t>Parette</a:t>
            </a:r>
            <a:r>
              <a:rPr lang="en-US" sz="2000" dirty="0">
                <a:solidFill>
                  <a:prstClr val="black"/>
                </a:solidFill>
              </a:rPr>
              <a:t>, </a:t>
            </a:r>
            <a:r>
              <a:rPr lang="en-US" sz="2000" dirty="0" smtClean="0">
                <a:solidFill>
                  <a:prstClr val="black"/>
                </a:solidFill>
              </a:rPr>
              <a:t>2002; Stevenson, 2010)</a:t>
            </a:r>
            <a:r>
              <a:rPr lang="en-US" dirty="0" smtClean="0"/>
              <a:t>:</a:t>
            </a:r>
          </a:p>
          <a:p>
            <a:pPr lvl="1"/>
            <a:r>
              <a:rPr lang="en-US" sz="2400" dirty="0" smtClean="0"/>
              <a:t>Student of color</a:t>
            </a:r>
          </a:p>
          <a:p>
            <a:pPr lvl="1"/>
            <a:r>
              <a:rPr lang="en-US" sz="2400" dirty="0" smtClean="0"/>
              <a:t>LGBTQ students</a:t>
            </a:r>
          </a:p>
          <a:p>
            <a:pPr lvl="1"/>
            <a:r>
              <a:rPr lang="en-US" sz="2400" dirty="0" smtClean="0"/>
              <a:t>Students from poor or working class backgrounds</a:t>
            </a:r>
          </a:p>
          <a:p>
            <a:pPr lvl="1"/>
            <a:r>
              <a:rPr lang="en-US" sz="2400" dirty="0" smtClean="0"/>
              <a:t>First generation students</a:t>
            </a:r>
          </a:p>
          <a:p>
            <a:pPr lvl="1"/>
            <a:r>
              <a:rPr lang="en-US" sz="2400" dirty="0" smtClean="0"/>
              <a:t>Students with (dis)abilities</a:t>
            </a:r>
          </a:p>
          <a:p>
            <a:pPr lvl="1"/>
            <a:r>
              <a:rPr lang="en-US" sz="2400" dirty="0" smtClean="0"/>
              <a:t>International students</a:t>
            </a:r>
          </a:p>
          <a:p>
            <a:pPr lvl="1"/>
            <a:r>
              <a:rPr lang="en-US" sz="2400" dirty="0" smtClean="0"/>
              <a:t>Students with mental illness</a:t>
            </a:r>
            <a:endParaRPr lang="en-US" sz="2400" dirty="0"/>
          </a:p>
        </p:txBody>
      </p:sp>
    </p:spTree>
    <p:extLst>
      <p:ext uri="{BB962C8B-B14F-4D97-AF65-F5344CB8AC3E}">
        <p14:creationId xmlns:p14="http://schemas.microsoft.com/office/powerpoint/2010/main" val="1693204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xEl>
                                              <p:pRg st="1" end="1"/>
                                            </p:txEl>
                                          </p:spTgt>
                                        </p:tgtEl>
                                        <p:attrNameLst>
                                          <p:attrName>style.color</p:attrName>
                                        </p:attrNameLst>
                                      </p:cBhvr>
                                      <p:to>
                                        <a:schemeClr val="accent2"/>
                                      </p:to>
                                    </p:animClr>
                                  </p:childTnLst>
                                </p:cTn>
                              </p:par>
                              <p:par>
                                <p:cTn id="7" presetID="3" presetClass="emph" presetSubtype="2" fill="hold" nodeType="withEffect">
                                  <p:stCondLst>
                                    <p:cond delay="0"/>
                                  </p:stCondLst>
                                  <p:childTnLst>
                                    <p:animClr clrSpc="rgb" dir="cw">
                                      <p:cBhvr override="childStyle">
                                        <p:cTn id="8" dur="2000" fill="hold"/>
                                        <p:tgtEl>
                                          <p:spTgt spid="3">
                                            <p:txEl>
                                              <p:pRg st="2" end="2"/>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Dickinson College Demographics</a:t>
            </a:r>
            <a:endParaRPr lang="en-US" dirty="0"/>
          </a:p>
        </p:txBody>
      </p:sp>
      <p:sp>
        <p:nvSpPr>
          <p:cNvPr id="3" name="Content Placeholder 2"/>
          <p:cNvSpPr>
            <a:spLocks noGrp="1"/>
          </p:cNvSpPr>
          <p:nvPr>
            <p:ph sz="quarter" idx="1"/>
          </p:nvPr>
        </p:nvSpPr>
        <p:spPr>
          <a:xfrm>
            <a:off x="0" y="1600200"/>
            <a:ext cx="9144000" cy="5257800"/>
          </a:xfrm>
        </p:spPr>
        <p:txBody>
          <a:bodyPr>
            <a:normAutofit/>
          </a:bodyPr>
          <a:lstStyle/>
          <a:p>
            <a:pPr marL="0" indent="0">
              <a:buNone/>
            </a:pPr>
            <a:r>
              <a:rPr lang="en-US" dirty="0" smtClean="0"/>
              <a:t>Faculty racial diversity</a:t>
            </a:r>
          </a:p>
          <a:p>
            <a:pPr lvl="1"/>
            <a:r>
              <a:rPr lang="en-US" dirty="0" smtClean="0"/>
              <a:t>88% white</a:t>
            </a:r>
          </a:p>
          <a:p>
            <a:pPr lvl="1"/>
            <a:r>
              <a:rPr lang="en-US" dirty="0" smtClean="0"/>
              <a:t>12% underrepresented groups</a:t>
            </a:r>
          </a:p>
          <a:p>
            <a:pPr marL="0" indent="0">
              <a:buNone/>
            </a:pPr>
            <a:r>
              <a:rPr lang="en-US" dirty="0" smtClean="0"/>
              <a:t>Student </a:t>
            </a:r>
            <a:r>
              <a:rPr lang="en-US" dirty="0"/>
              <a:t>racial </a:t>
            </a:r>
            <a:r>
              <a:rPr lang="en-US" dirty="0" smtClean="0"/>
              <a:t>diversity</a:t>
            </a:r>
            <a:endParaRPr lang="en-US" dirty="0"/>
          </a:p>
          <a:p>
            <a:pPr lvl="1"/>
            <a:r>
              <a:rPr lang="en-US" dirty="0" smtClean="0"/>
              <a:t>83% </a:t>
            </a:r>
            <a:r>
              <a:rPr lang="en-US" dirty="0"/>
              <a:t>white</a:t>
            </a:r>
          </a:p>
          <a:p>
            <a:pPr lvl="1"/>
            <a:r>
              <a:rPr lang="en-US" dirty="0" smtClean="0"/>
              <a:t>17% </a:t>
            </a:r>
            <a:r>
              <a:rPr lang="en-US" dirty="0"/>
              <a:t>underrepresented </a:t>
            </a:r>
            <a:r>
              <a:rPr lang="en-US" dirty="0" smtClean="0"/>
              <a:t>groups: 6.1% </a:t>
            </a:r>
            <a:r>
              <a:rPr lang="en-US" dirty="0" err="1" smtClean="0"/>
              <a:t>Latinx</a:t>
            </a:r>
            <a:r>
              <a:rPr lang="en-US" dirty="0" smtClean="0"/>
              <a:t>, 4.4% African American, 3.5% Multiracial, 2.9% Asian American, 0.08% Native American</a:t>
            </a:r>
          </a:p>
          <a:p>
            <a:pPr lvl="1"/>
            <a:r>
              <a:rPr lang="en-US" dirty="0" smtClean="0"/>
              <a:t>90.5% domestic students and 9.5% are international</a:t>
            </a:r>
            <a:endParaRPr lang="en-US" dirty="0"/>
          </a:p>
          <a:p>
            <a:pPr lvl="1"/>
            <a:endParaRPr lang="en-US" dirty="0" smtClean="0"/>
          </a:p>
        </p:txBody>
      </p:sp>
    </p:spTree>
    <p:extLst>
      <p:ext uri="{BB962C8B-B14F-4D97-AF65-F5344CB8AC3E}">
        <p14:creationId xmlns:p14="http://schemas.microsoft.com/office/powerpoint/2010/main" val="2308628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Predominantly White Campuses</a:t>
            </a:r>
            <a:endParaRPr lang="en-US" dirty="0"/>
          </a:p>
        </p:txBody>
      </p:sp>
      <p:sp>
        <p:nvSpPr>
          <p:cNvPr id="3" name="Content Placeholder 2"/>
          <p:cNvSpPr>
            <a:spLocks noGrp="1"/>
          </p:cNvSpPr>
          <p:nvPr>
            <p:ph sz="quarter" idx="1"/>
          </p:nvPr>
        </p:nvSpPr>
        <p:spPr>
          <a:xfrm>
            <a:off x="0" y="1600200"/>
            <a:ext cx="9144000" cy="5257800"/>
          </a:xfrm>
        </p:spPr>
        <p:txBody>
          <a:bodyPr/>
          <a:lstStyle/>
          <a:p>
            <a:r>
              <a:rPr lang="en-US" dirty="0" smtClean="0"/>
              <a:t>Challenges </a:t>
            </a:r>
            <a:r>
              <a:rPr lang="en-US" sz="2000" dirty="0" smtClean="0"/>
              <a:t>(</a:t>
            </a:r>
            <a:r>
              <a:rPr lang="en-US" sz="2000" dirty="0" err="1" smtClean="0"/>
              <a:t>Hurtado</a:t>
            </a:r>
            <a:r>
              <a:rPr lang="en-US" sz="2000" dirty="0"/>
              <a:t> </a:t>
            </a:r>
            <a:r>
              <a:rPr lang="en-US" sz="2000" dirty="0" smtClean="0"/>
              <a:t>et al., 1998)</a:t>
            </a:r>
          </a:p>
          <a:p>
            <a:pPr lvl="1"/>
            <a:r>
              <a:rPr lang="en-US" dirty="0" smtClean="0"/>
              <a:t>PWIs provide limited opportunities for interactions across race/ethnicity barriers</a:t>
            </a:r>
          </a:p>
          <a:p>
            <a:pPr lvl="1"/>
            <a:r>
              <a:rPr lang="en-US" dirty="0" smtClean="0"/>
              <a:t>Constrains student and faculty learning about socially and culturally diverse groups</a:t>
            </a:r>
          </a:p>
          <a:p>
            <a:pPr lvl="1"/>
            <a:r>
              <a:rPr lang="en-US" dirty="0" smtClean="0"/>
              <a:t>Diverse students viewed as “tokens,” which leads to exaggeration of group difference and distortions based on societal stereotypes</a:t>
            </a:r>
          </a:p>
          <a:p>
            <a:pPr lvl="1"/>
            <a:r>
              <a:rPr lang="en-US" dirty="0" smtClean="0"/>
              <a:t>Can increase social stigma felt by racially/ethnically diverse students and produce minority status stress</a:t>
            </a:r>
          </a:p>
          <a:p>
            <a:pPr lvl="1"/>
            <a:endParaRPr lang="en-US" dirty="0"/>
          </a:p>
        </p:txBody>
      </p:sp>
    </p:spTree>
    <p:extLst>
      <p:ext uri="{BB962C8B-B14F-4D97-AF65-F5344CB8AC3E}">
        <p14:creationId xmlns:p14="http://schemas.microsoft.com/office/powerpoint/2010/main" val="4083241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endParaRPr lang="en-US" dirty="0" smtClean="0"/>
          </a:p>
          <a:p>
            <a:pPr marL="0" indent="0">
              <a:buNone/>
            </a:pPr>
            <a:endParaRPr lang="en-US" dirty="0"/>
          </a:p>
          <a:p>
            <a:pPr marL="0" indent="0">
              <a:buNone/>
            </a:pPr>
            <a:r>
              <a:rPr lang="en-US" dirty="0" smtClean="0"/>
              <a:t>“No matter how outstanding the academic institution, ethnic minority students can feel alienated if their ethnic representation on campus is small” </a:t>
            </a:r>
            <a:r>
              <a:rPr lang="en-US" sz="2000" dirty="0" smtClean="0"/>
              <a:t>(Loo &amp; </a:t>
            </a:r>
            <a:r>
              <a:rPr lang="en-US" sz="2000" dirty="0" err="1" smtClean="0"/>
              <a:t>Rolison</a:t>
            </a:r>
            <a:r>
              <a:rPr lang="en-US" sz="2000" dirty="0" smtClean="0"/>
              <a:t>, 1986, p. 72)</a:t>
            </a:r>
            <a:endParaRPr lang="en-US" sz="2000" dirty="0"/>
          </a:p>
        </p:txBody>
      </p:sp>
    </p:spTree>
    <p:extLst>
      <p:ext uri="{BB962C8B-B14F-4D97-AF65-F5344CB8AC3E}">
        <p14:creationId xmlns:p14="http://schemas.microsoft.com/office/powerpoint/2010/main" val="110220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LGBTQ Students </a:t>
            </a:r>
            <a:endParaRPr lang="en-US" dirty="0"/>
          </a:p>
        </p:txBody>
      </p:sp>
      <p:sp>
        <p:nvSpPr>
          <p:cNvPr id="3" name="Content Placeholder 2"/>
          <p:cNvSpPr>
            <a:spLocks noGrp="1"/>
          </p:cNvSpPr>
          <p:nvPr>
            <p:ph sz="quarter" idx="1"/>
          </p:nvPr>
        </p:nvSpPr>
        <p:spPr>
          <a:xfrm>
            <a:off x="0" y="1511300"/>
            <a:ext cx="9144000" cy="5346700"/>
          </a:xfrm>
        </p:spPr>
        <p:txBody>
          <a:bodyPr/>
          <a:lstStyle/>
          <a:p>
            <a:r>
              <a:rPr lang="en-US" dirty="0" smtClean="0"/>
              <a:t>Whether on campus or in the community, LGBT individuals experience violence, verbal harassments, threats and subtle forms of discrimination </a:t>
            </a:r>
            <a:r>
              <a:rPr lang="en-US" sz="2000" dirty="0" smtClean="0"/>
              <a:t>(e.g., </a:t>
            </a:r>
            <a:r>
              <a:rPr lang="en-US" sz="2000" dirty="0" err="1" smtClean="0"/>
              <a:t>D’Augelli</a:t>
            </a:r>
            <a:r>
              <a:rPr lang="en-US" sz="2000" dirty="0" smtClean="0"/>
              <a:t>, 1992; Smith &amp; Shin, 2014; </a:t>
            </a:r>
            <a:r>
              <a:rPr lang="en-US" sz="2000" dirty="0" err="1" smtClean="0"/>
              <a:t>Vaccaro</a:t>
            </a:r>
            <a:r>
              <a:rPr lang="en-US" sz="2000" dirty="0" smtClean="0"/>
              <a:t>, 2012)</a:t>
            </a:r>
          </a:p>
          <a:p>
            <a:r>
              <a:rPr lang="en-US" dirty="0" smtClean="0"/>
              <a:t>LGBT college students regularly hear offensive comments and experience unfair treatment </a:t>
            </a:r>
            <a:r>
              <a:rPr lang="en-US" sz="2000" dirty="0" smtClean="0"/>
              <a:t>(</a:t>
            </a:r>
            <a:r>
              <a:rPr lang="en-US" sz="2000" dirty="0" err="1" smtClean="0"/>
              <a:t>Gortmaker</a:t>
            </a:r>
            <a:r>
              <a:rPr lang="en-US" sz="2000" dirty="0" smtClean="0"/>
              <a:t> &amp; Brown, 2006)</a:t>
            </a:r>
          </a:p>
          <a:p>
            <a:r>
              <a:rPr lang="en-US" dirty="0" smtClean="0"/>
              <a:t>Even when LGBT students do not experience overt acts of aggression, many find campus climates to be unwelcoming, invalidating, or unsupportive </a:t>
            </a:r>
            <a:r>
              <a:rPr lang="en-US" sz="2000" dirty="0" smtClean="0"/>
              <a:t>(Rankin et al., 2010), </a:t>
            </a:r>
            <a:r>
              <a:rPr lang="en-US" dirty="0" smtClean="0"/>
              <a:t>which has been found to be especially true for transgender students who often feel invisible </a:t>
            </a:r>
            <a:r>
              <a:rPr lang="en-US" sz="2000" dirty="0" smtClean="0"/>
              <a:t>(</a:t>
            </a:r>
            <a:r>
              <a:rPr lang="en-US" sz="2000" dirty="0" err="1" smtClean="0"/>
              <a:t>Bilodeau</a:t>
            </a:r>
            <a:r>
              <a:rPr lang="en-US" sz="2000" dirty="0" smtClean="0"/>
              <a:t>, 2009)</a:t>
            </a:r>
            <a:endParaRPr lang="en-US" sz="2000" dirty="0"/>
          </a:p>
        </p:txBody>
      </p:sp>
    </p:spTree>
    <p:extLst>
      <p:ext uri="{BB962C8B-B14F-4D97-AF65-F5344CB8AC3E}">
        <p14:creationId xmlns:p14="http://schemas.microsoft.com/office/powerpoint/2010/main" val="2095766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sense of belonging</a:t>
            </a:r>
            <a:endParaRPr lang="en-US" dirty="0"/>
          </a:p>
        </p:txBody>
      </p:sp>
      <p:sp>
        <p:nvSpPr>
          <p:cNvPr id="3" name="Content Placeholder 2"/>
          <p:cNvSpPr>
            <a:spLocks noGrp="1"/>
          </p:cNvSpPr>
          <p:nvPr>
            <p:ph sz="quarter" idx="1"/>
          </p:nvPr>
        </p:nvSpPr>
        <p:spPr/>
        <p:txBody>
          <a:bodyPr>
            <a:normAutofit/>
          </a:bodyPr>
          <a:lstStyle/>
          <a:p>
            <a:r>
              <a:rPr lang="en-US" dirty="0" smtClean="0"/>
              <a:t>Various macro and micro level factors found to be associated with students’ sense of belonging on campus </a:t>
            </a:r>
            <a:r>
              <a:rPr lang="en-US" sz="2000" dirty="0" smtClean="0"/>
              <a:t>(e.g., </a:t>
            </a:r>
            <a:r>
              <a:rPr lang="en-US" sz="2000" dirty="0" err="1" smtClean="0"/>
              <a:t>Hurtado</a:t>
            </a:r>
            <a:r>
              <a:rPr lang="en-US" sz="2000" dirty="0"/>
              <a:t> </a:t>
            </a:r>
            <a:r>
              <a:rPr lang="en-US" sz="2000" dirty="0" smtClean="0"/>
              <a:t>et al., 1998; O’Keefe, 2013)</a:t>
            </a:r>
          </a:p>
          <a:p>
            <a:r>
              <a:rPr lang="en-US" dirty="0" smtClean="0"/>
              <a:t>Historical legacy of inclusion or exclusion  </a:t>
            </a:r>
          </a:p>
          <a:p>
            <a:r>
              <a:rPr lang="en-US" dirty="0" smtClean="0"/>
              <a:t>Current policies and practices regarding diversity</a:t>
            </a:r>
          </a:p>
          <a:p>
            <a:r>
              <a:rPr lang="en-US" dirty="0" smtClean="0"/>
              <a:t>Campus climate</a:t>
            </a:r>
          </a:p>
          <a:p>
            <a:r>
              <a:rPr lang="en-US" dirty="0" smtClean="0"/>
              <a:t>Structural diversity</a:t>
            </a:r>
          </a:p>
          <a:p>
            <a:r>
              <a:rPr lang="en-US" dirty="0" smtClean="0"/>
              <a:t>Friendliness and accessibility of staff and faculty</a:t>
            </a:r>
            <a:endParaRPr lang="en-US" dirty="0"/>
          </a:p>
        </p:txBody>
      </p:sp>
    </p:spTree>
    <p:extLst>
      <p:ext uri="{BB962C8B-B14F-4D97-AF65-F5344CB8AC3E}">
        <p14:creationId xmlns:p14="http://schemas.microsoft.com/office/powerpoint/2010/main" val="336317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Median.thmx</Template>
  <TotalTime>15763</TotalTime>
  <Words>1270</Words>
  <Application>Microsoft Office PowerPoint</Application>
  <PresentationFormat>On-screen Show (4:3)</PresentationFormat>
  <Paragraphs>144</Paragraphs>
  <Slides>20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ＭＳ Ｐゴシック</vt:lpstr>
      <vt:lpstr>Arial</vt:lpstr>
      <vt:lpstr>Calibri</vt:lpstr>
      <vt:lpstr>Cambria</vt:lpstr>
      <vt:lpstr>Georgia</vt:lpstr>
      <vt:lpstr>Times New Roman</vt:lpstr>
      <vt:lpstr>Tw Cen MT</vt:lpstr>
      <vt:lpstr>Wingdings</vt:lpstr>
      <vt:lpstr>Wingdings 2</vt:lpstr>
      <vt:lpstr>ヒラギノ角ゴ Pro W3</vt:lpstr>
      <vt:lpstr>Median</vt:lpstr>
      <vt:lpstr>Creating a sense of belonging on campus: our shared responsibility</vt:lpstr>
      <vt:lpstr>Defining a sense of belonging</vt:lpstr>
      <vt:lpstr>Importance of sense of belonging</vt:lpstr>
      <vt:lpstr>Marginalized students</vt:lpstr>
      <vt:lpstr>Dickinson College Demographics</vt:lpstr>
      <vt:lpstr>Predominantly White Campuses</vt:lpstr>
      <vt:lpstr>PowerPoint Presentation</vt:lpstr>
      <vt:lpstr>LGBTQ Students </vt:lpstr>
      <vt:lpstr>Barriers to sense of belonging</vt:lpstr>
      <vt:lpstr>Intersectionality (Crenshaw, 1989; Shields, 2008)</vt:lpstr>
      <vt:lpstr>Words Matter: Racial Microaggressions</vt:lpstr>
      <vt:lpstr>Sexual Orientation Microaggressions (Platt &amp; Lenzen, 2013)</vt:lpstr>
      <vt:lpstr>Sexual Orientation Microaggressions (cont.)</vt:lpstr>
      <vt:lpstr>Consequences of Microaggressions</vt:lpstr>
      <vt:lpstr>Racial Bias</vt:lpstr>
      <vt:lpstr>Implicit Bias</vt:lpstr>
      <vt:lpstr>Implicit Bias &amp; Mental Health Disparities</vt:lpstr>
      <vt:lpstr>Implicit Bias &amp; Health Disparities</vt:lpstr>
      <vt:lpstr>Reducing Bias and Microaggressive Interactions: AAA</vt:lpstr>
      <vt:lpstr>Questions? </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Welch</dc:creator>
  <cp:lastModifiedBy>Stephens, Vincent</cp:lastModifiedBy>
  <cp:revision>137</cp:revision>
  <dcterms:created xsi:type="dcterms:W3CDTF">2015-01-30T21:44:24Z</dcterms:created>
  <dcterms:modified xsi:type="dcterms:W3CDTF">2016-10-03T13:59:56Z</dcterms:modified>
</cp:coreProperties>
</file>