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30"/>
  </p:notesMasterIdLst>
  <p:sldIdLst>
    <p:sldId id="256" r:id="rId4"/>
    <p:sldId id="259" r:id="rId5"/>
    <p:sldId id="280" r:id="rId6"/>
    <p:sldId id="275" r:id="rId7"/>
    <p:sldId id="263" r:id="rId8"/>
    <p:sldId id="264" r:id="rId9"/>
    <p:sldId id="260" r:id="rId10"/>
    <p:sldId id="261" r:id="rId11"/>
    <p:sldId id="262" r:id="rId12"/>
    <p:sldId id="265" r:id="rId13"/>
    <p:sldId id="266" r:id="rId14"/>
    <p:sldId id="268" r:id="rId15"/>
    <p:sldId id="281" r:id="rId16"/>
    <p:sldId id="282" r:id="rId17"/>
    <p:sldId id="283" r:id="rId18"/>
    <p:sldId id="267" r:id="rId19"/>
    <p:sldId id="277" r:id="rId20"/>
    <p:sldId id="269" r:id="rId21"/>
    <p:sldId id="270" r:id="rId22"/>
    <p:sldId id="284" r:id="rId23"/>
    <p:sldId id="271" r:id="rId24"/>
    <p:sldId id="272" r:id="rId25"/>
    <p:sldId id="273" r:id="rId26"/>
    <p:sldId id="274" r:id="rId27"/>
    <p:sldId id="278" r:id="rId28"/>
    <p:sldId id="279"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994A3B-C145-4987-9195-0FF976D3A095}" v="4" dt="2022-08-16T13:35:28.0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3896" autoAdjust="0"/>
  </p:normalViewPr>
  <p:slideViewPr>
    <p:cSldViewPr>
      <p:cViewPr varScale="1">
        <p:scale>
          <a:sx n="151" d="100"/>
          <a:sy n="151" d="100"/>
        </p:scale>
        <p:origin x="2228" y="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Moul" userId="e867e895-1dcc-4f67-8694-5895fced78d0" providerId="ADAL" clId="{F8994A3B-C145-4987-9195-0FF976D3A095}"/>
    <pc:docChg chg="custSel addSld modSld sldOrd">
      <pc:chgData name="Stephen Moul" userId="e867e895-1dcc-4f67-8694-5895fced78d0" providerId="ADAL" clId="{F8994A3B-C145-4987-9195-0FF976D3A095}" dt="2022-08-16T19:44:29.622" v="3547" actId="20577"/>
      <pc:docMkLst>
        <pc:docMk/>
      </pc:docMkLst>
      <pc:sldChg chg="modSp mod">
        <pc:chgData name="Stephen Moul" userId="e867e895-1dcc-4f67-8694-5895fced78d0" providerId="ADAL" clId="{F8994A3B-C145-4987-9195-0FF976D3A095}" dt="2022-08-16T13:54:16.169" v="2945" actId="20577"/>
        <pc:sldMkLst>
          <pc:docMk/>
          <pc:sldMk cId="1495059438" sldId="278"/>
        </pc:sldMkLst>
        <pc:spChg chg="mod">
          <ac:chgData name="Stephen Moul" userId="e867e895-1dcc-4f67-8694-5895fced78d0" providerId="ADAL" clId="{F8994A3B-C145-4987-9195-0FF976D3A095}" dt="2022-08-16T13:54:16.169" v="2945" actId="20577"/>
          <ac:spMkLst>
            <pc:docMk/>
            <pc:sldMk cId="1495059438" sldId="278"/>
            <ac:spMk id="3" creationId="{00000000-0000-0000-0000-000000000000}"/>
          </ac:spMkLst>
        </pc:spChg>
      </pc:sldChg>
      <pc:sldChg chg="modSp add mod ord">
        <pc:chgData name="Stephen Moul" userId="e867e895-1dcc-4f67-8694-5895fced78d0" providerId="ADAL" clId="{F8994A3B-C145-4987-9195-0FF976D3A095}" dt="2022-08-16T19:44:29.622" v="3547" actId="20577"/>
        <pc:sldMkLst>
          <pc:docMk/>
          <pc:sldMk cId="2113869759" sldId="284"/>
        </pc:sldMkLst>
        <pc:spChg chg="mod">
          <ac:chgData name="Stephen Moul" userId="e867e895-1dcc-4f67-8694-5895fced78d0" providerId="ADAL" clId="{F8994A3B-C145-4987-9195-0FF976D3A095}" dt="2022-08-16T13:37:26.542" v="582" actId="20577"/>
          <ac:spMkLst>
            <pc:docMk/>
            <pc:sldMk cId="2113869759" sldId="284"/>
            <ac:spMk id="2" creationId="{00000000-0000-0000-0000-000000000000}"/>
          </ac:spMkLst>
        </pc:spChg>
        <pc:spChg chg="mod">
          <ac:chgData name="Stephen Moul" userId="e867e895-1dcc-4f67-8694-5895fced78d0" providerId="ADAL" clId="{F8994A3B-C145-4987-9195-0FF976D3A095}" dt="2022-08-16T19:44:29.622" v="3547" actId="20577"/>
          <ac:spMkLst>
            <pc:docMk/>
            <pc:sldMk cId="2113869759" sldId="284"/>
            <ac:spMk id="3" creationId="{00000000-0000-0000-0000-000000000000}"/>
          </ac:spMkLst>
        </pc:spChg>
      </pc:sldChg>
    </pc:docChg>
  </pc:docChgLst>
  <pc:docChgLst>
    <pc:chgData name="Stephen Moul" userId="e867e895-1dcc-4f67-8694-5895fced78d0" providerId="ADAL" clId="{3B6818E9-4268-4734-AC10-04EF12C771F9}"/>
    <pc:docChg chg="undo custSel modSld">
      <pc:chgData name="Stephen Moul" userId="e867e895-1dcc-4f67-8694-5895fced78d0" providerId="ADAL" clId="{3B6818E9-4268-4734-AC10-04EF12C771F9}" dt="2022-05-20T17:58:25.584" v="84" actId="20577"/>
      <pc:docMkLst>
        <pc:docMk/>
      </pc:docMkLst>
      <pc:sldChg chg="modSp mod">
        <pc:chgData name="Stephen Moul" userId="e867e895-1dcc-4f67-8694-5895fced78d0" providerId="ADAL" clId="{3B6818E9-4268-4734-AC10-04EF12C771F9}" dt="2022-05-20T17:58:25.584" v="84" actId="20577"/>
        <pc:sldMkLst>
          <pc:docMk/>
          <pc:sldMk cId="2506852084" sldId="256"/>
        </pc:sldMkLst>
        <pc:spChg chg="mod">
          <ac:chgData name="Stephen Moul" userId="e867e895-1dcc-4f67-8694-5895fced78d0" providerId="ADAL" clId="{3B6818E9-4268-4734-AC10-04EF12C771F9}" dt="2022-05-20T17:58:25.584" v="84" actId="20577"/>
          <ac:spMkLst>
            <pc:docMk/>
            <pc:sldMk cId="2506852084" sldId="256"/>
            <ac:spMk id="3" creationId="{00000000-0000-0000-0000-000000000000}"/>
          </ac:spMkLst>
        </pc:spChg>
      </pc:sldChg>
      <pc:sldChg chg="modSp mod">
        <pc:chgData name="Stephen Moul" userId="e867e895-1dcc-4f67-8694-5895fced78d0" providerId="ADAL" clId="{3B6818E9-4268-4734-AC10-04EF12C771F9}" dt="2022-05-20T17:58:22.489" v="78" actId="20577"/>
        <pc:sldMkLst>
          <pc:docMk/>
          <pc:sldMk cId="3343986366" sldId="280"/>
        </pc:sldMkLst>
        <pc:spChg chg="mod">
          <ac:chgData name="Stephen Moul" userId="e867e895-1dcc-4f67-8694-5895fced78d0" providerId="ADAL" clId="{3B6818E9-4268-4734-AC10-04EF12C771F9}" dt="2022-05-20T17:58:22.489" v="78" actId="20577"/>
          <ac:spMkLst>
            <pc:docMk/>
            <pc:sldMk cId="3343986366" sldId="280"/>
            <ac:spMk id="3" creationId="{00000000-0000-0000-0000-000000000000}"/>
          </ac:spMkLst>
        </pc:spChg>
      </pc:sldChg>
    </pc:docChg>
  </pc:docChgLst>
  <pc:docChgLst>
    <pc:chgData name="Stephen Moul" userId="e867e895-1dcc-4f67-8694-5895fced78d0" providerId="ADAL" clId="{BBF4D39F-FF77-4804-9078-8F5646D9DB7A}"/>
    <pc:docChg chg="modSld">
      <pc:chgData name="Stephen Moul" userId="e867e895-1dcc-4f67-8694-5895fced78d0" providerId="ADAL" clId="{BBF4D39F-FF77-4804-9078-8F5646D9DB7A}" dt="2021-10-25T16:02:31.011" v="29" actId="20577"/>
      <pc:docMkLst>
        <pc:docMk/>
      </pc:docMkLst>
      <pc:sldChg chg="modSp">
        <pc:chgData name="Stephen Moul" userId="e867e895-1dcc-4f67-8694-5895fced78d0" providerId="ADAL" clId="{BBF4D39F-FF77-4804-9078-8F5646D9DB7A}" dt="2021-10-25T16:02:31.011" v="29" actId="20577"/>
        <pc:sldMkLst>
          <pc:docMk/>
          <pc:sldMk cId="972799035" sldId="269"/>
        </pc:sldMkLst>
        <pc:graphicFrameChg chg="mod">
          <ac:chgData name="Stephen Moul" userId="e867e895-1dcc-4f67-8694-5895fced78d0" providerId="ADAL" clId="{BBF4D39F-FF77-4804-9078-8F5646D9DB7A}" dt="2021-10-25T16:02:31.011" v="29" actId="20577"/>
          <ac:graphicFrameMkLst>
            <pc:docMk/>
            <pc:sldMk cId="972799035" sldId="269"/>
            <ac:graphicFrameMk id="8" creationId="{00000000-0000-0000-0000-000000000000}"/>
          </ac:graphicFrameMkLst>
        </pc:graphicFrameChg>
      </pc:sldChg>
      <pc:sldChg chg="modSp mod">
        <pc:chgData name="Stephen Moul" userId="e867e895-1dcc-4f67-8694-5895fced78d0" providerId="ADAL" clId="{BBF4D39F-FF77-4804-9078-8F5646D9DB7A}" dt="2021-10-25T16:01:13.848" v="27" actId="20577"/>
        <pc:sldMkLst>
          <pc:docMk/>
          <pc:sldMk cId="3343986366" sldId="280"/>
        </pc:sldMkLst>
        <pc:spChg chg="mod">
          <ac:chgData name="Stephen Moul" userId="e867e895-1dcc-4f67-8694-5895fced78d0" providerId="ADAL" clId="{BBF4D39F-FF77-4804-9078-8F5646D9DB7A}" dt="2021-10-25T16:01:13.848" v="27" actId="20577"/>
          <ac:spMkLst>
            <pc:docMk/>
            <pc:sldMk cId="3343986366" sldId="280"/>
            <ac:spMk id="3" creationId="{00000000-0000-0000-0000-000000000000}"/>
          </ac:spMkLst>
        </pc:spChg>
      </pc:sldChg>
    </pc:docChg>
  </pc:docChgLst>
  <pc:docChgLst>
    <pc:chgData name="Moul, Stephen" userId="e867e895-1dcc-4f67-8694-5895fced78d0" providerId="ADAL" clId="{49474D25-044E-4E53-B352-2E82AC8D1330}"/>
    <pc:docChg chg="modSld">
      <pc:chgData name="Moul, Stephen" userId="e867e895-1dcc-4f67-8694-5895fced78d0" providerId="ADAL" clId="{49474D25-044E-4E53-B352-2E82AC8D1330}" dt="2021-08-10T17:54:13.199" v="15" actId="20577"/>
      <pc:docMkLst>
        <pc:docMk/>
      </pc:docMkLst>
      <pc:sldChg chg="modSp mod">
        <pc:chgData name="Moul, Stephen" userId="e867e895-1dcc-4f67-8694-5895fced78d0" providerId="ADAL" clId="{49474D25-044E-4E53-B352-2E82AC8D1330}" dt="2021-08-10T17:54:13.199" v="15" actId="20577"/>
        <pc:sldMkLst>
          <pc:docMk/>
          <pc:sldMk cId="2506852084" sldId="256"/>
        </pc:sldMkLst>
        <pc:spChg chg="mod">
          <ac:chgData name="Moul, Stephen" userId="e867e895-1dcc-4f67-8694-5895fced78d0" providerId="ADAL" clId="{49474D25-044E-4E53-B352-2E82AC8D1330}" dt="2021-08-10T17:54:13.199" v="15" actId="20577"/>
          <ac:spMkLst>
            <pc:docMk/>
            <pc:sldMk cId="2506852084" sldId="256"/>
            <ac:spMk id="3" creationId="{00000000-0000-0000-0000-000000000000}"/>
          </ac:spMkLst>
        </pc:spChg>
      </pc:sldChg>
      <pc:sldChg chg="modSp mod">
        <pc:chgData name="Moul, Stephen" userId="e867e895-1dcc-4f67-8694-5895fced78d0" providerId="ADAL" clId="{49474D25-044E-4E53-B352-2E82AC8D1330}" dt="2021-08-10T17:54:04.500" v="11" actId="20577"/>
        <pc:sldMkLst>
          <pc:docMk/>
          <pc:sldMk cId="3343986366" sldId="280"/>
        </pc:sldMkLst>
        <pc:spChg chg="mod">
          <ac:chgData name="Moul, Stephen" userId="e867e895-1dcc-4f67-8694-5895fced78d0" providerId="ADAL" clId="{49474D25-044E-4E53-B352-2E82AC8D1330}" dt="2021-08-10T17:54:04.500" v="11" actId="20577"/>
          <ac:spMkLst>
            <pc:docMk/>
            <pc:sldMk cId="3343986366" sldId="280"/>
            <ac:spMk id="3" creationId="{00000000-0000-0000-0000-000000000000}"/>
          </ac:spMkLst>
        </pc:spChg>
      </pc:sldChg>
    </pc:docChg>
  </pc:docChgLst>
  <pc:docChgLst>
    <pc:chgData name="Stephen Moul" userId="e867e895-1dcc-4f67-8694-5895fced78d0" providerId="ADAL" clId="{619570B2-6220-458D-AC4C-CE8AEEBB1076}"/>
    <pc:docChg chg="modSld">
      <pc:chgData name="Stephen Moul" userId="e867e895-1dcc-4f67-8694-5895fced78d0" providerId="ADAL" clId="{619570B2-6220-458D-AC4C-CE8AEEBB1076}" dt="2022-01-20T20:39:13.130" v="0" actId="20577"/>
      <pc:docMkLst>
        <pc:docMk/>
      </pc:docMkLst>
      <pc:sldChg chg="modSp mod">
        <pc:chgData name="Stephen Moul" userId="e867e895-1dcc-4f67-8694-5895fced78d0" providerId="ADAL" clId="{619570B2-6220-458D-AC4C-CE8AEEBB1076}" dt="2022-01-20T20:39:13.130" v="0" actId="20577"/>
        <pc:sldMkLst>
          <pc:docMk/>
          <pc:sldMk cId="3997124075" sldId="279"/>
        </pc:sldMkLst>
        <pc:spChg chg="mod">
          <ac:chgData name="Stephen Moul" userId="e867e895-1dcc-4f67-8694-5895fced78d0" providerId="ADAL" clId="{619570B2-6220-458D-AC4C-CE8AEEBB1076}" dt="2022-01-20T20:39:13.130" v="0" actId="20577"/>
          <ac:spMkLst>
            <pc:docMk/>
            <pc:sldMk cId="3997124075" sldId="279"/>
            <ac:spMk id="3" creationId="{00000000-0000-0000-0000-000000000000}"/>
          </ac:spMkLst>
        </pc:spChg>
      </pc:sldChg>
    </pc:docChg>
  </pc:docChgLst>
  <pc:docChgLst>
    <pc:chgData name="Stephen Moul" userId="e867e895-1dcc-4f67-8694-5895fced78d0" providerId="ADAL" clId="{763956C1-8D5E-40F2-8D8C-8E28701F02DE}"/>
    <pc:docChg chg="custSel modSld">
      <pc:chgData name="Stephen Moul" userId="e867e895-1dcc-4f67-8694-5895fced78d0" providerId="ADAL" clId="{763956C1-8D5E-40F2-8D8C-8E28701F02DE}" dt="2022-07-11T17:09:59.514" v="685" actId="20577"/>
      <pc:docMkLst>
        <pc:docMk/>
      </pc:docMkLst>
      <pc:sldChg chg="modSp mod">
        <pc:chgData name="Stephen Moul" userId="e867e895-1dcc-4f67-8694-5895fced78d0" providerId="ADAL" clId="{763956C1-8D5E-40F2-8D8C-8E28701F02DE}" dt="2022-07-01T15:30:38.452" v="5" actId="20577"/>
        <pc:sldMkLst>
          <pc:docMk/>
          <pc:sldMk cId="2506852084" sldId="256"/>
        </pc:sldMkLst>
        <pc:spChg chg="mod">
          <ac:chgData name="Stephen Moul" userId="e867e895-1dcc-4f67-8694-5895fced78d0" providerId="ADAL" clId="{763956C1-8D5E-40F2-8D8C-8E28701F02DE}" dt="2022-07-01T15:30:38.452" v="5" actId="20577"/>
          <ac:spMkLst>
            <pc:docMk/>
            <pc:sldMk cId="2506852084" sldId="256"/>
            <ac:spMk id="3" creationId="{00000000-0000-0000-0000-000000000000}"/>
          </ac:spMkLst>
        </pc:spChg>
      </pc:sldChg>
      <pc:sldChg chg="modSp mod">
        <pc:chgData name="Stephen Moul" userId="e867e895-1dcc-4f67-8694-5895fced78d0" providerId="ADAL" clId="{763956C1-8D5E-40F2-8D8C-8E28701F02DE}" dt="2022-07-01T15:31:38.407" v="62" actId="20577"/>
        <pc:sldMkLst>
          <pc:docMk/>
          <pc:sldMk cId="1101161539" sldId="260"/>
        </pc:sldMkLst>
        <pc:spChg chg="mod">
          <ac:chgData name="Stephen Moul" userId="e867e895-1dcc-4f67-8694-5895fced78d0" providerId="ADAL" clId="{763956C1-8D5E-40F2-8D8C-8E28701F02DE}" dt="2022-07-01T15:31:38.407" v="62" actId="20577"/>
          <ac:spMkLst>
            <pc:docMk/>
            <pc:sldMk cId="1101161539" sldId="260"/>
            <ac:spMk id="3" creationId="{00000000-0000-0000-0000-000000000000}"/>
          </ac:spMkLst>
        </pc:spChg>
      </pc:sldChg>
      <pc:sldChg chg="modSp mod">
        <pc:chgData name="Stephen Moul" userId="e867e895-1dcc-4f67-8694-5895fced78d0" providerId="ADAL" clId="{763956C1-8D5E-40F2-8D8C-8E28701F02DE}" dt="2022-07-01T15:33:13.075" v="76" actId="20577"/>
        <pc:sldMkLst>
          <pc:docMk/>
          <pc:sldMk cId="192285801" sldId="271"/>
        </pc:sldMkLst>
        <pc:spChg chg="mod">
          <ac:chgData name="Stephen Moul" userId="e867e895-1dcc-4f67-8694-5895fced78d0" providerId="ADAL" clId="{763956C1-8D5E-40F2-8D8C-8E28701F02DE}" dt="2022-07-01T15:33:13.075" v="76" actId="20577"/>
          <ac:spMkLst>
            <pc:docMk/>
            <pc:sldMk cId="192285801" sldId="271"/>
            <ac:spMk id="3" creationId="{00000000-0000-0000-0000-000000000000}"/>
          </ac:spMkLst>
        </pc:spChg>
      </pc:sldChg>
      <pc:sldChg chg="modSp mod">
        <pc:chgData name="Stephen Moul" userId="e867e895-1dcc-4f67-8694-5895fced78d0" providerId="ADAL" clId="{763956C1-8D5E-40F2-8D8C-8E28701F02DE}" dt="2022-07-01T15:34:58.168" v="287" actId="27636"/>
        <pc:sldMkLst>
          <pc:docMk/>
          <pc:sldMk cId="1444994702" sldId="273"/>
        </pc:sldMkLst>
        <pc:spChg chg="mod">
          <ac:chgData name="Stephen Moul" userId="e867e895-1dcc-4f67-8694-5895fced78d0" providerId="ADAL" clId="{763956C1-8D5E-40F2-8D8C-8E28701F02DE}" dt="2022-07-01T15:34:58.168" v="287" actId="27636"/>
          <ac:spMkLst>
            <pc:docMk/>
            <pc:sldMk cId="1444994702" sldId="273"/>
            <ac:spMk id="3" creationId="{00000000-0000-0000-0000-000000000000}"/>
          </ac:spMkLst>
        </pc:spChg>
      </pc:sldChg>
      <pc:sldChg chg="modSp mod">
        <pc:chgData name="Stephen Moul" userId="e867e895-1dcc-4f67-8694-5895fced78d0" providerId="ADAL" clId="{763956C1-8D5E-40F2-8D8C-8E28701F02DE}" dt="2022-07-11T17:09:59.514" v="685" actId="20577"/>
        <pc:sldMkLst>
          <pc:docMk/>
          <pc:sldMk cId="1495059438" sldId="278"/>
        </pc:sldMkLst>
        <pc:spChg chg="mod">
          <ac:chgData name="Stephen Moul" userId="e867e895-1dcc-4f67-8694-5895fced78d0" providerId="ADAL" clId="{763956C1-8D5E-40F2-8D8C-8E28701F02DE}" dt="2022-07-11T17:09:59.514" v="685" actId="20577"/>
          <ac:spMkLst>
            <pc:docMk/>
            <pc:sldMk cId="1495059438" sldId="278"/>
            <ac:spMk id="3" creationId="{00000000-0000-0000-0000-000000000000}"/>
          </ac:spMkLst>
        </pc:spChg>
      </pc:sldChg>
      <pc:sldChg chg="modSp mod">
        <pc:chgData name="Stephen Moul" userId="e867e895-1dcc-4f67-8694-5895fced78d0" providerId="ADAL" clId="{763956C1-8D5E-40F2-8D8C-8E28701F02DE}" dt="2022-07-11T17:09:28.884" v="602" actId="20577"/>
        <pc:sldMkLst>
          <pc:docMk/>
          <pc:sldMk cId="3343986366" sldId="280"/>
        </pc:sldMkLst>
        <pc:spChg chg="mod">
          <ac:chgData name="Stephen Moul" userId="e867e895-1dcc-4f67-8694-5895fced78d0" providerId="ADAL" clId="{763956C1-8D5E-40F2-8D8C-8E28701F02DE}" dt="2022-07-11T17:09:28.884" v="602" actId="20577"/>
          <ac:spMkLst>
            <pc:docMk/>
            <pc:sldMk cId="3343986366" sldId="280"/>
            <ac:spMk id="3" creationId="{00000000-0000-0000-0000-000000000000}"/>
          </ac:spMkLst>
        </pc:spChg>
      </pc:sldChg>
    </pc:docChg>
  </pc:docChgLst>
  <pc:docChgLst>
    <pc:chgData name="Stephen Moul" userId="e867e895-1dcc-4f67-8694-5895fced78d0" providerId="ADAL" clId="{09B12CED-7282-4C16-9FF1-A52D49AAAB49}"/>
    <pc:docChg chg="modSld">
      <pc:chgData name="Stephen Moul" userId="e867e895-1dcc-4f67-8694-5895fced78d0" providerId="ADAL" clId="{09B12CED-7282-4C16-9FF1-A52D49AAAB49}" dt="2021-08-18T12:41:55.797" v="64" actId="20577"/>
      <pc:docMkLst>
        <pc:docMk/>
      </pc:docMkLst>
      <pc:sldChg chg="modSp mod">
        <pc:chgData name="Stephen Moul" userId="e867e895-1dcc-4f67-8694-5895fced78d0" providerId="ADAL" clId="{09B12CED-7282-4C16-9FF1-A52D49AAAB49}" dt="2021-08-15T12:32:02.981" v="12" actId="20577"/>
        <pc:sldMkLst>
          <pc:docMk/>
          <pc:sldMk cId="1101161539" sldId="260"/>
        </pc:sldMkLst>
        <pc:spChg chg="mod">
          <ac:chgData name="Stephen Moul" userId="e867e895-1dcc-4f67-8694-5895fced78d0" providerId="ADAL" clId="{09B12CED-7282-4C16-9FF1-A52D49AAAB49}" dt="2021-08-15T12:32:02.981" v="12" actId="20577"/>
          <ac:spMkLst>
            <pc:docMk/>
            <pc:sldMk cId="1101161539" sldId="260"/>
            <ac:spMk id="3" creationId="{00000000-0000-0000-0000-000000000000}"/>
          </ac:spMkLst>
        </pc:spChg>
      </pc:sldChg>
      <pc:sldChg chg="modSp mod">
        <pc:chgData name="Stephen Moul" userId="e867e895-1dcc-4f67-8694-5895fced78d0" providerId="ADAL" clId="{09B12CED-7282-4C16-9FF1-A52D49AAAB49}" dt="2021-08-18T12:41:55.797" v="64" actId="20577"/>
        <pc:sldMkLst>
          <pc:docMk/>
          <pc:sldMk cId="1495059438" sldId="278"/>
        </pc:sldMkLst>
        <pc:spChg chg="mod">
          <ac:chgData name="Stephen Moul" userId="e867e895-1dcc-4f67-8694-5895fced78d0" providerId="ADAL" clId="{09B12CED-7282-4C16-9FF1-A52D49AAAB49}" dt="2021-08-18T12:41:55.797" v="64" actId="20577"/>
          <ac:spMkLst>
            <pc:docMk/>
            <pc:sldMk cId="1495059438" sldId="278"/>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CD92F5-3424-4930-BE6D-5B7A7B98A7A9}"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1A31221E-D929-4982-8F35-F9311846D2C5}">
      <dgm:prSet phldrT="[Text]"/>
      <dgm:spPr/>
      <dgm:t>
        <a:bodyPr/>
        <a:lstStyle/>
        <a:p>
          <a:r>
            <a:rPr lang="en-US" dirty="0"/>
            <a:t>Oversight of all budget expenditures</a:t>
          </a:r>
        </a:p>
      </dgm:t>
    </dgm:pt>
    <dgm:pt modelId="{846367C0-BE0E-49BF-8817-66FEB3C3AED3}" type="parTrans" cxnId="{E1D54EFA-BF0A-4E45-8CD6-876921192620}">
      <dgm:prSet/>
      <dgm:spPr/>
      <dgm:t>
        <a:bodyPr/>
        <a:lstStyle/>
        <a:p>
          <a:endParaRPr lang="en-US"/>
        </a:p>
      </dgm:t>
    </dgm:pt>
    <dgm:pt modelId="{EDD6DCFB-E9FB-4C35-9A32-BAB8C1D922E6}" type="sibTrans" cxnId="{E1D54EFA-BF0A-4E45-8CD6-876921192620}">
      <dgm:prSet/>
      <dgm:spPr/>
      <dgm:t>
        <a:bodyPr/>
        <a:lstStyle/>
        <a:p>
          <a:endParaRPr lang="en-US"/>
        </a:p>
      </dgm:t>
    </dgm:pt>
    <dgm:pt modelId="{F13187F3-63F6-4016-9C35-7723F6C87E89}">
      <dgm:prSet phldrT="[Text]"/>
      <dgm:spPr/>
      <dgm:t>
        <a:bodyPr/>
        <a:lstStyle/>
        <a:p>
          <a:r>
            <a:rPr lang="en-US" dirty="0"/>
            <a:t>Appropriateness</a:t>
          </a:r>
        </a:p>
      </dgm:t>
    </dgm:pt>
    <dgm:pt modelId="{9386BA42-7F32-4CDB-8B34-142901E5405F}" type="parTrans" cxnId="{4F5558A6-C25E-454A-9F94-4E206E3AD244}">
      <dgm:prSet/>
      <dgm:spPr/>
      <dgm:t>
        <a:bodyPr/>
        <a:lstStyle/>
        <a:p>
          <a:endParaRPr lang="en-US"/>
        </a:p>
      </dgm:t>
    </dgm:pt>
    <dgm:pt modelId="{4A9CB2C8-0DE7-4E45-90D5-C88581C840EB}" type="sibTrans" cxnId="{4F5558A6-C25E-454A-9F94-4E206E3AD244}">
      <dgm:prSet/>
      <dgm:spPr/>
      <dgm:t>
        <a:bodyPr/>
        <a:lstStyle/>
        <a:p>
          <a:endParaRPr lang="en-US"/>
        </a:p>
      </dgm:t>
    </dgm:pt>
    <dgm:pt modelId="{23275D23-5E50-48DF-9D97-1E11780A154C}">
      <dgm:prSet phldrT="[Text]"/>
      <dgm:spPr/>
      <dgm:t>
        <a:bodyPr/>
        <a:lstStyle/>
        <a:p>
          <a:r>
            <a:rPr lang="en-US" dirty="0"/>
            <a:t>Keeping spending within funding</a:t>
          </a:r>
        </a:p>
      </dgm:t>
    </dgm:pt>
    <dgm:pt modelId="{0CAD4A92-1E20-4373-B7E8-A8147C9C16E9}" type="parTrans" cxnId="{16FB8FCC-D7D9-4165-ACFA-4CBC7A897342}">
      <dgm:prSet/>
      <dgm:spPr/>
      <dgm:t>
        <a:bodyPr/>
        <a:lstStyle/>
        <a:p>
          <a:endParaRPr lang="en-US"/>
        </a:p>
      </dgm:t>
    </dgm:pt>
    <dgm:pt modelId="{805C266F-676B-4E63-A0EF-B8889A05D9F5}" type="sibTrans" cxnId="{16FB8FCC-D7D9-4165-ACFA-4CBC7A897342}">
      <dgm:prSet/>
      <dgm:spPr/>
      <dgm:t>
        <a:bodyPr/>
        <a:lstStyle/>
        <a:p>
          <a:endParaRPr lang="en-US"/>
        </a:p>
      </dgm:t>
    </dgm:pt>
    <dgm:pt modelId="{01D280FE-3E36-43EA-ADE4-96E5C31B608B}">
      <dgm:prSet phldrT="[Text]"/>
      <dgm:spPr/>
      <dgm:t>
        <a:bodyPr/>
        <a:lstStyle/>
        <a:p>
          <a:r>
            <a:rPr lang="en-US" dirty="0"/>
            <a:t>Operating budget</a:t>
          </a:r>
        </a:p>
      </dgm:t>
    </dgm:pt>
    <dgm:pt modelId="{94AC13E3-543E-43C4-89C5-DB3D17DBE473}" type="parTrans" cxnId="{4897ECAE-4F08-4CAB-A96D-CBAE29F463B5}">
      <dgm:prSet/>
      <dgm:spPr/>
      <dgm:t>
        <a:bodyPr/>
        <a:lstStyle/>
        <a:p>
          <a:endParaRPr lang="en-US"/>
        </a:p>
      </dgm:t>
    </dgm:pt>
    <dgm:pt modelId="{F7320F69-9BBE-4A8F-AC66-A528270C26D8}" type="sibTrans" cxnId="{4897ECAE-4F08-4CAB-A96D-CBAE29F463B5}">
      <dgm:prSet/>
      <dgm:spPr/>
      <dgm:t>
        <a:bodyPr/>
        <a:lstStyle/>
        <a:p>
          <a:endParaRPr lang="en-US"/>
        </a:p>
      </dgm:t>
    </dgm:pt>
    <dgm:pt modelId="{1B4F70FC-D123-4E84-995A-2F7A91612021}">
      <dgm:prSet phldrT="[Text]"/>
      <dgm:spPr/>
      <dgm:t>
        <a:bodyPr/>
        <a:lstStyle/>
        <a:p>
          <a:r>
            <a:rPr lang="en-US" dirty="0"/>
            <a:t>Developing the following year’s budgets</a:t>
          </a:r>
        </a:p>
      </dgm:t>
    </dgm:pt>
    <dgm:pt modelId="{5336048D-CE34-4427-9B0A-04655A6B76FE}" type="parTrans" cxnId="{75CB6396-0A4C-432A-8222-F5BDB2F3B085}">
      <dgm:prSet/>
      <dgm:spPr/>
      <dgm:t>
        <a:bodyPr/>
        <a:lstStyle/>
        <a:p>
          <a:endParaRPr lang="en-US"/>
        </a:p>
      </dgm:t>
    </dgm:pt>
    <dgm:pt modelId="{7508E587-02E4-4829-A028-639E617161B2}" type="sibTrans" cxnId="{75CB6396-0A4C-432A-8222-F5BDB2F3B085}">
      <dgm:prSet/>
      <dgm:spPr/>
      <dgm:t>
        <a:bodyPr/>
        <a:lstStyle/>
        <a:p>
          <a:endParaRPr lang="en-US"/>
        </a:p>
      </dgm:t>
    </dgm:pt>
    <dgm:pt modelId="{8D6EC979-C84F-49C5-A3FB-FD0A64C5A8E2}">
      <dgm:prSet phldrT="[Text]"/>
      <dgm:spPr/>
      <dgm:t>
        <a:bodyPr/>
        <a:lstStyle/>
        <a:p>
          <a:r>
            <a:rPr lang="en-US" dirty="0"/>
            <a:t>Occurs in the winter</a:t>
          </a:r>
        </a:p>
      </dgm:t>
    </dgm:pt>
    <dgm:pt modelId="{F05A6F9E-ECE7-4662-BD0B-D5DCBB90DCC6}" type="parTrans" cxnId="{0F2BC889-DEA7-4DC0-9E2F-752CB687CCFD}">
      <dgm:prSet/>
      <dgm:spPr/>
      <dgm:t>
        <a:bodyPr/>
        <a:lstStyle/>
        <a:p>
          <a:endParaRPr lang="en-US"/>
        </a:p>
      </dgm:t>
    </dgm:pt>
    <dgm:pt modelId="{7859EFEA-94F4-41D6-9BE5-A2B915FBEAB4}" type="sibTrans" cxnId="{0F2BC889-DEA7-4DC0-9E2F-752CB687CCFD}">
      <dgm:prSet/>
      <dgm:spPr/>
      <dgm:t>
        <a:bodyPr/>
        <a:lstStyle/>
        <a:p>
          <a:endParaRPr lang="en-US"/>
        </a:p>
      </dgm:t>
    </dgm:pt>
    <dgm:pt modelId="{90B7FF9E-3994-428A-B9DF-D2289C192C9B}">
      <dgm:prSet phldrT="[Text]"/>
      <dgm:spPr/>
      <dgm:t>
        <a:bodyPr/>
        <a:lstStyle/>
        <a:p>
          <a:r>
            <a:rPr lang="en-US" dirty="0"/>
            <a:t>Budget history, training, and assistance is provided</a:t>
          </a:r>
        </a:p>
      </dgm:t>
    </dgm:pt>
    <dgm:pt modelId="{580FF038-8C9A-4BD9-8528-CA8BB63F1C7B}" type="parTrans" cxnId="{58D3B23C-0649-49EB-9F78-500D584B9879}">
      <dgm:prSet/>
      <dgm:spPr/>
      <dgm:t>
        <a:bodyPr/>
        <a:lstStyle/>
        <a:p>
          <a:endParaRPr lang="en-US"/>
        </a:p>
      </dgm:t>
    </dgm:pt>
    <dgm:pt modelId="{E00A0EF8-88BC-4809-BA06-5168BC263820}" type="sibTrans" cxnId="{58D3B23C-0649-49EB-9F78-500D584B9879}">
      <dgm:prSet/>
      <dgm:spPr/>
      <dgm:t>
        <a:bodyPr/>
        <a:lstStyle/>
        <a:p>
          <a:endParaRPr lang="en-US"/>
        </a:p>
      </dgm:t>
    </dgm:pt>
    <dgm:pt modelId="{1674438D-CE38-48B2-AC1C-15E813B9FFE8}">
      <dgm:prSet phldrT="[Text]"/>
      <dgm:spPr/>
      <dgm:t>
        <a:bodyPr/>
        <a:lstStyle/>
        <a:p>
          <a:r>
            <a:rPr lang="en-US" dirty="0"/>
            <a:t>Adhere to current College guidelines (available on website)</a:t>
          </a:r>
        </a:p>
      </dgm:t>
    </dgm:pt>
    <dgm:pt modelId="{85D833A7-2C2E-4FD5-A74E-1E309F476362}" type="parTrans" cxnId="{A6B1C828-DA2D-44F4-936B-83C9208A2BFE}">
      <dgm:prSet/>
      <dgm:spPr/>
      <dgm:t>
        <a:bodyPr/>
        <a:lstStyle/>
        <a:p>
          <a:endParaRPr lang="en-US"/>
        </a:p>
      </dgm:t>
    </dgm:pt>
    <dgm:pt modelId="{A859475E-D179-4E53-B0AD-D0F56A619DA2}" type="sibTrans" cxnId="{A6B1C828-DA2D-44F4-936B-83C9208A2BFE}">
      <dgm:prSet/>
      <dgm:spPr/>
      <dgm:t>
        <a:bodyPr/>
        <a:lstStyle/>
        <a:p>
          <a:endParaRPr lang="en-US"/>
        </a:p>
      </dgm:t>
    </dgm:pt>
    <dgm:pt modelId="{7E10BDDB-4801-4DAE-B143-147039309F4E}">
      <dgm:prSet phldrT="[Text]"/>
      <dgm:spPr/>
      <dgm:t>
        <a:bodyPr/>
        <a:lstStyle/>
        <a:p>
          <a:r>
            <a:rPr lang="en-US" dirty="0"/>
            <a:t>Student Wage budget</a:t>
          </a:r>
        </a:p>
      </dgm:t>
    </dgm:pt>
    <dgm:pt modelId="{643100A1-85F1-464A-A543-7B62D0E77807}" type="parTrans" cxnId="{F4FF2E48-0740-42AD-BAB9-89278E81E3A7}">
      <dgm:prSet/>
      <dgm:spPr/>
      <dgm:t>
        <a:bodyPr/>
        <a:lstStyle/>
        <a:p>
          <a:endParaRPr lang="en-US"/>
        </a:p>
      </dgm:t>
    </dgm:pt>
    <dgm:pt modelId="{F9029261-4BBF-478B-98DF-FE195EAC8852}" type="sibTrans" cxnId="{F4FF2E48-0740-42AD-BAB9-89278E81E3A7}">
      <dgm:prSet/>
      <dgm:spPr/>
      <dgm:t>
        <a:bodyPr/>
        <a:lstStyle/>
        <a:p>
          <a:endParaRPr lang="en-US"/>
        </a:p>
      </dgm:t>
    </dgm:pt>
    <dgm:pt modelId="{CD235933-7B64-4375-BAC0-68E3DEAD07C9}">
      <dgm:prSet phldrT="[Text]"/>
      <dgm:spPr/>
      <dgm:t>
        <a:bodyPr/>
        <a:lstStyle/>
        <a:p>
          <a:r>
            <a:rPr lang="en-US" dirty="0"/>
            <a:t>Restricted fund balance</a:t>
          </a:r>
        </a:p>
      </dgm:t>
    </dgm:pt>
    <dgm:pt modelId="{57F8E8F2-D0D9-4FFF-90D7-2F8B762EE669}" type="parTrans" cxnId="{9303A8BF-DE6E-41D7-B815-1761AD684332}">
      <dgm:prSet/>
      <dgm:spPr/>
      <dgm:t>
        <a:bodyPr/>
        <a:lstStyle/>
        <a:p>
          <a:endParaRPr lang="en-US"/>
        </a:p>
      </dgm:t>
    </dgm:pt>
    <dgm:pt modelId="{93967A2A-A898-4BF8-AB0B-F32DEC67B4DE}" type="sibTrans" cxnId="{9303A8BF-DE6E-41D7-B815-1761AD684332}">
      <dgm:prSet/>
      <dgm:spPr/>
      <dgm:t>
        <a:bodyPr/>
        <a:lstStyle/>
        <a:p>
          <a:endParaRPr lang="en-US"/>
        </a:p>
      </dgm:t>
    </dgm:pt>
    <dgm:pt modelId="{021CE814-7D30-4644-90AC-1F3AD8C14790}">
      <dgm:prSet phldrT="[Text]"/>
      <dgm:spPr/>
      <dgm:t>
        <a:bodyPr/>
        <a:lstStyle/>
        <a:p>
          <a:r>
            <a:rPr lang="en-US" dirty="0"/>
            <a:t>Can appoint a proxy to do the budget entry</a:t>
          </a:r>
        </a:p>
      </dgm:t>
    </dgm:pt>
    <dgm:pt modelId="{526CA3BD-B6AB-4946-B36B-F99B9104E4AB}" type="parTrans" cxnId="{81AEA7D1-25B2-4186-AED8-E2580F864E54}">
      <dgm:prSet/>
      <dgm:spPr/>
      <dgm:t>
        <a:bodyPr/>
        <a:lstStyle/>
        <a:p>
          <a:endParaRPr lang="en-US"/>
        </a:p>
      </dgm:t>
    </dgm:pt>
    <dgm:pt modelId="{31C6696B-CE5F-4AC5-8293-2DFB37E8B286}" type="sibTrans" cxnId="{81AEA7D1-25B2-4186-AED8-E2580F864E54}">
      <dgm:prSet/>
      <dgm:spPr/>
      <dgm:t>
        <a:bodyPr/>
        <a:lstStyle/>
        <a:p>
          <a:endParaRPr lang="en-US"/>
        </a:p>
      </dgm:t>
    </dgm:pt>
    <dgm:pt modelId="{19ADF75E-BDCD-457B-B068-1AD205BB6F10}">
      <dgm:prSet phldrT="[Text]"/>
      <dgm:spPr/>
      <dgm:t>
        <a:bodyPr/>
        <a:lstStyle/>
        <a:p>
          <a:r>
            <a:rPr lang="en-US" dirty="0"/>
            <a:t>Acts as steward of restricted funds</a:t>
          </a:r>
        </a:p>
      </dgm:t>
    </dgm:pt>
    <dgm:pt modelId="{4688E283-7A7B-4D32-91DA-AC14BD456EA8}" type="parTrans" cxnId="{5CED217C-43AD-4318-91CA-EFA6D9BA103C}">
      <dgm:prSet/>
      <dgm:spPr/>
      <dgm:t>
        <a:bodyPr/>
        <a:lstStyle/>
        <a:p>
          <a:endParaRPr lang="en-US"/>
        </a:p>
      </dgm:t>
    </dgm:pt>
    <dgm:pt modelId="{C1F53CED-95FD-40F1-BDF5-F83590AE95E0}" type="sibTrans" cxnId="{5CED217C-43AD-4318-91CA-EFA6D9BA103C}">
      <dgm:prSet/>
      <dgm:spPr/>
      <dgm:t>
        <a:bodyPr/>
        <a:lstStyle/>
        <a:p>
          <a:endParaRPr lang="en-US"/>
        </a:p>
      </dgm:t>
    </dgm:pt>
    <dgm:pt modelId="{C1212CB6-3DD8-4C73-9EDE-3650B9275B65}" type="pres">
      <dgm:prSet presAssocID="{2FCD92F5-3424-4930-BE6D-5B7A7B98A7A9}" presName="Name0" presStyleCnt="0">
        <dgm:presLayoutVars>
          <dgm:chMax val="7"/>
          <dgm:dir/>
          <dgm:animLvl val="lvl"/>
          <dgm:resizeHandles val="exact"/>
        </dgm:presLayoutVars>
      </dgm:prSet>
      <dgm:spPr/>
    </dgm:pt>
    <dgm:pt modelId="{3A849FE0-2BD9-47EB-810A-73D435136FB5}" type="pres">
      <dgm:prSet presAssocID="{1A31221E-D929-4982-8F35-F9311846D2C5}" presName="circle1" presStyleLbl="node1" presStyleIdx="0" presStyleCnt="3"/>
      <dgm:spPr/>
    </dgm:pt>
    <dgm:pt modelId="{1682E36F-4B81-4BC6-AFBD-042D85F2CE09}" type="pres">
      <dgm:prSet presAssocID="{1A31221E-D929-4982-8F35-F9311846D2C5}" presName="space" presStyleCnt="0"/>
      <dgm:spPr/>
    </dgm:pt>
    <dgm:pt modelId="{BBD15D2C-9000-4763-B215-D4DA0EC785C1}" type="pres">
      <dgm:prSet presAssocID="{1A31221E-D929-4982-8F35-F9311846D2C5}" presName="rect1" presStyleLbl="alignAcc1" presStyleIdx="0" presStyleCnt="3"/>
      <dgm:spPr/>
    </dgm:pt>
    <dgm:pt modelId="{FBE8A0A9-746D-47D3-92B4-C60EEADC0027}" type="pres">
      <dgm:prSet presAssocID="{23275D23-5E50-48DF-9D97-1E11780A154C}" presName="vertSpace2" presStyleLbl="node1" presStyleIdx="0" presStyleCnt="3"/>
      <dgm:spPr/>
    </dgm:pt>
    <dgm:pt modelId="{A0BC8950-B9B4-4DC5-A851-C68CAF64A7E2}" type="pres">
      <dgm:prSet presAssocID="{23275D23-5E50-48DF-9D97-1E11780A154C}" presName="circle2" presStyleLbl="node1" presStyleIdx="1" presStyleCnt="3"/>
      <dgm:spPr/>
    </dgm:pt>
    <dgm:pt modelId="{B43B759E-72CD-48D7-9E61-197BA4C6B764}" type="pres">
      <dgm:prSet presAssocID="{23275D23-5E50-48DF-9D97-1E11780A154C}" presName="rect2" presStyleLbl="alignAcc1" presStyleIdx="1" presStyleCnt="3"/>
      <dgm:spPr/>
    </dgm:pt>
    <dgm:pt modelId="{89FC53AA-7699-4B7A-A886-B4434B2EB5F2}" type="pres">
      <dgm:prSet presAssocID="{1B4F70FC-D123-4E84-995A-2F7A91612021}" presName="vertSpace3" presStyleLbl="node1" presStyleIdx="1" presStyleCnt="3"/>
      <dgm:spPr/>
    </dgm:pt>
    <dgm:pt modelId="{583D352A-EE58-4E26-A042-9A201E16F104}" type="pres">
      <dgm:prSet presAssocID="{1B4F70FC-D123-4E84-995A-2F7A91612021}" presName="circle3" presStyleLbl="node1" presStyleIdx="2" presStyleCnt="3"/>
      <dgm:spPr/>
    </dgm:pt>
    <dgm:pt modelId="{E7BD60E7-2ADC-49E5-83CE-22FB52547CDF}" type="pres">
      <dgm:prSet presAssocID="{1B4F70FC-D123-4E84-995A-2F7A91612021}" presName="rect3" presStyleLbl="alignAcc1" presStyleIdx="2" presStyleCnt="3"/>
      <dgm:spPr/>
    </dgm:pt>
    <dgm:pt modelId="{CB8861AC-0DE7-446F-B38C-58105DCBC6EC}" type="pres">
      <dgm:prSet presAssocID="{1A31221E-D929-4982-8F35-F9311846D2C5}" presName="rect1ParTx" presStyleLbl="alignAcc1" presStyleIdx="2" presStyleCnt="3">
        <dgm:presLayoutVars>
          <dgm:chMax val="1"/>
          <dgm:bulletEnabled val="1"/>
        </dgm:presLayoutVars>
      </dgm:prSet>
      <dgm:spPr/>
    </dgm:pt>
    <dgm:pt modelId="{718C2C27-1D85-4163-87D5-F28C7BC85D35}" type="pres">
      <dgm:prSet presAssocID="{1A31221E-D929-4982-8F35-F9311846D2C5}" presName="rect1ChTx" presStyleLbl="alignAcc1" presStyleIdx="2" presStyleCnt="3">
        <dgm:presLayoutVars>
          <dgm:bulletEnabled val="1"/>
        </dgm:presLayoutVars>
      </dgm:prSet>
      <dgm:spPr/>
    </dgm:pt>
    <dgm:pt modelId="{9C97417B-EF0D-4532-8E44-539894DE4E37}" type="pres">
      <dgm:prSet presAssocID="{23275D23-5E50-48DF-9D97-1E11780A154C}" presName="rect2ParTx" presStyleLbl="alignAcc1" presStyleIdx="2" presStyleCnt="3">
        <dgm:presLayoutVars>
          <dgm:chMax val="1"/>
          <dgm:bulletEnabled val="1"/>
        </dgm:presLayoutVars>
      </dgm:prSet>
      <dgm:spPr/>
    </dgm:pt>
    <dgm:pt modelId="{EE20706E-74C4-4554-A2DF-A91C33DF930F}" type="pres">
      <dgm:prSet presAssocID="{23275D23-5E50-48DF-9D97-1E11780A154C}" presName="rect2ChTx" presStyleLbl="alignAcc1" presStyleIdx="2" presStyleCnt="3">
        <dgm:presLayoutVars>
          <dgm:bulletEnabled val="1"/>
        </dgm:presLayoutVars>
      </dgm:prSet>
      <dgm:spPr/>
    </dgm:pt>
    <dgm:pt modelId="{A856CA9A-D46E-4133-A1B0-512B1CEB47AA}" type="pres">
      <dgm:prSet presAssocID="{1B4F70FC-D123-4E84-995A-2F7A91612021}" presName="rect3ParTx" presStyleLbl="alignAcc1" presStyleIdx="2" presStyleCnt="3">
        <dgm:presLayoutVars>
          <dgm:chMax val="1"/>
          <dgm:bulletEnabled val="1"/>
        </dgm:presLayoutVars>
      </dgm:prSet>
      <dgm:spPr/>
    </dgm:pt>
    <dgm:pt modelId="{C13A2D31-BC62-4FBD-AEEF-F9F356FF5AE1}" type="pres">
      <dgm:prSet presAssocID="{1B4F70FC-D123-4E84-995A-2F7A91612021}" presName="rect3ChTx" presStyleLbl="alignAcc1" presStyleIdx="2" presStyleCnt="3">
        <dgm:presLayoutVars>
          <dgm:bulletEnabled val="1"/>
        </dgm:presLayoutVars>
      </dgm:prSet>
      <dgm:spPr/>
    </dgm:pt>
  </dgm:ptLst>
  <dgm:cxnLst>
    <dgm:cxn modelId="{D5CAEC00-523C-4ADC-8CEB-939ADC5D0415}" type="presOf" srcId="{F13187F3-63F6-4016-9C35-7723F6C87E89}" destId="{718C2C27-1D85-4163-87D5-F28C7BC85D35}" srcOrd="0" destOrd="0" presId="urn:microsoft.com/office/officeart/2005/8/layout/target3"/>
    <dgm:cxn modelId="{E7CCE423-C1B7-4455-B3AF-A4F2DD9E173A}" type="presOf" srcId="{1674438D-CE38-48B2-AC1C-15E813B9FFE8}" destId="{718C2C27-1D85-4163-87D5-F28C7BC85D35}" srcOrd="0" destOrd="1" presId="urn:microsoft.com/office/officeart/2005/8/layout/target3"/>
    <dgm:cxn modelId="{7C7F1728-EAF5-4A8A-9D9F-DB2750FE87B2}" type="presOf" srcId="{1B4F70FC-D123-4E84-995A-2F7A91612021}" destId="{E7BD60E7-2ADC-49E5-83CE-22FB52547CDF}" srcOrd="0" destOrd="0" presId="urn:microsoft.com/office/officeart/2005/8/layout/target3"/>
    <dgm:cxn modelId="{A6B1C828-DA2D-44F4-936B-83C9208A2BFE}" srcId="{1A31221E-D929-4982-8F35-F9311846D2C5}" destId="{1674438D-CE38-48B2-AC1C-15E813B9FFE8}" srcOrd="1" destOrd="0" parTransId="{85D833A7-2C2E-4FD5-A74E-1E309F476362}" sibTransId="{A859475E-D179-4E53-B0AD-D0F56A619DA2}"/>
    <dgm:cxn modelId="{C6935429-C192-42BC-AC68-401D2BF9F738}" type="presOf" srcId="{CD235933-7B64-4375-BAC0-68E3DEAD07C9}" destId="{EE20706E-74C4-4554-A2DF-A91C33DF930F}" srcOrd="0" destOrd="2" presId="urn:microsoft.com/office/officeart/2005/8/layout/target3"/>
    <dgm:cxn modelId="{D7758B35-FB20-4F78-BD93-F9B63625A83A}" type="presOf" srcId="{23275D23-5E50-48DF-9D97-1E11780A154C}" destId="{9C97417B-EF0D-4532-8E44-539894DE4E37}" srcOrd="1" destOrd="0" presId="urn:microsoft.com/office/officeart/2005/8/layout/target3"/>
    <dgm:cxn modelId="{58D3B23C-0649-49EB-9F78-500D584B9879}" srcId="{1B4F70FC-D123-4E84-995A-2F7A91612021}" destId="{90B7FF9E-3994-428A-B9DF-D2289C192C9B}" srcOrd="2" destOrd="0" parTransId="{580FF038-8C9A-4BD9-8528-CA8BB63F1C7B}" sibTransId="{E00A0EF8-88BC-4809-BA06-5168BC263820}"/>
    <dgm:cxn modelId="{F4FF2E48-0740-42AD-BAB9-89278E81E3A7}" srcId="{23275D23-5E50-48DF-9D97-1E11780A154C}" destId="{7E10BDDB-4801-4DAE-B143-147039309F4E}" srcOrd="1" destOrd="0" parTransId="{643100A1-85F1-464A-A543-7B62D0E77807}" sibTransId="{F9029261-4BBF-478B-98DF-FE195EAC8852}"/>
    <dgm:cxn modelId="{B341BB4C-A609-41D7-9858-674442B660B8}" type="presOf" srcId="{8D6EC979-C84F-49C5-A3FB-FD0A64C5A8E2}" destId="{C13A2D31-BC62-4FBD-AEEF-F9F356FF5AE1}" srcOrd="0" destOrd="0" presId="urn:microsoft.com/office/officeart/2005/8/layout/target3"/>
    <dgm:cxn modelId="{2FF0454E-6377-443A-99FF-3EDD2BF3CEEF}" type="presOf" srcId="{23275D23-5E50-48DF-9D97-1E11780A154C}" destId="{B43B759E-72CD-48D7-9E61-197BA4C6B764}" srcOrd="0" destOrd="0" presId="urn:microsoft.com/office/officeart/2005/8/layout/target3"/>
    <dgm:cxn modelId="{318BC359-A32D-493A-89EC-7207A006FD72}" type="presOf" srcId="{1A31221E-D929-4982-8F35-F9311846D2C5}" destId="{CB8861AC-0DE7-446F-B38C-58105DCBC6EC}" srcOrd="1" destOrd="0" presId="urn:microsoft.com/office/officeart/2005/8/layout/target3"/>
    <dgm:cxn modelId="{879C325A-BF5A-404C-93C3-0A8E061F8EFE}" type="presOf" srcId="{1A31221E-D929-4982-8F35-F9311846D2C5}" destId="{BBD15D2C-9000-4763-B215-D4DA0EC785C1}" srcOrd="0" destOrd="0" presId="urn:microsoft.com/office/officeart/2005/8/layout/target3"/>
    <dgm:cxn modelId="{5CED217C-43AD-4318-91CA-EFA6D9BA103C}" srcId="{1A31221E-D929-4982-8F35-F9311846D2C5}" destId="{19ADF75E-BDCD-457B-B068-1AD205BB6F10}" srcOrd="2" destOrd="0" parTransId="{4688E283-7A7B-4D32-91DA-AC14BD456EA8}" sibTransId="{C1F53CED-95FD-40F1-BDF5-F83590AE95E0}"/>
    <dgm:cxn modelId="{A0DBBB85-7822-4F33-BA04-0DCE30671CE5}" type="presOf" srcId="{021CE814-7D30-4644-90AC-1F3AD8C14790}" destId="{C13A2D31-BC62-4FBD-AEEF-F9F356FF5AE1}" srcOrd="0" destOrd="1" presId="urn:microsoft.com/office/officeart/2005/8/layout/target3"/>
    <dgm:cxn modelId="{E1C22486-6CBD-45BE-AF76-323C7E43E175}" type="presOf" srcId="{1B4F70FC-D123-4E84-995A-2F7A91612021}" destId="{A856CA9A-D46E-4133-A1B0-512B1CEB47AA}" srcOrd="1" destOrd="0" presId="urn:microsoft.com/office/officeart/2005/8/layout/target3"/>
    <dgm:cxn modelId="{0F2BC889-DEA7-4DC0-9E2F-752CB687CCFD}" srcId="{1B4F70FC-D123-4E84-995A-2F7A91612021}" destId="{8D6EC979-C84F-49C5-A3FB-FD0A64C5A8E2}" srcOrd="0" destOrd="0" parTransId="{F05A6F9E-ECE7-4662-BD0B-D5DCBB90DCC6}" sibTransId="{7859EFEA-94F4-41D6-9BE5-A2B915FBEAB4}"/>
    <dgm:cxn modelId="{75CB6396-0A4C-432A-8222-F5BDB2F3B085}" srcId="{2FCD92F5-3424-4930-BE6D-5B7A7B98A7A9}" destId="{1B4F70FC-D123-4E84-995A-2F7A91612021}" srcOrd="2" destOrd="0" parTransId="{5336048D-CE34-4427-9B0A-04655A6B76FE}" sibTransId="{7508E587-02E4-4829-A028-639E617161B2}"/>
    <dgm:cxn modelId="{4F5558A6-C25E-454A-9F94-4E206E3AD244}" srcId="{1A31221E-D929-4982-8F35-F9311846D2C5}" destId="{F13187F3-63F6-4016-9C35-7723F6C87E89}" srcOrd="0" destOrd="0" parTransId="{9386BA42-7F32-4CDB-8B34-142901E5405F}" sibTransId="{4A9CB2C8-0DE7-4E45-90D5-C88581C840EB}"/>
    <dgm:cxn modelId="{4897ECAE-4F08-4CAB-A96D-CBAE29F463B5}" srcId="{23275D23-5E50-48DF-9D97-1E11780A154C}" destId="{01D280FE-3E36-43EA-ADE4-96E5C31B608B}" srcOrd="0" destOrd="0" parTransId="{94AC13E3-543E-43C4-89C5-DB3D17DBE473}" sibTransId="{F7320F69-9BBE-4A8F-AC66-A528270C26D8}"/>
    <dgm:cxn modelId="{9F1AFFBC-4D6C-401C-8A3A-5365F85AF169}" type="presOf" srcId="{01D280FE-3E36-43EA-ADE4-96E5C31B608B}" destId="{EE20706E-74C4-4554-A2DF-A91C33DF930F}" srcOrd="0" destOrd="0" presId="urn:microsoft.com/office/officeart/2005/8/layout/target3"/>
    <dgm:cxn modelId="{9303A8BF-DE6E-41D7-B815-1761AD684332}" srcId="{23275D23-5E50-48DF-9D97-1E11780A154C}" destId="{CD235933-7B64-4375-BAC0-68E3DEAD07C9}" srcOrd="2" destOrd="0" parTransId="{57F8E8F2-D0D9-4FFF-90D7-2F8B762EE669}" sibTransId="{93967A2A-A898-4BF8-AB0B-F32DEC67B4DE}"/>
    <dgm:cxn modelId="{16FB8FCC-D7D9-4165-ACFA-4CBC7A897342}" srcId="{2FCD92F5-3424-4930-BE6D-5B7A7B98A7A9}" destId="{23275D23-5E50-48DF-9D97-1E11780A154C}" srcOrd="1" destOrd="0" parTransId="{0CAD4A92-1E20-4373-B7E8-A8147C9C16E9}" sibTransId="{805C266F-676B-4E63-A0EF-B8889A05D9F5}"/>
    <dgm:cxn modelId="{81AEA7D1-25B2-4186-AED8-E2580F864E54}" srcId="{1B4F70FC-D123-4E84-995A-2F7A91612021}" destId="{021CE814-7D30-4644-90AC-1F3AD8C14790}" srcOrd="1" destOrd="0" parTransId="{526CA3BD-B6AB-4946-B36B-F99B9104E4AB}" sibTransId="{31C6696B-CE5F-4AC5-8293-2DFB37E8B286}"/>
    <dgm:cxn modelId="{7EA4D2D1-8670-49F3-8EC8-6D8BAF71780D}" type="presOf" srcId="{19ADF75E-BDCD-457B-B068-1AD205BB6F10}" destId="{718C2C27-1D85-4163-87D5-F28C7BC85D35}" srcOrd="0" destOrd="2" presId="urn:microsoft.com/office/officeart/2005/8/layout/target3"/>
    <dgm:cxn modelId="{8BFE97D8-248F-4F77-9731-451794E154FC}" type="presOf" srcId="{2FCD92F5-3424-4930-BE6D-5B7A7B98A7A9}" destId="{C1212CB6-3DD8-4C73-9EDE-3650B9275B65}" srcOrd="0" destOrd="0" presId="urn:microsoft.com/office/officeart/2005/8/layout/target3"/>
    <dgm:cxn modelId="{500BD7D8-1301-481D-9AB7-6BA2352D10BA}" type="presOf" srcId="{90B7FF9E-3994-428A-B9DF-D2289C192C9B}" destId="{C13A2D31-BC62-4FBD-AEEF-F9F356FF5AE1}" srcOrd="0" destOrd="2" presId="urn:microsoft.com/office/officeart/2005/8/layout/target3"/>
    <dgm:cxn modelId="{7E532CE6-A4D1-48EF-855B-1E4B16642F25}" type="presOf" srcId="{7E10BDDB-4801-4DAE-B143-147039309F4E}" destId="{EE20706E-74C4-4554-A2DF-A91C33DF930F}" srcOrd="0" destOrd="1" presId="urn:microsoft.com/office/officeart/2005/8/layout/target3"/>
    <dgm:cxn modelId="{E1D54EFA-BF0A-4E45-8CD6-876921192620}" srcId="{2FCD92F5-3424-4930-BE6D-5B7A7B98A7A9}" destId="{1A31221E-D929-4982-8F35-F9311846D2C5}" srcOrd="0" destOrd="0" parTransId="{846367C0-BE0E-49BF-8817-66FEB3C3AED3}" sibTransId="{EDD6DCFB-E9FB-4C35-9A32-BAB8C1D922E6}"/>
    <dgm:cxn modelId="{E4B448BC-F6C6-4079-A2A5-572C4B419F0B}" type="presParOf" srcId="{C1212CB6-3DD8-4C73-9EDE-3650B9275B65}" destId="{3A849FE0-2BD9-47EB-810A-73D435136FB5}" srcOrd="0" destOrd="0" presId="urn:microsoft.com/office/officeart/2005/8/layout/target3"/>
    <dgm:cxn modelId="{8495791F-B497-4255-A37C-8179CFFD86BC}" type="presParOf" srcId="{C1212CB6-3DD8-4C73-9EDE-3650B9275B65}" destId="{1682E36F-4B81-4BC6-AFBD-042D85F2CE09}" srcOrd="1" destOrd="0" presId="urn:microsoft.com/office/officeart/2005/8/layout/target3"/>
    <dgm:cxn modelId="{701EDEDC-A07D-4E48-977C-F8F2F2CD19E2}" type="presParOf" srcId="{C1212CB6-3DD8-4C73-9EDE-3650B9275B65}" destId="{BBD15D2C-9000-4763-B215-D4DA0EC785C1}" srcOrd="2" destOrd="0" presId="urn:microsoft.com/office/officeart/2005/8/layout/target3"/>
    <dgm:cxn modelId="{B5A263B4-18A9-469D-AF18-F4186BED8076}" type="presParOf" srcId="{C1212CB6-3DD8-4C73-9EDE-3650B9275B65}" destId="{FBE8A0A9-746D-47D3-92B4-C60EEADC0027}" srcOrd="3" destOrd="0" presId="urn:microsoft.com/office/officeart/2005/8/layout/target3"/>
    <dgm:cxn modelId="{4E380931-B089-46A2-989D-9D0B02B8A0CD}" type="presParOf" srcId="{C1212CB6-3DD8-4C73-9EDE-3650B9275B65}" destId="{A0BC8950-B9B4-4DC5-A851-C68CAF64A7E2}" srcOrd="4" destOrd="0" presId="urn:microsoft.com/office/officeart/2005/8/layout/target3"/>
    <dgm:cxn modelId="{1A1BC15C-712C-4EFA-B260-7C611D4BE137}" type="presParOf" srcId="{C1212CB6-3DD8-4C73-9EDE-3650B9275B65}" destId="{B43B759E-72CD-48D7-9E61-197BA4C6B764}" srcOrd="5" destOrd="0" presId="urn:microsoft.com/office/officeart/2005/8/layout/target3"/>
    <dgm:cxn modelId="{8E2F8E8E-88C7-4FE3-B5D6-16EF29C9A122}" type="presParOf" srcId="{C1212CB6-3DD8-4C73-9EDE-3650B9275B65}" destId="{89FC53AA-7699-4B7A-A886-B4434B2EB5F2}" srcOrd="6" destOrd="0" presId="urn:microsoft.com/office/officeart/2005/8/layout/target3"/>
    <dgm:cxn modelId="{F1EF31E0-48E3-4738-B0CD-AF76F11FD6F0}" type="presParOf" srcId="{C1212CB6-3DD8-4C73-9EDE-3650B9275B65}" destId="{583D352A-EE58-4E26-A042-9A201E16F104}" srcOrd="7" destOrd="0" presId="urn:microsoft.com/office/officeart/2005/8/layout/target3"/>
    <dgm:cxn modelId="{A44420D5-55AC-4F18-80C6-03E87646E5A6}" type="presParOf" srcId="{C1212CB6-3DD8-4C73-9EDE-3650B9275B65}" destId="{E7BD60E7-2ADC-49E5-83CE-22FB52547CDF}" srcOrd="8" destOrd="0" presId="urn:microsoft.com/office/officeart/2005/8/layout/target3"/>
    <dgm:cxn modelId="{61D94B70-4377-4B22-8EA4-02DBCB3C33AE}" type="presParOf" srcId="{C1212CB6-3DD8-4C73-9EDE-3650B9275B65}" destId="{CB8861AC-0DE7-446F-B38C-58105DCBC6EC}" srcOrd="9" destOrd="0" presId="urn:microsoft.com/office/officeart/2005/8/layout/target3"/>
    <dgm:cxn modelId="{235A9A8E-CB26-43B9-8AE4-156CD607F9CB}" type="presParOf" srcId="{C1212CB6-3DD8-4C73-9EDE-3650B9275B65}" destId="{718C2C27-1D85-4163-87D5-F28C7BC85D35}" srcOrd="10" destOrd="0" presId="urn:microsoft.com/office/officeart/2005/8/layout/target3"/>
    <dgm:cxn modelId="{4938B576-43C1-49F5-A5D0-9BE628B487A9}" type="presParOf" srcId="{C1212CB6-3DD8-4C73-9EDE-3650B9275B65}" destId="{9C97417B-EF0D-4532-8E44-539894DE4E37}" srcOrd="11" destOrd="0" presId="urn:microsoft.com/office/officeart/2005/8/layout/target3"/>
    <dgm:cxn modelId="{E5D4EF99-7525-4430-BBC9-53044DC5C255}" type="presParOf" srcId="{C1212CB6-3DD8-4C73-9EDE-3650B9275B65}" destId="{EE20706E-74C4-4554-A2DF-A91C33DF930F}" srcOrd="12" destOrd="0" presId="urn:microsoft.com/office/officeart/2005/8/layout/target3"/>
    <dgm:cxn modelId="{9B465875-A960-4A6E-BCD9-129735355E09}" type="presParOf" srcId="{C1212CB6-3DD8-4C73-9EDE-3650B9275B65}" destId="{A856CA9A-D46E-4133-A1B0-512B1CEB47AA}" srcOrd="13" destOrd="0" presId="urn:microsoft.com/office/officeart/2005/8/layout/target3"/>
    <dgm:cxn modelId="{CC97615A-01DB-4DD4-8A1E-30EE2027E551}" type="presParOf" srcId="{C1212CB6-3DD8-4C73-9EDE-3650B9275B65}" destId="{C13A2D31-BC62-4FBD-AEEF-F9F356FF5AE1}"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1D2D06-6BA8-4DC2-A534-E6B2148675B2}"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9CC805CA-CC8F-4EB1-9571-A105C0E51A06}">
      <dgm:prSet phldrT="[Text]" custT="1"/>
      <dgm:spPr/>
      <dgm:t>
        <a:bodyPr/>
        <a:lstStyle/>
        <a:p>
          <a:r>
            <a:rPr lang="en-US" sz="3200" dirty="0"/>
            <a:t>A</a:t>
          </a:r>
        </a:p>
      </dgm:t>
    </dgm:pt>
    <dgm:pt modelId="{777B9F8B-36C9-44B3-94B8-627573D7709C}" type="parTrans" cxnId="{F7449969-28B6-4F6A-9EB0-BCFAFEECFB5A}">
      <dgm:prSet/>
      <dgm:spPr/>
      <dgm:t>
        <a:bodyPr/>
        <a:lstStyle/>
        <a:p>
          <a:endParaRPr lang="en-US"/>
        </a:p>
      </dgm:t>
    </dgm:pt>
    <dgm:pt modelId="{CCA58EA0-FEA0-4BDB-9CB5-CC1699837BE4}" type="sibTrans" cxnId="{F7449969-28B6-4F6A-9EB0-BCFAFEECFB5A}">
      <dgm:prSet/>
      <dgm:spPr/>
      <dgm:t>
        <a:bodyPr/>
        <a:lstStyle/>
        <a:p>
          <a:endParaRPr lang="en-US"/>
        </a:p>
      </dgm:t>
    </dgm:pt>
    <dgm:pt modelId="{022DE350-0553-439B-B86A-F8DE4C319430}">
      <dgm:prSet phldrT="[Text]" custT="1"/>
      <dgm:spPr/>
      <dgm:t>
        <a:bodyPr/>
        <a:lstStyle/>
        <a:p>
          <a:r>
            <a:rPr lang="en-US" sz="3200" dirty="0"/>
            <a:t> Accurate Coding</a:t>
          </a:r>
        </a:p>
      </dgm:t>
    </dgm:pt>
    <dgm:pt modelId="{76B11AB2-B69E-449A-A4B5-96F29A133418}" type="parTrans" cxnId="{DE4C4B62-9490-439A-9DE0-2338C482930F}">
      <dgm:prSet/>
      <dgm:spPr/>
      <dgm:t>
        <a:bodyPr/>
        <a:lstStyle/>
        <a:p>
          <a:endParaRPr lang="en-US"/>
        </a:p>
      </dgm:t>
    </dgm:pt>
    <dgm:pt modelId="{A728BF51-E955-458F-A21B-756E2E15A2F3}" type="sibTrans" cxnId="{DE4C4B62-9490-439A-9DE0-2338C482930F}">
      <dgm:prSet/>
      <dgm:spPr/>
      <dgm:t>
        <a:bodyPr/>
        <a:lstStyle/>
        <a:p>
          <a:endParaRPr lang="en-US"/>
        </a:p>
      </dgm:t>
    </dgm:pt>
    <dgm:pt modelId="{65E352AE-2847-412E-AB07-B359C9131165}">
      <dgm:prSet phldrT="[Text]"/>
      <dgm:spPr/>
      <dgm:t>
        <a:bodyPr/>
        <a:lstStyle/>
        <a:p>
          <a:r>
            <a:rPr lang="en-US" dirty="0"/>
            <a:t>Pick the account line that most closely matches the purchase. Do not code an item to a mismatched account line just because you have budget left in that line. </a:t>
          </a:r>
        </a:p>
      </dgm:t>
    </dgm:pt>
    <dgm:pt modelId="{1D06A993-BCBC-4E27-BE55-CCEBD503BD96}" type="parTrans" cxnId="{7F840549-867A-41B0-A816-647872D9B366}">
      <dgm:prSet/>
      <dgm:spPr/>
      <dgm:t>
        <a:bodyPr/>
        <a:lstStyle/>
        <a:p>
          <a:endParaRPr lang="en-US"/>
        </a:p>
      </dgm:t>
    </dgm:pt>
    <dgm:pt modelId="{B2B9C8E7-997D-47A2-A086-747ABB3C82EB}" type="sibTrans" cxnId="{7F840549-867A-41B0-A816-647872D9B366}">
      <dgm:prSet/>
      <dgm:spPr/>
      <dgm:t>
        <a:bodyPr/>
        <a:lstStyle/>
        <a:p>
          <a:endParaRPr lang="en-US"/>
        </a:p>
      </dgm:t>
    </dgm:pt>
    <dgm:pt modelId="{346DBB66-8933-4F81-B108-77AF874ADB42}">
      <dgm:prSet phldrT="[Text]" custT="1"/>
      <dgm:spPr/>
      <dgm:t>
        <a:bodyPr/>
        <a:lstStyle/>
        <a:p>
          <a:r>
            <a:rPr lang="en-US" sz="2200" dirty="0"/>
            <a:t>	</a:t>
          </a:r>
          <a:r>
            <a:rPr lang="en-US" sz="3200" dirty="0"/>
            <a:t>B</a:t>
          </a:r>
          <a:r>
            <a:rPr lang="en-US" sz="2200" dirty="0"/>
            <a:t>	</a:t>
          </a:r>
        </a:p>
      </dgm:t>
    </dgm:pt>
    <dgm:pt modelId="{B8FA7946-5B97-46E3-8BC2-2E9C9933EB12}" type="parTrans" cxnId="{77CC7ACB-9041-44DC-BA7F-043AEDD5B742}">
      <dgm:prSet/>
      <dgm:spPr/>
      <dgm:t>
        <a:bodyPr/>
        <a:lstStyle/>
        <a:p>
          <a:endParaRPr lang="en-US"/>
        </a:p>
      </dgm:t>
    </dgm:pt>
    <dgm:pt modelId="{36D49963-6CC3-4B70-A3F9-E996C25A251D}" type="sibTrans" cxnId="{77CC7ACB-9041-44DC-BA7F-043AEDD5B742}">
      <dgm:prSet/>
      <dgm:spPr/>
      <dgm:t>
        <a:bodyPr/>
        <a:lstStyle/>
        <a:p>
          <a:endParaRPr lang="en-US"/>
        </a:p>
      </dgm:t>
    </dgm:pt>
    <dgm:pt modelId="{11E59FD1-1FE3-4969-B212-13904BEF30E5}">
      <dgm:prSet phldrT="[Text]" custT="1"/>
      <dgm:spPr/>
      <dgm:t>
        <a:bodyPr/>
        <a:lstStyle/>
        <a:p>
          <a:r>
            <a:rPr lang="en-US" sz="3200" dirty="0"/>
            <a:t>Bottom Line</a:t>
          </a:r>
        </a:p>
      </dgm:t>
    </dgm:pt>
    <dgm:pt modelId="{26649F90-DDD9-48C7-A0A4-3EAF8E8E84F9}" type="parTrans" cxnId="{EB9F1EDD-CF70-4CF1-951B-13EFBE077AA6}">
      <dgm:prSet/>
      <dgm:spPr/>
      <dgm:t>
        <a:bodyPr/>
        <a:lstStyle/>
        <a:p>
          <a:endParaRPr lang="en-US"/>
        </a:p>
      </dgm:t>
    </dgm:pt>
    <dgm:pt modelId="{911BA2CA-D8B6-4AB6-990C-00CFDEE60E0F}" type="sibTrans" cxnId="{EB9F1EDD-CF70-4CF1-951B-13EFBE077AA6}">
      <dgm:prSet/>
      <dgm:spPr/>
      <dgm:t>
        <a:bodyPr/>
        <a:lstStyle/>
        <a:p>
          <a:endParaRPr lang="en-US"/>
        </a:p>
      </dgm:t>
    </dgm:pt>
    <dgm:pt modelId="{A8F06F35-17A8-4E4E-A916-646EE3B69A68}">
      <dgm:prSet phldrT="[Text]"/>
      <dgm:spPr/>
      <dgm:t>
        <a:bodyPr/>
        <a:lstStyle/>
        <a:p>
          <a:r>
            <a:rPr lang="en-US" dirty="0"/>
            <a:t>You do not have to stay within budget in every line. However, you should not spend more than the department’s total budget.</a:t>
          </a:r>
        </a:p>
      </dgm:t>
    </dgm:pt>
    <dgm:pt modelId="{B046A5BF-B926-4B44-9252-0AA157B5260C}" type="parTrans" cxnId="{061A1F34-FCC9-4709-9C99-7B4F96BF25EF}">
      <dgm:prSet/>
      <dgm:spPr/>
      <dgm:t>
        <a:bodyPr/>
        <a:lstStyle/>
        <a:p>
          <a:endParaRPr lang="en-US"/>
        </a:p>
      </dgm:t>
    </dgm:pt>
    <dgm:pt modelId="{9D86737C-E3A0-4948-AA7D-BAF7DB1F472D}" type="sibTrans" cxnId="{061A1F34-FCC9-4709-9C99-7B4F96BF25EF}">
      <dgm:prSet/>
      <dgm:spPr/>
      <dgm:t>
        <a:bodyPr/>
        <a:lstStyle/>
        <a:p>
          <a:endParaRPr lang="en-US"/>
        </a:p>
      </dgm:t>
    </dgm:pt>
    <dgm:pt modelId="{526BD79C-5A7D-4C54-82F7-D413B482113B}">
      <dgm:prSet phldrT="[Text]"/>
      <dgm:spPr/>
      <dgm:t>
        <a:bodyPr/>
        <a:lstStyle/>
        <a:p>
          <a:r>
            <a:rPr lang="en-US" dirty="0"/>
            <a:t>C</a:t>
          </a:r>
        </a:p>
      </dgm:t>
    </dgm:pt>
    <dgm:pt modelId="{AE58182F-A3DF-4DA5-85C7-BD7FC644BB2E}" type="parTrans" cxnId="{C3225695-3073-48AD-A508-37CBCABC3A84}">
      <dgm:prSet/>
      <dgm:spPr/>
      <dgm:t>
        <a:bodyPr/>
        <a:lstStyle/>
        <a:p>
          <a:endParaRPr lang="en-US"/>
        </a:p>
      </dgm:t>
    </dgm:pt>
    <dgm:pt modelId="{6020C4FA-EDC8-4907-A7E2-21818452C554}" type="sibTrans" cxnId="{C3225695-3073-48AD-A508-37CBCABC3A84}">
      <dgm:prSet/>
      <dgm:spPr/>
      <dgm:t>
        <a:bodyPr/>
        <a:lstStyle/>
        <a:p>
          <a:endParaRPr lang="en-US"/>
        </a:p>
      </dgm:t>
    </dgm:pt>
    <dgm:pt modelId="{2784A50D-A386-4B45-A102-78DE0AC23E98}">
      <dgm:prSet phldrT="[Text]" custT="1"/>
      <dgm:spPr/>
      <dgm:t>
        <a:bodyPr/>
        <a:lstStyle/>
        <a:p>
          <a:r>
            <a:rPr lang="en-US" sz="3200" dirty="0"/>
            <a:t>Check Regularly</a:t>
          </a:r>
        </a:p>
      </dgm:t>
    </dgm:pt>
    <dgm:pt modelId="{733F957F-DC4E-4A40-BEB9-6FF8F09DFF38}" type="parTrans" cxnId="{532F0376-A410-4FD9-8DA6-A5D92E33C585}">
      <dgm:prSet/>
      <dgm:spPr/>
      <dgm:t>
        <a:bodyPr/>
        <a:lstStyle/>
        <a:p>
          <a:endParaRPr lang="en-US"/>
        </a:p>
      </dgm:t>
    </dgm:pt>
    <dgm:pt modelId="{C842DAED-4607-4E7D-919F-0E3046104325}" type="sibTrans" cxnId="{532F0376-A410-4FD9-8DA6-A5D92E33C585}">
      <dgm:prSet/>
      <dgm:spPr/>
      <dgm:t>
        <a:bodyPr/>
        <a:lstStyle/>
        <a:p>
          <a:endParaRPr lang="en-US"/>
        </a:p>
      </dgm:t>
    </dgm:pt>
    <dgm:pt modelId="{AB96866B-766A-4D8F-817E-063E7D91EA8D}">
      <dgm:prSet phldrT="[Text]"/>
      <dgm:spPr/>
      <dgm:t>
        <a:bodyPr/>
        <a:lstStyle/>
        <a:p>
          <a:r>
            <a:rPr lang="en-US" dirty="0"/>
            <a:t>Contact the Budget Office with questions because mistakes in coding can occur. </a:t>
          </a:r>
        </a:p>
      </dgm:t>
    </dgm:pt>
    <dgm:pt modelId="{F06581BB-9573-4F5C-BDF5-9000DE1E081A}" type="parTrans" cxnId="{AFB66C68-D2F3-4DA4-B21F-C406A2282B98}">
      <dgm:prSet/>
      <dgm:spPr/>
      <dgm:t>
        <a:bodyPr/>
        <a:lstStyle/>
        <a:p>
          <a:endParaRPr lang="en-US"/>
        </a:p>
      </dgm:t>
    </dgm:pt>
    <dgm:pt modelId="{2E6BC7C5-20D4-40C4-AE3E-D6752500A18E}" type="sibTrans" cxnId="{AFB66C68-D2F3-4DA4-B21F-C406A2282B98}">
      <dgm:prSet/>
      <dgm:spPr/>
      <dgm:t>
        <a:bodyPr/>
        <a:lstStyle/>
        <a:p>
          <a:endParaRPr lang="en-US"/>
        </a:p>
      </dgm:t>
    </dgm:pt>
    <dgm:pt modelId="{6821730D-A881-4292-AD93-EAE48517B298}">
      <dgm:prSet phldrT="[Text]"/>
      <dgm:spPr/>
      <dgm:t>
        <a:bodyPr/>
        <a:lstStyle/>
        <a:p>
          <a:r>
            <a:rPr lang="en-US" dirty="0"/>
            <a:t>You will be able to avoid a budget overage if you are aware of its status throughout the fiscal year.</a:t>
          </a:r>
        </a:p>
      </dgm:t>
    </dgm:pt>
    <dgm:pt modelId="{8BB4672F-A3CF-437C-83F2-E8F720563FB0}" type="parTrans" cxnId="{DAF872BF-C8DA-440F-A0E9-5933EFE3F354}">
      <dgm:prSet/>
      <dgm:spPr/>
      <dgm:t>
        <a:bodyPr/>
        <a:lstStyle/>
        <a:p>
          <a:endParaRPr lang="en-US"/>
        </a:p>
      </dgm:t>
    </dgm:pt>
    <dgm:pt modelId="{86AA1D6D-DBEB-4237-AF58-EEDE84484A34}" type="sibTrans" cxnId="{DAF872BF-C8DA-440F-A0E9-5933EFE3F354}">
      <dgm:prSet/>
      <dgm:spPr/>
      <dgm:t>
        <a:bodyPr/>
        <a:lstStyle/>
        <a:p>
          <a:endParaRPr lang="en-US"/>
        </a:p>
      </dgm:t>
    </dgm:pt>
    <dgm:pt modelId="{818EB691-5381-4C80-A064-4C07DF6BDC27}">
      <dgm:prSet phldrT="[Text]"/>
      <dgm:spPr/>
      <dgm:t>
        <a:bodyPr/>
        <a:lstStyle/>
        <a:p>
          <a:r>
            <a:rPr lang="en-US" dirty="0"/>
            <a:t>You can code to lines even if you do not have budget allocated to that line.</a:t>
          </a:r>
        </a:p>
      </dgm:t>
    </dgm:pt>
    <dgm:pt modelId="{BA537C54-EBA9-4160-88F2-CC50EAE5D092}" type="parTrans" cxnId="{E4DF0179-3EFA-4B2C-A8A6-70809CBED576}">
      <dgm:prSet/>
      <dgm:spPr/>
      <dgm:t>
        <a:bodyPr/>
        <a:lstStyle/>
        <a:p>
          <a:endParaRPr lang="en-US"/>
        </a:p>
      </dgm:t>
    </dgm:pt>
    <dgm:pt modelId="{1B70B3BE-AEA0-481B-B3E5-C0D5E5CB634E}" type="sibTrans" cxnId="{E4DF0179-3EFA-4B2C-A8A6-70809CBED576}">
      <dgm:prSet/>
      <dgm:spPr/>
      <dgm:t>
        <a:bodyPr/>
        <a:lstStyle/>
        <a:p>
          <a:endParaRPr lang="en-US"/>
        </a:p>
      </dgm:t>
    </dgm:pt>
    <dgm:pt modelId="{03BF3E14-9234-498D-B496-21B15F4B15C2}" type="pres">
      <dgm:prSet presAssocID="{A21D2D06-6BA8-4DC2-A534-E6B2148675B2}" presName="Name0" presStyleCnt="0">
        <dgm:presLayoutVars>
          <dgm:chMax/>
          <dgm:chPref val="3"/>
          <dgm:dir/>
          <dgm:animOne val="branch"/>
          <dgm:animLvl val="lvl"/>
        </dgm:presLayoutVars>
      </dgm:prSet>
      <dgm:spPr/>
    </dgm:pt>
    <dgm:pt modelId="{BD0E0171-F3B3-4918-BF2E-A751056EEDBE}" type="pres">
      <dgm:prSet presAssocID="{9CC805CA-CC8F-4EB1-9571-A105C0E51A06}" presName="composite" presStyleCnt="0"/>
      <dgm:spPr/>
    </dgm:pt>
    <dgm:pt modelId="{A59A6B11-19D9-44DC-980B-225E6E456424}" type="pres">
      <dgm:prSet presAssocID="{9CC805CA-CC8F-4EB1-9571-A105C0E51A06}" presName="FirstChild" presStyleLbl="revTx" presStyleIdx="0" presStyleCnt="6">
        <dgm:presLayoutVars>
          <dgm:chMax val="0"/>
          <dgm:chPref val="0"/>
          <dgm:bulletEnabled val="1"/>
        </dgm:presLayoutVars>
      </dgm:prSet>
      <dgm:spPr/>
    </dgm:pt>
    <dgm:pt modelId="{0D33079D-0E48-4760-B97B-704CB89E60AC}" type="pres">
      <dgm:prSet presAssocID="{9CC805CA-CC8F-4EB1-9571-A105C0E51A06}" presName="Parent" presStyleLbl="alignNode1" presStyleIdx="0" presStyleCnt="3" custLinFactNeighborX="3497" custLinFactNeighborY="-111">
        <dgm:presLayoutVars>
          <dgm:chMax val="3"/>
          <dgm:chPref val="3"/>
          <dgm:bulletEnabled val="1"/>
        </dgm:presLayoutVars>
      </dgm:prSet>
      <dgm:spPr/>
    </dgm:pt>
    <dgm:pt modelId="{0D6D9DD5-60EF-4766-BDDE-AE9691C3C23F}" type="pres">
      <dgm:prSet presAssocID="{9CC805CA-CC8F-4EB1-9571-A105C0E51A06}" presName="Accent" presStyleLbl="parChTrans1D1" presStyleIdx="0" presStyleCnt="3"/>
      <dgm:spPr/>
    </dgm:pt>
    <dgm:pt modelId="{255B97D2-CD1F-4D9B-8E1B-20D7F22629ED}" type="pres">
      <dgm:prSet presAssocID="{9CC805CA-CC8F-4EB1-9571-A105C0E51A06}" presName="Child" presStyleLbl="revTx" presStyleIdx="1" presStyleCnt="6">
        <dgm:presLayoutVars>
          <dgm:chMax val="0"/>
          <dgm:chPref val="0"/>
          <dgm:bulletEnabled val="1"/>
        </dgm:presLayoutVars>
      </dgm:prSet>
      <dgm:spPr/>
    </dgm:pt>
    <dgm:pt modelId="{09DB68EC-75FF-472B-B38A-47F4B5A80FC1}" type="pres">
      <dgm:prSet presAssocID="{CCA58EA0-FEA0-4BDB-9CB5-CC1699837BE4}" presName="sibTrans" presStyleCnt="0"/>
      <dgm:spPr/>
    </dgm:pt>
    <dgm:pt modelId="{26F74D58-3A9D-46CE-A7A2-744E69657924}" type="pres">
      <dgm:prSet presAssocID="{346DBB66-8933-4F81-B108-77AF874ADB42}" presName="composite" presStyleCnt="0"/>
      <dgm:spPr/>
    </dgm:pt>
    <dgm:pt modelId="{24D23D14-7611-4F89-8632-9109ECDFF602}" type="pres">
      <dgm:prSet presAssocID="{346DBB66-8933-4F81-B108-77AF874ADB42}" presName="FirstChild" presStyleLbl="revTx" presStyleIdx="2" presStyleCnt="6">
        <dgm:presLayoutVars>
          <dgm:chMax val="0"/>
          <dgm:chPref val="0"/>
          <dgm:bulletEnabled val="1"/>
        </dgm:presLayoutVars>
      </dgm:prSet>
      <dgm:spPr/>
    </dgm:pt>
    <dgm:pt modelId="{634228E7-80D9-4698-9B0A-B3463D6C8D5D}" type="pres">
      <dgm:prSet presAssocID="{346DBB66-8933-4F81-B108-77AF874ADB42}" presName="Parent" presStyleLbl="alignNode1" presStyleIdx="1" presStyleCnt="3">
        <dgm:presLayoutVars>
          <dgm:chMax val="3"/>
          <dgm:chPref val="3"/>
          <dgm:bulletEnabled val="1"/>
        </dgm:presLayoutVars>
      </dgm:prSet>
      <dgm:spPr/>
    </dgm:pt>
    <dgm:pt modelId="{2622EA35-9374-441C-98AD-0E08DBE2F335}" type="pres">
      <dgm:prSet presAssocID="{346DBB66-8933-4F81-B108-77AF874ADB42}" presName="Accent" presStyleLbl="parChTrans1D1" presStyleIdx="1" presStyleCnt="3"/>
      <dgm:spPr/>
    </dgm:pt>
    <dgm:pt modelId="{ADC3E257-A914-46E2-86CB-13DA538A6CF4}" type="pres">
      <dgm:prSet presAssocID="{346DBB66-8933-4F81-B108-77AF874ADB42}" presName="Child" presStyleLbl="revTx" presStyleIdx="3" presStyleCnt="6">
        <dgm:presLayoutVars>
          <dgm:chMax val="0"/>
          <dgm:chPref val="0"/>
          <dgm:bulletEnabled val="1"/>
        </dgm:presLayoutVars>
      </dgm:prSet>
      <dgm:spPr/>
    </dgm:pt>
    <dgm:pt modelId="{9B458DA9-0190-4FCA-8FE8-535FE4613BE9}" type="pres">
      <dgm:prSet presAssocID="{36D49963-6CC3-4B70-A3F9-E996C25A251D}" presName="sibTrans" presStyleCnt="0"/>
      <dgm:spPr/>
    </dgm:pt>
    <dgm:pt modelId="{1881646E-1B51-4454-8D9B-5111AA55C3F6}" type="pres">
      <dgm:prSet presAssocID="{526BD79C-5A7D-4C54-82F7-D413B482113B}" presName="composite" presStyleCnt="0"/>
      <dgm:spPr/>
    </dgm:pt>
    <dgm:pt modelId="{D67BD7E9-5AF0-4058-B714-E63DBF5EC8B9}" type="pres">
      <dgm:prSet presAssocID="{526BD79C-5A7D-4C54-82F7-D413B482113B}" presName="FirstChild" presStyleLbl="revTx" presStyleIdx="4" presStyleCnt="6">
        <dgm:presLayoutVars>
          <dgm:chMax val="0"/>
          <dgm:chPref val="0"/>
          <dgm:bulletEnabled val="1"/>
        </dgm:presLayoutVars>
      </dgm:prSet>
      <dgm:spPr/>
    </dgm:pt>
    <dgm:pt modelId="{AEA7810F-E6B5-4E9C-9082-753ABCF284EC}" type="pres">
      <dgm:prSet presAssocID="{526BD79C-5A7D-4C54-82F7-D413B482113B}" presName="Parent" presStyleLbl="alignNode1" presStyleIdx="2" presStyleCnt="3">
        <dgm:presLayoutVars>
          <dgm:chMax val="3"/>
          <dgm:chPref val="3"/>
          <dgm:bulletEnabled val="1"/>
        </dgm:presLayoutVars>
      </dgm:prSet>
      <dgm:spPr/>
    </dgm:pt>
    <dgm:pt modelId="{1B8B63A2-9698-4206-B04E-0C8CDE31B9C1}" type="pres">
      <dgm:prSet presAssocID="{526BD79C-5A7D-4C54-82F7-D413B482113B}" presName="Accent" presStyleLbl="parChTrans1D1" presStyleIdx="2" presStyleCnt="3"/>
      <dgm:spPr/>
    </dgm:pt>
    <dgm:pt modelId="{D988B7FE-A46C-4234-B2FC-5C42FA5630DE}" type="pres">
      <dgm:prSet presAssocID="{526BD79C-5A7D-4C54-82F7-D413B482113B}" presName="Child" presStyleLbl="revTx" presStyleIdx="5" presStyleCnt="6">
        <dgm:presLayoutVars>
          <dgm:chMax val="0"/>
          <dgm:chPref val="0"/>
          <dgm:bulletEnabled val="1"/>
        </dgm:presLayoutVars>
      </dgm:prSet>
      <dgm:spPr/>
    </dgm:pt>
  </dgm:ptLst>
  <dgm:cxnLst>
    <dgm:cxn modelId="{600C8904-F6AA-4D0F-AD2C-CEAFFFFEC461}" type="presOf" srcId="{526BD79C-5A7D-4C54-82F7-D413B482113B}" destId="{AEA7810F-E6B5-4E9C-9082-753ABCF284EC}" srcOrd="0" destOrd="0" presId="urn:microsoft.com/office/officeart/2011/layout/TabList"/>
    <dgm:cxn modelId="{4C98310B-0E16-4392-8A3F-641B18883BC6}" type="presOf" srcId="{9CC805CA-CC8F-4EB1-9571-A105C0E51A06}" destId="{0D33079D-0E48-4760-B97B-704CB89E60AC}" srcOrd="0" destOrd="0" presId="urn:microsoft.com/office/officeart/2011/layout/TabList"/>
    <dgm:cxn modelId="{1D312D29-DC02-4225-9281-BD34E09DEC4E}" type="presOf" srcId="{818EB691-5381-4C80-A064-4C07DF6BDC27}" destId="{255B97D2-CD1F-4D9B-8E1B-20D7F22629ED}" srcOrd="0" destOrd="1" presId="urn:microsoft.com/office/officeart/2011/layout/TabList"/>
    <dgm:cxn modelId="{4FBBB02B-80C7-404F-BD65-FE4D4794ED3E}" type="presOf" srcId="{346DBB66-8933-4F81-B108-77AF874ADB42}" destId="{634228E7-80D9-4698-9B0A-B3463D6C8D5D}" srcOrd="0" destOrd="0" presId="urn:microsoft.com/office/officeart/2011/layout/TabList"/>
    <dgm:cxn modelId="{061A1F34-FCC9-4709-9C99-7B4F96BF25EF}" srcId="{346DBB66-8933-4F81-B108-77AF874ADB42}" destId="{A8F06F35-17A8-4E4E-A916-646EE3B69A68}" srcOrd="1" destOrd="0" parTransId="{B046A5BF-B926-4B44-9252-0AA157B5260C}" sibTransId="{9D86737C-E3A0-4948-AA7D-BAF7DB1F472D}"/>
    <dgm:cxn modelId="{00F54760-6797-4B2C-8147-AC966F0D1C12}" type="presOf" srcId="{A21D2D06-6BA8-4DC2-A534-E6B2148675B2}" destId="{03BF3E14-9234-498D-B496-21B15F4B15C2}" srcOrd="0" destOrd="0" presId="urn:microsoft.com/office/officeart/2011/layout/TabList"/>
    <dgm:cxn modelId="{DE4C4B62-9490-439A-9DE0-2338C482930F}" srcId="{9CC805CA-CC8F-4EB1-9571-A105C0E51A06}" destId="{022DE350-0553-439B-B86A-F8DE4C319430}" srcOrd="0" destOrd="0" parTransId="{76B11AB2-B69E-449A-A4B5-96F29A133418}" sibTransId="{A728BF51-E955-458F-A21B-756E2E15A2F3}"/>
    <dgm:cxn modelId="{AFB66C68-D2F3-4DA4-B21F-C406A2282B98}" srcId="{526BD79C-5A7D-4C54-82F7-D413B482113B}" destId="{AB96866B-766A-4D8F-817E-063E7D91EA8D}" srcOrd="1" destOrd="0" parTransId="{F06581BB-9573-4F5C-BDF5-9000DE1E081A}" sibTransId="{2E6BC7C5-20D4-40C4-AE3E-D6752500A18E}"/>
    <dgm:cxn modelId="{7F840549-867A-41B0-A816-647872D9B366}" srcId="{9CC805CA-CC8F-4EB1-9571-A105C0E51A06}" destId="{65E352AE-2847-412E-AB07-B359C9131165}" srcOrd="1" destOrd="0" parTransId="{1D06A993-BCBC-4E27-BE55-CCEBD503BD96}" sibTransId="{B2B9C8E7-997D-47A2-A086-747ABB3C82EB}"/>
    <dgm:cxn modelId="{F7449969-28B6-4F6A-9EB0-BCFAFEECFB5A}" srcId="{A21D2D06-6BA8-4DC2-A534-E6B2148675B2}" destId="{9CC805CA-CC8F-4EB1-9571-A105C0E51A06}" srcOrd="0" destOrd="0" parTransId="{777B9F8B-36C9-44B3-94B8-627573D7709C}" sibTransId="{CCA58EA0-FEA0-4BDB-9CB5-CC1699837BE4}"/>
    <dgm:cxn modelId="{83A2EB69-B899-4589-9DB9-CF14F4EC90A7}" type="presOf" srcId="{2784A50D-A386-4B45-A102-78DE0AC23E98}" destId="{D67BD7E9-5AF0-4058-B714-E63DBF5EC8B9}" srcOrd="0" destOrd="0" presId="urn:microsoft.com/office/officeart/2011/layout/TabList"/>
    <dgm:cxn modelId="{532F0376-A410-4FD9-8DA6-A5D92E33C585}" srcId="{526BD79C-5A7D-4C54-82F7-D413B482113B}" destId="{2784A50D-A386-4B45-A102-78DE0AC23E98}" srcOrd="0" destOrd="0" parTransId="{733F957F-DC4E-4A40-BEB9-6FF8F09DFF38}" sibTransId="{C842DAED-4607-4E7D-919F-0E3046104325}"/>
    <dgm:cxn modelId="{AA735556-9510-409B-98D6-2566E097F984}" type="presOf" srcId="{A8F06F35-17A8-4E4E-A916-646EE3B69A68}" destId="{ADC3E257-A914-46E2-86CB-13DA538A6CF4}" srcOrd="0" destOrd="0" presId="urn:microsoft.com/office/officeart/2011/layout/TabList"/>
    <dgm:cxn modelId="{E4DF0179-3EFA-4B2C-A8A6-70809CBED576}" srcId="{9CC805CA-CC8F-4EB1-9571-A105C0E51A06}" destId="{818EB691-5381-4C80-A064-4C07DF6BDC27}" srcOrd="2" destOrd="0" parTransId="{BA537C54-EBA9-4160-88F2-CC50EAE5D092}" sibTransId="{1B70B3BE-AEA0-481B-B3E5-C0D5E5CB634E}"/>
    <dgm:cxn modelId="{FDD88B8D-9339-466E-979F-7FBAA3EB0B63}" type="presOf" srcId="{022DE350-0553-439B-B86A-F8DE4C319430}" destId="{A59A6B11-19D9-44DC-980B-225E6E456424}" srcOrd="0" destOrd="0" presId="urn:microsoft.com/office/officeart/2011/layout/TabList"/>
    <dgm:cxn modelId="{C3225695-3073-48AD-A508-37CBCABC3A84}" srcId="{A21D2D06-6BA8-4DC2-A534-E6B2148675B2}" destId="{526BD79C-5A7D-4C54-82F7-D413B482113B}" srcOrd="2" destOrd="0" parTransId="{AE58182F-A3DF-4DA5-85C7-BD7FC644BB2E}" sibTransId="{6020C4FA-EDC8-4907-A7E2-21818452C554}"/>
    <dgm:cxn modelId="{5D1056BE-C051-4948-992A-7800855B4B50}" type="presOf" srcId="{65E352AE-2847-412E-AB07-B359C9131165}" destId="{255B97D2-CD1F-4D9B-8E1B-20D7F22629ED}" srcOrd="0" destOrd="0" presId="urn:microsoft.com/office/officeart/2011/layout/TabList"/>
    <dgm:cxn modelId="{DAF872BF-C8DA-440F-A0E9-5933EFE3F354}" srcId="{526BD79C-5A7D-4C54-82F7-D413B482113B}" destId="{6821730D-A881-4292-AD93-EAE48517B298}" srcOrd="2" destOrd="0" parTransId="{8BB4672F-A3CF-437C-83F2-E8F720563FB0}" sibTransId="{86AA1D6D-DBEB-4237-AF58-EEDE84484A34}"/>
    <dgm:cxn modelId="{16EB0BC4-4A04-4F92-B717-A29D1C8D2064}" type="presOf" srcId="{6821730D-A881-4292-AD93-EAE48517B298}" destId="{D988B7FE-A46C-4234-B2FC-5C42FA5630DE}" srcOrd="0" destOrd="1" presId="urn:microsoft.com/office/officeart/2011/layout/TabList"/>
    <dgm:cxn modelId="{77CC7ACB-9041-44DC-BA7F-043AEDD5B742}" srcId="{A21D2D06-6BA8-4DC2-A534-E6B2148675B2}" destId="{346DBB66-8933-4F81-B108-77AF874ADB42}" srcOrd="1" destOrd="0" parTransId="{B8FA7946-5B97-46E3-8BC2-2E9C9933EB12}" sibTransId="{36D49963-6CC3-4B70-A3F9-E996C25A251D}"/>
    <dgm:cxn modelId="{EB9F1EDD-CF70-4CF1-951B-13EFBE077AA6}" srcId="{346DBB66-8933-4F81-B108-77AF874ADB42}" destId="{11E59FD1-1FE3-4969-B212-13904BEF30E5}" srcOrd="0" destOrd="0" parTransId="{26649F90-DDD9-48C7-A0A4-3EAF8E8E84F9}" sibTransId="{911BA2CA-D8B6-4AB6-990C-00CFDEE60E0F}"/>
    <dgm:cxn modelId="{6FA4C4F2-A118-4431-B762-D87DC3728F06}" type="presOf" srcId="{11E59FD1-1FE3-4969-B212-13904BEF30E5}" destId="{24D23D14-7611-4F89-8632-9109ECDFF602}" srcOrd="0" destOrd="0" presId="urn:microsoft.com/office/officeart/2011/layout/TabList"/>
    <dgm:cxn modelId="{F97814FE-6BB2-4FE8-A09B-D50186BE774C}" type="presOf" srcId="{AB96866B-766A-4D8F-817E-063E7D91EA8D}" destId="{D988B7FE-A46C-4234-B2FC-5C42FA5630DE}" srcOrd="0" destOrd="0" presId="urn:microsoft.com/office/officeart/2011/layout/TabList"/>
    <dgm:cxn modelId="{0F04FDAD-3251-48FA-BE2E-FE709888ACCE}" type="presParOf" srcId="{03BF3E14-9234-498D-B496-21B15F4B15C2}" destId="{BD0E0171-F3B3-4918-BF2E-A751056EEDBE}" srcOrd="0" destOrd="0" presId="urn:microsoft.com/office/officeart/2011/layout/TabList"/>
    <dgm:cxn modelId="{06929155-39FD-4404-A108-3E15093EBD46}" type="presParOf" srcId="{BD0E0171-F3B3-4918-BF2E-A751056EEDBE}" destId="{A59A6B11-19D9-44DC-980B-225E6E456424}" srcOrd="0" destOrd="0" presId="urn:microsoft.com/office/officeart/2011/layout/TabList"/>
    <dgm:cxn modelId="{309DF03F-3EB9-4C5A-BAFE-62F2CFA977DD}" type="presParOf" srcId="{BD0E0171-F3B3-4918-BF2E-A751056EEDBE}" destId="{0D33079D-0E48-4760-B97B-704CB89E60AC}" srcOrd="1" destOrd="0" presId="urn:microsoft.com/office/officeart/2011/layout/TabList"/>
    <dgm:cxn modelId="{C914C0C2-756C-4E07-89C5-1CAED37DA0A2}" type="presParOf" srcId="{BD0E0171-F3B3-4918-BF2E-A751056EEDBE}" destId="{0D6D9DD5-60EF-4766-BDDE-AE9691C3C23F}" srcOrd="2" destOrd="0" presId="urn:microsoft.com/office/officeart/2011/layout/TabList"/>
    <dgm:cxn modelId="{27516D43-9579-482C-AA60-0E6E8418FCCD}" type="presParOf" srcId="{03BF3E14-9234-498D-B496-21B15F4B15C2}" destId="{255B97D2-CD1F-4D9B-8E1B-20D7F22629ED}" srcOrd="1" destOrd="0" presId="urn:microsoft.com/office/officeart/2011/layout/TabList"/>
    <dgm:cxn modelId="{D077E7A0-5434-4A44-BDA6-2E675E5C3BA6}" type="presParOf" srcId="{03BF3E14-9234-498D-B496-21B15F4B15C2}" destId="{09DB68EC-75FF-472B-B38A-47F4B5A80FC1}" srcOrd="2" destOrd="0" presId="urn:microsoft.com/office/officeart/2011/layout/TabList"/>
    <dgm:cxn modelId="{5B4A115D-24E3-410B-B923-5608E89E7FD7}" type="presParOf" srcId="{03BF3E14-9234-498D-B496-21B15F4B15C2}" destId="{26F74D58-3A9D-46CE-A7A2-744E69657924}" srcOrd="3" destOrd="0" presId="urn:microsoft.com/office/officeart/2011/layout/TabList"/>
    <dgm:cxn modelId="{2CF460F7-9035-44FA-B81A-AF7D6209D4F0}" type="presParOf" srcId="{26F74D58-3A9D-46CE-A7A2-744E69657924}" destId="{24D23D14-7611-4F89-8632-9109ECDFF602}" srcOrd="0" destOrd="0" presId="urn:microsoft.com/office/officeart/2011/layout/TabList"/>
    <dgm:cxn modelId="{83263EAF-2FF3-4D76-80D2-48002A43AB71}" type="presParOf" srcId="{26F74D58-3A9D-46CE-A7A2-744E69657924}" destId="{634228E7-80D9-4698-9B0A-B3463D6C8D5D}" srcOrd="1" destOrd="0" presId="urn:microsoft.com/office/officeart/2011/layout/TabList"/>
    <dgm:cxn modelId="{AE798C20-8714-4945-95DF-8ED9254A5D00}" type="presParOf" srcId="{26F74D58-3A9D-46CE-A7A2-744E69657924}" destId="{2622EA35-9374-441C-98AD-0E08DBE2F335}" srcOrd="2" destOrd="0" presId="urn:microsoft.com/office/officeart/2011/layout/TabList"/>
    <dgm:cxn modelId="{28E81FCF-B7FD-4562-A93A-4F8C844786AC}" type="presParOf" srcId="{03BF3E14-9234-498D-B496-21B15F4B15C2}" destId="{ADC3E257-A914-46E2-86CB-13DA538A6CF4}" srcOrd="4" destOrd="0" presId="urn:microsoft.com/office/officeart/2011/layout/TabList"/>
    <dgm:cxn modelId="{15C9E1FC-A4E2-4F67-AB11-536827396E02}" type="presParOf" srcId="{03BF3E14-9234-498D-B496-21B15F4B15C2}" destId="{9B458DA9-0190-4FCA-8FE8-535FE4613BE9}" srcOrd="5" destOrd="0" presId="urn:microsoft.com/office/officeart/2011/layout/TabList"/>
    <dgm:cxn modelId="{23C825B5-D2BC-4826-B5B0-3D23192F894D}" type="presParOf" srcId="{03BF3E14-9234-498D-B496-21B15F4B15C2}" destId="{1881646E-1B51-4454-8D9B-5111AA55C3F6}" srcOrd="6" destOrd="0" presId="urn:microsoft.com/office/officeart/2011/layout/TabList"/>
    <dgm:cxn modelId="{0B787E1E-8782-4215-AE15-9AE176B70A9E}" type="presParOf" srcId="{1881646E-1B51-4454-8D9B-5111AA55C3F6}" destId="{D67BD7E9-5AF0-4058-B714-E63DBF5EC8B9}" srcOrd="0" destOrd="0" presId="urn:microsoft.com/office/officeart/2011/layout/TabList"/>
    <dgm:cxn modelId="{B9B24C93-56A8-4B02-97CC-2ADF78320AE2}" type="presParOf" srcId="{1881646E-1B51-4454-8D9B-5111AA55C3F6}" destId="{AEA7810F-E6B5-4E9C-9082-753ABCF284EC}" srcOrd="1" destOrd="0" presId="urn:microsoft.com/office/officeart/2011/layout/TabList"/>
    <dgm:cxn modelId="{F20BA513-4429-4A9E-B180-D1F34A6CD685}" type="presParOf" srcId="{1881646E-1B51-4454-8D9B-5111AA55C3F6}" destId="{1B8B63A2-9698-4206-B04E-0C8CDE31B9C1}" srcOrd="2" destOrd="0" presId="urn:microsoft.com/office/officeart/2011/layout/TabList"/>
    <dgm:cxn modelId="{5E18CC2A-590B-46EC-B2F2-3F03457B3E04}" type="presParOf" srcId="{03BF3E14-9234-498D-B496-21B15F4B15C2}" destId="{D988B7FE-A46C-4234-B2FC-5C42FA5630DE}" srcOrd="7"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F9B693-D572-4B90-AAAC-447548077448}"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FC02644A-5830-445B-AE74-D4F540E703C0}">
      <dgm:prSet phldrT="[Text]"/>
      <dgm:spPr/>
      <dgm:t>
        <a:bodyPr/>
        <a:lstStyle/>
        <a:p>
          <a:r>
            <a:rPr lang="en-US" dirty="0"/>
            <a:t>R</a:t>
          </a:r>
        </a:p>
      </dgm:t>
    </dgm:pt>
    <dgm:pt modelId="{1F94BE23-7F2B-4343-8EF8-122D5AAB5679}" type="parTrans" cxnId="{18AA3E2B-2A1F-4701-BBA2-B159A8D0A822}">
      <dgm:prSet/>
      <dgm:spPr/>
      <dgm:t>
        <a:bodyPr/>
        <a:lstStyle/>
        <a:p>
          <a:endParaRPr lang="en-US"/>
        </a:p>
      </dgm:t>
    </dgm:pt>
    <dgm:pt modelId="{0D83543B-A131-4CFE-B25E-A1ADCA6C141E}" type="sibTrans" cxnId="{18AA3E2B-2A1F-4701-BBA2-B159A8D0A822}">
      <dgm:prSet/>
      <dgm:spPr/>
      <dgm:t>
        <a:bodyPr/>
        <a:lstStyle/>
        <a:p>
          <a:endParaRPr lang="en-US"/>
        </a:p>
      </dgm:t>
    </dgm:pt>
    <dgm:pt modelId="{0E4AA652-DB45-4C59-9553-8945D871CA6C}">
      <dgm:prSet phldrT="[Text]"/>
      <dgm:spPr/>
      <dgm:t>
        <a:bodyPr/>
        <a:lstStyle/>
        <a:p>
          <a:r>
            <a:rPr lang="en-US" dirty="0"/>
            <a:t>Roll up</a:t>
          </a:r>
        </a:p>
      </dgm:t>
    </dgm:pt>
    <dgm:pt modelId="{65CAF4F7-96F8-4772-BEBA-D861B15A2973}" type="parTrans" cxnId="{568954A8-EFBA-41FB-90DC-17586133A910}">
      <dgm:prSet/>
      <dgm:spPr/>
      <dgm:t>
        <a:bodyPr/>
        <a:lstStyle/>
        <a:p>
          <a:endParaRPr lang="en-US"/>
        </a:p>
      </dgm:t>
    </dgm:pt>
    <dgm:pt modelId="{D74F042F-1ABA-46C5-9D06-11B46A84F57A}" type="sibTrans" cxnId="{568954A8-EFBA-41FB-90DC-17586133A910}">
      <dgm:prSet/>
      <dgm:spPr/>
      <dgm:t>
        <a:bodyPr/>
        <a:lstStyle/>
        <a:p>
          <a:endParaRPr lang="en-US"/>
        </a:p>
      </dgm:t>
    </dgm:pt>
    <dgm:pt modelId="{E6AAEB3D-C9D0-4F35-97AC-95A0B34BCF5D}">
      <dgm:prSet phldrT="[Text]" custT="1"/>
      <dgm:spPr/>
      <dgm:t>
        <a:bodyPr/>
        <a:lstStyle/>
        <a:p>
          <a:r>
            <a:rPr lang="en-US" sz="1600" dirty="0"/>
            <a:t>Every department’s budget rolls up to the College’s budget. </a:t>
          </a:r>
        </a:p>
      </dgm:t>
    </dgm:pt>
    <dgm:pt modelId="{EF86AF2C-8436-441F-BE6F-7669E00FF507}" type="parTrans" cxnId="{EF37E511-FFF2-4A53-AB73-6A60DB2690D0}">
      <dgm:prSet/>
      <dgm:spPr/>
      <dgm:t>
        <a:bodyPr/>
        <a:lstStyle/>
        <a:p>
          <a:endParaRPr lang="en-US"/>
        </a:p>
      </dgm:t>
    </dgm:pt>
    <dgm:pt modelId="{9ED3E0B9-02AC-44C1-8AC2-EF2507D761A9}" type="sibTrans" cxnId="{EF37E511-FFF2-4A53-AB73-6A60DB2690D0}">
      <dgm:prSet/>
      <dgm:spPr/>
      <dgm:t>
        <a:bodyPr/>
        <a:lstStyle/>
        <a:p>
          <a:endParaRPr lang="en-US"/>
        </a:p>
      </dgm:t>
    </dgm:pt>
    <dgm:pt modelId="{8DFD665F-BEE4-4390-877F-8D557B26C8FB}">
      <dgm:prSet phldrT="[Text]"/>
      <dgm:spPr/>
      <dgm:t>
        <a:bodyPr/>
        <a:lstStyle/>
        <a:p>
          <a:r>
            <a:rPr lang="en-US" dirty="0"/>
            <a:t>R</a:t>
          </a:r>
        </a:p>
      </dgm:t>
    </dgm:pt>
    <dgm:pt modelId="{89EA6B0F-8C52-4E72-BA39-51B08199DDFC}" type="parTrans" cxnId="{15A89E2B-F193-4514-8437-8DD03A102107}">
      <dgm:prSet/>
      <dgm:spPr/>
      <dgm:t>
        <a:bodyPr/>
        <a:lstStyle/>
        <a:p>
          <a:endParaRPr lang="en-US"/>
        </a:p>
      </dgm:t>
    </dgm:pt>
    <dgm:pt modelId="{5E3ECB21-CB74-49F5-A2D9-F7C438735195}" type="sibTrans" cxnId="{15A89E2B-F193-4514-8437-8DD03A102107}">
      <dgm:prSet/>
      <dgm:spPr/>
      <dgm:t>
        <a:bodyPr/>
        <a:lstStyle/>
        <a:p>
          <a:endParaRPr lang="en-US"/>
        </a:p>
      </dgm:t>
    </dgm:pt>
    <dgm:pt modelId="{3710A990-73AA-4E48-A81B-5ED2F7BCD945}">
      <dgm:prSet phldrT="[Text]"/>
      <dgm:spPr/>
      <dgm:t>
        <a:bodyPr/>
        <a:lstStyle/>
        <a:p>
          <a:r>
            <a:rPr lang="en-US" dirty="0"/>
            <a:t>Reporting</a:t>
          </a:r>
        </a:p>
      </dgm:t>
    </dgm:pt>
    <dgm:pt modelId="{24EB7CD6-7EBF-488D-8144-0E17D62989A4}" type="parTrans" cxnId="{F085C8C0-7C30-4E6E-8E9E-8D5E2749F223}">
      <dgm:prSet/>
      <dgm:spPr/>
      <dgm:t>
        <a:bodyPr/>
        <a:lstStyle/>
        <a:p>
          <a:endParaRPr lang="en-US"/>
        </a:p>
      </dgm:t>
    </dgm:pt>
    <dgm:pt modelId="{D44AC0F4-4543-4155-B5BF-68B1D8A97762}" type="sibTrans" cxnId="{F085C8C0-7C30-4E6E-8E9E-8D5E2749F223}">
      <dgm:prSet/>
      <dgm:spPr/>
      <dgm:t>
        <a:bodyPr/>
        <a:lstStyle/>
        <a:p>
          <a:endParaRPr lang="en-US"/>
        </a:p>
      </dgm:t>
    </dgm:pt>
    <dgm:pt modelId="{715A0856-6238-4462-9B33-EAF65C35AEF0}">
      <dgm:prSet phldrT="[Text]" custT="1"/>
      <dgm:spPr/>
      <dgm:t>
        <a:bodyPr/>
        <a:lstStyle/>
        <a:p>
          <a:pPr algn="l"/>
          <a:r>
            <a:rPr lang="en-US" sz="1600" dirty="0"/>
            <a:t>The VP/Provost of the each division receives monthly reports on the status of each department’s operating budget by account line</a:t>
          </a:r>
        </a:p>
      </dgm:t>
    </dgm:pt>
    <dgm:pt modelId="{E45AD600-9CD7-42E4-84CD-28FC80FB699E}" type="parTrans" cxnId="{EAFC5C63-3E48-4271-A2C0-ADDCF442EA8A}">
      <dgm:prSet/>
      <dgm:spPr/>
      <dgm:t>
        <a:bodyPr/>
        <a:lstStyle/>
        <a:p>
          <a:endParaRPr lang="en-US"/>
        </a:p>
      </dgm:t>
    </dgm:pt>
    <dgm:pt modelId="{51C0771B-AEFC-4C8D-95E2-D5F115B462B7}" type="sibTrans" cxnId="{EAFC5C63-3E48-4271-A2C0-ADDCF442EA8A}">
      <dgm:prSet/>
      <dgm:spPr/>
      <dgm:t>
        <a:bodyPr/>
        <a:lstStyle/>
        <a:p>
          <a:endParaRPr lang="en-US"/>
        </a:p>
      </dgm:t>
    </dgm:pt>
    <dgm:pt modelId="{99DB3BE6-29D6-48A0-B6F0-7D05E0744935}">
      <dgm:prSet phldrT="[Text]"/>
      <dgm:spPr/>
      <dgm:t>
        <a:bodyPr/>
        <a:lstStyle/>
        <a:p>
          <a:r>
            <a:rPr lang="en-US" dirty="0"/>
            <a:t>R</a:t>
          </a:r>
        </a:p>
      </dgm:t>
    </dgm:pt>
    <dgm:pt modelId="{0CB597E5-0CC5-4672-B394-BC0088F93B27}" type="parTrans" cxnId="{26169B0A-70F2-411E-981B-B4BB28563CBD}">
      <dgm:prSet/>
      <dgm:spPr/>
      <dgm:t>
        <a:bodyPr/>
        <a:lstStyle/>
        <a:p>
          <a:endParaRPr lang="en-US"/>
        </a:p>
      </dgm:t>
    </dgm:pt>
    <dgm:pt modelId="{0FD0E969-F431-47FF-99B8-9AA1DD09D5D2}" type="sibTrans" cxnId="{26169B0A-70F2-411E-981B-B4BB28563CBD}">
      <dgm:prSet/>
      <dgm:spPr/>
      <dgm:t>
        <a:bodyPr/>
        <a:lstStyle/>
        <a:p>
          <a:endParaRPr lang="en-US"/>
        </a:p>
      </dgm:t>
    </dgm:pt>
    <dgm:pt modelId="{27B02B16-7090-4073-9E2F-3EF8C85DE359}">
      <dgm:prSet phldrT="[Text]"/>
      <dgm:spPr/>
      <dgm:t>
        <a:bodyPr/>
        <a:lstStyle/>
        <a:p>
          <a:r>
            <a:rPr lang="en-US" dirty="0"/>
            <a:t>Rules</a:t>
          </a:r>
        </a:p>
      </dgm:t>
    </dgm:pt>
    <dgm:pt modelId="{EFEDC1ED-BEA2-4A71-9D9A-E0622D890C03}" type="parTrans" cxnId="{7A3C6BCD-E194-48C0-8420-BB9C36533402}">
      <dgm:prSet/>
      <dgm:spPr/>
      <dgm:t>
        <a:bodyPr/>
        <a:lstStyle/>
        <a:p>
          <a:endParaRPr lang="en-US"/>
        </a:p>
      </dgm:t>
    </dgm:pt>
    <dgm:pt modelId="{3E9EBB54-1DEE-467F-B80D-9856E1BED943}" type="sibTrans" cxnId="{7A3C6BCD-E194-48C0-8420-BB9C36533402}">
      <dgm:prSet/>
      <dgm:spPr/>
      <dgm:t>
        <a:bodyPr/>
        <a:lstStyle/>
        <a:p>
          <a:endParaRPr lang="en-US"/>
        </a:p>
      </dgm:t>
    </dgm:pt>
    <dgm:pt modelId="{DD56500A-9C65-4BB0-A1B5-EE2D758355B5}">
      <dgm:prSet phldrT="[Text]" custT="1"/>
      <dgm:spPr/>
      <dgm:t>
        <a:bodyPr/>
        <a:lstStyle/>
        <a:p>
          <a:r>
            <a:rPr lang="en-US" sz="1600" dirty="0"/>
            <a:t>The College adheres to GAAP – Generally Accepted Accounting Principles. Purchases must be expensed in the period that they were purchased.</a:t>
          </a:r>
        </a:p>
      </dgm:t>
    </dgm:pt>
    <dgm:pt modelId="{698D9478-A586-4292-B926-37A3D1BD62F7}" type="parTrans" cxnId="{4CD4FC83-6177-431E-9286-D98EA420116A}">
      <dgm:prSet/>
      <dgm:spPr/>
      <dgm:t>
        <a:bodyPr/>
        <a:lstStyle/>
        <a:p>
          <a:endParaRPr lang="en-US"/>
        </a:p>
      </dgm:t>
    </dgm:pt>
    <dgm:pt modelId="{63DFD7FE-5384-40A5-9A98-37CE172BE900}" type="sibTrans" cxnId="{4CD4FC83-6177-431E-9286-D98EA420116A}">
      <dgm:prSet/>
      <dgm:spPr/>
      <dgm:t>
        <a:bodyPr/>
        <a:lstStyle/>
        <a:p>
          <a:endParaRPr lang="en-US"/>
        </a:p>
      </dgm:t>
    </dgm:pt>
    <dgm:pt modelId="{9E074766-2CA7-4955-82DB-CFA632C4D072}">
      <dgm:prSet phldrT="[Text]" custT="1"/>
      <dgm:spPr/>
      <dgm:t>
        <a:bodyPr/>
        <a:lstStyle/>
        <a:p>
          <a:r>
            <a:rPr lang="en-US" sz="1600" dirty="0"/>
            <a:t>Inaccurate coding causes erroneous analysis and reporting at a higher level</a:t>
          </a:r>
        </a:p>
      </dgm:t>
    </dgm:pt>
    <dgm:pt modelId="{EBD633B6-179E-45EC-BB0A-709CF6B00E78}" type="parTrans" cxnId="{4E521B53-65FA-46C4-B487-8A8D9FA5C974}">
      <dgm:prSet/>
      <dgm:spPr/>
      <dgm:t>
        <a:bodyPr/>
        <a:lstStyle/>
        <a:p>
          <a:endParaRPr lang="en-US"/>
        </a:p>
      </dgm:t>
    </dgm:pt>
    <dgm:pt modelId="{A21C53C4-329C-4BD9-96CE-A03CE045B760}" type="sibTrans" cxnId="{4E521B53-65FA-46C4-B487-8A8D9FA5C974}">
      <dgm:prSet/>
      <dgm:spPr/>
      <dgm:t>
        <a:bodyPr/>
        <a:lstStyle/>
        <a:p>
          <a:endParaRPr lang="en-US"/>
        </a:p>
      </dgm:t>
    </dgm:pt>
    <dgm:pt modelId="{4F53C81A-2412-4206-ABDD-69D2FD362321}">
      <dgm:prSet phldrT="[Text]" custT="1"/>
      <dgm:spPr/>
      <dgm:t>
        <a:bodyPr/>
        <a:lstStyle/>
        <a:p>
          <a:r>
            <a:rPr lang="en-US" sz="1600" dirty="0"/>
            <a:t>The College has a balanced budget. All departments must spend within their allocated funding. An overall deficit can result if departments exceed their budgets.</a:t>
          </a:r>
        </a:p>
      </dgm:t>
    </dgm:pt>
    <dgm:pt modelId="{028B2CFF-38C9-4E0B-B0A2-57792AC42C44}" type="parTrans" cxnId="{B0BD80CD-D9C1-4CDE-BBA6-0DC4DDF3C1DB}">
      <dgm:prSet/>
      <dgm:spPr/>
      <dgm:t>
        <a:bodyPr/>
        <a:lstStyle/>
        <a:p>
          <a:endParaRPr lang="en-US"/>
        </a:p>
      </dgm:t>
    </dgm:pt>
    <dgm:pt modelId="{E8CA8BB6-8304-4B25-9D7D-7D7B72739146}" type="sibTrans" cxnId="{B0BD80CD-D9C1-4CDE-BBA6-0DC4DDF3C1DB}">
      <dgm:prSet/>
      <dgm:spPr/>
      <dgm:t>
        <a:bodyPr/>
        <a:lstStyle/>
        <a:p>
          <a:endParaRPr lang="en-US"/>
        </a:p>
      </dgm:t>
    </dgm:pt>
    <dgm:pt modelId="{45964F1F-3C65-4A9F-B443-75E33ACFCE37}">
      <dgm:prSet phldrT="[Text]"/>
      <dgm:spPr/>
      <dgm:t>
        <a:bodyPr/>
        <a:lstStyle/>
        <a:p>
          <a:pPr algn="l"/>
          <a:endParaRPr lang="en-US" sz="1400" dirty="0"/>
        </a:p>
      </dgm:t>
    </dgm:pt>
    <dgm:pt modelId="{C09D2690-E847-44C1-A963-38BB3757C38A}" type="parTrans" cxnId="{A4478737-753D-4C6F-BAB2-9BB17B3C311E}">
      <dgm:prSet/>
      <dgm:spPr/>
      <dgm:t>
        <a:bodyPr/>
        <a:lstStyle/>
        <a:p>
          <a:endParaRPr lang="en-US"/>
        </a:p>
      </dgm:t>
    </dgm:pt>
    <dgm:pt modelId="{3E18DA39-7FF5-47CD-92F3-60A09E30D21D}" type="sibTrans" cxnId="{A4478737-753D-4C6F-BAB2-9BB17B3C311E}">
      <dgm:prSet/>
      <dgm:spPr/>
      <dgm:t>
        <a:bodyPr/>
        <a:lstStyle/>
        <a:p>
          <a:endParaRPr lang="en-US"/>
        </a:p>
      </dgm:t>
    </dgm:pt>
    <dgm:pt modelId="{F85F6DAB-3386-4C7B-8494-4689513A2912}">
      <dgm:prSet phldrT="[Text]" custT="1"/>
      <dgm:spPr/>
      <dgm:t>
        <a:bodyPr/>
        <a:lstStyle/>
        <a:p>
          <a:r>
            <a:rPr lang="en-US" sz="1600" dirty="0"/>
            <a:t>We do not roll unused budget from one year to the next. (Fund balances in restricted funds will roll to the next year.)</a:t>
          </a:r>
        </a:p>
      </dgm:t>
    </dgm:pt>
    <dgm:pt modelId="{849291EE-713A-4B3A-B56D-0D05CD98133F}" type="parTrans" cxnId="{D196738E-EFAF-45B9-B3A1-BAA477FE81CE}">
      <dgm:prSet/>
      <dgm:spPr/>
      <dgm:t>
        <a:bodyPr/>
        <a:lstStyle/>
        <a:p>
          <a:endParaRPr lang="en-US"/>
        </a:p>
      </dgm:t>
    </dgm:pt>
    <dgm:pt modelId="{7F6381ED-87B4-4FA3-9762-29E255BE2E2A}" type="sibTrans" cxnId="{D196738E-EFAF-45B9-B3A1-BAA477FE81CE}">
      <dgm:prSet/>
      <dgm:spPr/>
      <dgm:t>
        <a:bodyPr/>
        <a:lstStyle/>
        <a:p>
          <a:endParaRPr lang="en-US"/>
        </a:p>
      </dgm:t>
    </dgm:pt>
    <dgm:pt modelId="{69328415-71C2-4FD2-81AC-B486A9EB1BF1}">
      <dgm:prSet phldrT="[Text]"/>
      <dgm:spPr/>
      <dgm:t>
        <a:bodyPr/>
        <a:lstStyle/>
        <a:p>
          <a:endParaRPr lang="en-US" sz="1400" dirty="0"/>
        </a:p>
      </dgm:t>
    </dgm:pt>
    <dgm:pt modelId="{16A5132A-F870-42DB-A7CC-2CE7DA43B210}" type="parTrans" cxnId="{30968C8B-5595-4D6F-91C1-980CC5B87A47}">
      <dgm:prSet/>
      <dgm:spPr/>
      <dgm:t>
        <a:bodyPr/>
        <a:lstStyle/>
        <a:p>
          <a:endParaRPr lang="en-US"/>
        </a:p>
      </dgm:t>
    </dgm:pt>
    <dgm:pt modelId="{F34245BE-C8E9-4754-865F-94F98A2D41FF}" type="sibTrans" cxnId="{30968C8B-5595-4D6F-91C1-980CC5B87A47}">
      <dgm:prSet/>
      <dgm:spPr/>
      <dgm:t>
        <a:bodyPr/>
        <a:lstStyle/>
        <a:p>
          <a:endParaRPr lang="en-US"/>
        </a:p>
      </dgm:t>
    </dgm:pt>
    <dgm:pt modelId="{88AEBB02-37A6-4262-A12E-B09C10D21278}">
      <dgm:prSet phldrT="[Text]" custT="1"/>
      <dgm:spPr/>
      <dgm:t>
        <a:bodyPr/>
        <a:lstStyle/>
        <a:p>
          <a:pPr algn="l"/>
          <a:r>
            <a:rPr lang="en-US" sz="1600" dirty="0"/>
            <a:t>Banner Self-Service is the primary reporting tool for the Budget Officer and proxy</a:t>
          </a:r>
        </a:p>
      </dgm:t>
    </dgm:pt>
    <dgm:pt modelId="{2094E798-5C3D-48DF-B6C4-FD7C0C2CD9EF}" type="parTrans" cxnId="{E260AAA8-262B-4520-8A8D-E417D42140C0}">
      <dgm:prSet/>
      <dgm:spPr/>
      <dgm:t>
        <a:bodyPr/>
        <a:lstStyle/>
        <a:p>
          <a:endParaRPr lang="en-US"/>
        </a:p>
      </dgm:t>
    </dgm:pt>
    <dgm:pt modelId="{1684E628-4CFD-4EBB-99B0-C49B3F8E9599}" type="sibTrans" cxnId="{E260AAA8-262B-4520-8A8D-E417D42140C0}">
      <dgm:prSet/>
      <dgm:spPr/>
      <dgm:t>
        <a:bodyPr/>
        <a:lstStyle/>
        <a:p>
          <a:endParaRPr lang="en-US"/>
        </a:p>
      </dgm:t>
    </dgm:pt>
    <dgm:pt modelId="{0770F350-79BD-418E-88D2-C6563F5717B3}" type="pres">
      <dgm:prSet presAssocID="{86F9B693-D572-4B90-AAAC-447548077448}" presName="Name0" presStyleCnt="0">
        <dgm:presLayoutVars>
          <dgm:chMax/>
          <dgm:chPref val="3"/>
          <dgm:dir/>
          <dgm:animOne val="branch"/>
          <dgm:animLvl val="lvl"/>
        </dgm:presLayoutVars>
      </dgm:prSet>
      <dgm:spPr/>
    </dgm:pt>
    <dgm:pt modelId="{E8133AE7-FF0D-44FA-B72E-815E8C4669F8}" type="pres">
      <dgm:prSet presAssocID="{FC02644A-5830-445B-AE74-D4F540E703C0}" presName="composite" presStyleCnt="0"/>
      <dgm:spPr/>
    </dgm:pt>
    <dgm:pt modelId="{E8A54BA0-BB7F-476E-9A30-D6685B77FEA2}" type="pres">
      <dgm:prSet presAssocID="{FC02644A-5830-445B-AE74-D4F540E703C0}" presName="FirstChild" presStyleLbl="revTx" presStyleIdx="0" presStyleCnt="6">
        <dgm:presLayoutVars>
          <dgm:chMax val="0"/>
          <dgm:chPref val="0"/>
          <dgm:bulletEnabled val="1"/>
        </dgm:presLayoutVars>
      </dgm:prSet>
      <dgm:spPr/>
    </dgm:pt>
    <dgm:pt modelId="{37BA1DCB-A027-4E75-91DE-CAA678D17FA5}" type="pres">
      <dgm:prSet presAssocID="{FC02644A-5830-445B-AE74-D4F540E703C0}" presName="Parent" presStyleLbl="alignNode1" presStyleIdx="0" presStyleCnt="3">
        <dgm:presLayoutVars>
          <dgm:chMax val="3"/>
          <dgm:chPref val="3"/>
          <dgm:bulletEnabled val="1"/>
        </dgm:presLayoutVars>
      </dgm:prSet>
      <dgm:spPr/>
    </dgm:pt>
    <dgm:pt modelId="{0C7D17D3-FD6C-448A-BCF9-70A52725E05F}" type="pres">
      <dgm:prSet presAssocID="{FC02644A-5830-445B-AE74-D4F540E703C0}" presName="Accent" presStyleLbl="parChTrans1D1" presStyleIdx="0" presStyleCnt="3"/>
      <dgm:spPr/>
    </dgm:pt>
    <dgm:pt modelId="{E976109E-FD22-4419-AC1B-842CEC4FD13E}" type="pres">
      <dgm:prSet presAssocID="{FC02644A-5830-445B-AE74-D4F540E703C0}" presName="Child" presStyleLbl="revTx" presStyleIdx="1" presStyleCnt="6">
        <dgm:presLayoutVars>
          <dgm:chMax val="0"/>
          <dgm:chPref val="0"/>
          <dgm:bulletEnabled val="1"/>
        </dgm:presLayoutVars>
      </dgm:prSet>
      <dgm:spPr/>
    </dgm:pt>
    <dgm:pt modelId="{F589628F-FBCE-423D-BE86-B5D3E8D69DA2}" type="pres">
      <dgm:prSet presAssocID="{0D83543B-A131-4CFE-B25E-A1ADCA6C141E}" presName="sibTrans" presStyleCnt="0"/>
      <dgm:spPr/>
    </dgm:pt>
    <dgm:pt modelId="{3FF420E2-5D1A-426B-B70F-BD960168D486}" type="pres">
      <dgm:prSet presAssocID="{8DFD665F-BEE4-4390-877F-8D557B26C8FB}" presName="composite" presStyleCnt="0"/>
      <dgm:spPr/>
    </dgm:pt>
    <dgm:pt modelId="{0C8CD7C5-2D75-426E-9869-187C87B2865E}" type="pres">
      <dgm:prSet presAssocID="{8DFD665F-BEE4-4390-877F-8D557B26C8FB}" presName="FirstChild" presStyleLbl="revTx" presStyleIdx="2" presStyleCnt="6">
        <dgm:presLayoutVars>
          <dgm:chMax val="0"/>
          <dgm:chPref val="0"/>
          <dgm:bulletEnabled val="1"/>
        </dgm:presLayoutVars>
      </dgm:prSet>
      <dgm:spPr/>
    </dgm:pt>
    <dgm:pt modelId="{E3161FA4-1EEE-483E-BDA6-F380B758204B}" type="pres">
      <dgm:prSet presAssocID="{8DFD665F-BEE4-4390-877F-8D557B26C8FB}" presName="Parent" presStyleLbl="alignNode1" presStyleIdx="1" presStyleCnt="3">
        <dgm:presLayoutVars>
          <dgm:chMax val="3"/>
          <dgm:chPref val="3"/>
          <dgm:bulletEnabled val="1"/>
        </dgm:presLayoutVars>
      </dgm:prSet>
      <dgm:spPr/>
    </dgm:pt>
    <dgm:pt modelId="{BF2C68EE-3CE5-4B89-8671-07C51FD823C6}" type="pres">
      <dgm:prSet presAssocID="{8DFD665F-BEE4-4390-877F-8D557B26C8FB}" presName="Accent" presStyleLbl="parChTrans1D1" presStyleIdx="1" presStyleCnt="3"/>
      <dgm:spPr/>
    </dgm:pt>
    <dgm:pt modelId="{C755A51C-26B8-4EB1-BFCA-B2594B137C00}" type="pres">
      <dgm:prSet presAssocID="{8DFD665F-BEE4-4390-877F-8D557B26C8FB}" presName="Child" presStyleLbl="revTx" presStyleIdx="3" presStyleCnt="6">
        <dgm:presLayoutVars>
          <dgm:chMax val="0"/>
          <dgm:chPref val="0"/>
          <dgm:bulletEnabled val="1"/>
        </dgm:presLayoutVars>
      </dgm:prSet>
      <dgm:spPr/>
    </dgm:pt>
    <dgm:pt modelId="{30A42870-49A7-4074-9C6F-F291FDEDE034}" type="pres">
      <dgm:prSet presAssocID="{5E3ECB21-CB74-49F5-A2D9-F7C438735195}" presName="sibTrans" presStyleCnt="0"/>
      <dgm:spPr/>
    </dgm:pt>
    <dgm:pt modelId="{259074E0-4449-4201-A358-8A930FC77146}" type="pres">
      <dgm:prSet presAssocID="{99DB3BE6-29D6-48A0-B6F0-7D05E0744935}" presName="composite" presStyleCnt="0"/>
      <dgm:spPr/>
    </dgm:pt>
    <dgm:pt modelId="{74179664-AA66-4185-BA55-7612F14277C7}" type="pres">
      <dgm:prSet presAssocID="{99DB3BE6-29D6-48A0-B6F0-7D05E0744935}" presName="FirstChild" presStyleLbl="revTx" presStyleIdx="4" presStyleCnt="6">
        <dgm:presLayoutVars>
          <dgm:chMax val="0"/>
          <dgm:chPref val="0"/>
          <dgm:bulletEnabled val="1"/>
        </dgm:presLayoutVars>
      </dgm:prSet>
      <dgm:spPr/>
    </dgm:pt>
    <dgm:pt modelId="{165F3088-9FBA-4451-A16B-49504C9B3AE0}" type="pres">
      <dgm:prSet presAssocID="{99DB3BE6-29D6-48A0-B6F0-7D05E0744935}" presName="Parent" presStyleLbl="alignNode1" presStyleIdx="2" presStyleCnt="3">
        <dgm:presLayoutVars>
          <dgm:chMax val="3"/>
          <dgm:chPref val="3"/>
          <dgm:bulletEnabled val="1"/>
        </dgm:presLayoutVars>
      </dgm:prSet>
      <dgm:spPr/>
    </dgm:pt>
    <dgm:pt modelId="{5AF5A356-9A8B-489A-BCB1-636AC54A075A}" type="pres">
      <dgm:prSet presAssocID="{99DB3BE6-29D6-48A0-B6F0-7D05E0744935}" presName="Accent" presStyleLbl="parChTrans1D1" presStyleIdx="2" presStyleCnt="3"/>
      <dgm:spPr/>
    </dgm:pt>
    <dgm:pt modelId="{276AC85B-0FFF-4FD5-BC49-BC0A998973D2}" type="pres">
      <dgm:prSet presAssocID="{99DB3BE6-29D6-48A0-B6F0-7D05E0744935}" presName="Child" presStyleLbl="revTx" presStyleIdx="5" presStyleCnt="6">
        <dgm:presLayoutVars>
          <dgm:chMax val="0"/>
          <dgm:chPref val="0"/>
          <dgm:bulletEnabled val="1"/>
        </dgm:presLayoutVars>
      </dgm:prSet>
      <dgm:spPr/>
    </dgm:pt>
  </dgm:ptLst>
  <dgm:cxnLst>
    <dgm:cxn modelId="{5416C301-EE52-4C0D-AE76-D9113044D890}" type="presOf" srcId="{DD56500A-9C65-4BB0-A1B5-EE2D758355B5}" destId="{276AC85B-0FFF-4FD5-BC49-BC0A998973D2}" srcOrd="0" destOrd="0" presId="urn:microsoft.com/office/officeart/2011/layout/TabList"/>
    <dgm:cxn modelId="{FDF02E02-1456-4B24-A8C6-7721B1563B16}" type="presOf" srcId="{3710A990-73AA-4E48-A81B-5ED2F7BCD945}" destId="{0C8CD7C5-2D75-426E-9869-187C87B2865E}" srcOrd="0" destOrd="0" presId="urn:microsoft.com/office/officeart/2011/layout/TabList"/>
    <dgm:cxn modelId="{26169B0A-70F2-411E-981B-B4BB28563CBD}" srcId="{86F9B693-D572-4B90-AAAC-447548077448}" destId="{99DB3BE6-29D6-48A0-B6F0-7D05E0744935}" srcOrd="2" destOrd="0" parTransId="{0CB597E5-0CC5-4672-B394-BC0088F93B27}" sibTransId="{0FD0E969-F431-47FF-99B8-9AA1DD09D5D2}"/>
    <dgm:cxn modelId="{FA0A1E0B-A184-4D09-A1DC-61E99EFD0662}" type="presOf" srcId="{27B02B16-7090-4073-9E2F-3EF8C85DE359}" destId="{74179664-AA66-4185-BA55-7612F14277C7}" srcOrd="0" destOrd="0" presId="urn:microsoft.com/office/officeart/2011/layout/TabList"/>
    <dgm:cxn modelId="{EF37E511-FFF2-4A53-AB73-6A60DB2690D0}" srcId="{FC02644A-5830-445B-AE74-D4F540E703C0}" destId="{E6AAEB3D-C9D0-4F35-97AC-95A0B34BCF5D}" srcOrd="1" destOrd="0" parTransId="{EF86AF2C-8436-441F-BE6F-7669E00FF507}" sibTransId="{9ED3E0B9-02AC-44C1-8AC2-EF2507D761A9}"/>
    <dgm:cxn modelId="{C12ED819-E08B-480B-ACCF-B546D80B7C98}" type="presOf" srcId="{4F53C81A-2412-4206-ABDD-69D2FD362321}" destId="{E976109E-FD22-4419-AC1B-842CEC4FD13E}" srcOrd="0" destOrd="2" presId="urn:microsoft.com/office/officeart/2011/layout/TabList"/>
    <dgm:cxn modelId="{3A3DAD27-D585-4613-962C-32D51DDB653B}" type="presOf" srcId="{F85F6DAB-3386-4C7B-8494-4689513A2912}" destId="{276AC85B-0FFF-4FD5-BC49-BC0A998973D2}" srcOrd="0" destOrd="1" presId="urn:microsoft.com/office/officeart/2011/layout/TabList"/>
    <dgm:cxn modelId="{18AA3E2B-2A1F-4701-BBA2-B159A8D0A822}" srcId="{86F9B693-D572-4B90-AAAC-447548077448}" destId="{FC02644A-5830-445B-AE74-D4F540E703C0}" srcOrd="0" destOrd="0" parTransId="{1F94BE23-7F2B-4343-8EF8-122D5AAB5679}" sibTransId="{0D83543B-A131-4CFE-B25E-A1ADCA6C141E}"/>
    <dgm:cxn modelId="{15A89E2B-F193-4514-8437-8DD03A102107}" srcId="{86F9B693-D572-4B90-AAAC-447548077448}" destId="{8DFD665F-BEE4-4390-877F-8D557B26C8FB}" srcOrd="1" destOrd="0" parTransId="{89EA6B0F-8C52-4E72-BA39-51B08199DDFC}" sibTransId="{5E3ECB21-CB74-49F5-A2D9-F7C438735195}"/>
    <dgm:cxn modelId="{A4478737-753D-4C6F-BAB2-9BB17B3C311E}" srcId="{8DFD665F-BEE4-4390-877F-8D557B26C8FB}" destId="{45964F1F-3C65-4A9F-B443-75E33ACFCE37}" srcOrd="3" destOrd="0" parTransId="{C09D2690-E847-44C1-A963-38BB3757C38A}" sibTransId="{3E18DA39-7FF5-47CD-92F3-60A09E30D21D}"/>
    <dgm:cxn modelId="{6CFDA63D-B1D2-4B26-96E6-0512CC332C57}" type="presOf" srcId="{0E4AA652-DB45-4C59-9553-8945D871CA6C}" destId="{E8A54BA0-BB7F-476E-9A30-D6685B77FEA2}" srcOrd="0" destOrd="0" presId="urn:microsoft.com/office/officeart/2011/layout/TabList"/>
    <dgm:cxn modelId="{C6E2603F-76F9-456B-AD24-8FE154CFF268}" type="presOf" srcId="{45964F1F-3C65-4A9F-B443-75E33ACFCE37}" destId="{C755A51C-26B8-4EB1-BFCA-B2594B137C00}" srcOrd="0" destOrd="2" presId="urn:microsoft.com/office/officeart/2011/layout/TabList"/>
    <dgm:cxn modelId="{EAFC5C63-3E48-4271-A2C0-ADDCF442EA8A}" srcId="{8DFD665F-BEE4-4390-877F-8D557B26C8FB}" destId="{715A0856-6238-4462-9B33-EAF65C35AEF0}" srcOrd="2" destOrd="0" parTransId="{E45AD600-9CD7-42E4-84CD-28FC80FB699E}" sibTransId="{51C0771B-AEFC-4C8D-95E2-D5F115B462B7}"/>
    <dgm:cxn modelId="{4E521B53-65FA-46C4-B487-8A8D9FA5C974}" srcId="{E6AAEB3D-C9D0-4F35-97AC-95A0B34BCF5D}" destId="{9E074766-2CA7-4955-82DB-CFA632C4D072}" srcOrd="0" destOrd="0" parTransId="{EBD633B6-179E-45EC-BB0A-709CF6B00E78}" sibTransId="{A21C53C4-329C-4BD9-96CE-A03CE045B760}"/>
    <dgm:cxn modelId="{4CD4FC83-6177-431E-9286-D98EA420116A}" srcId="{99DB3BE6-29D6-48A0-B6F0-7D05E0744935}" destId="{DD56500A-9C65-4BB0-A1B5-EE2D758355B5}" srcOrd="1" destOrd="0" parTransId="{698D9478-A586-4292-B926-37A3D1BD62F7}" sibTransId="{63DFD7FE-5384-40A5-9A98-37CE172BE900}"/>
    <dgm:cxn modelId="{30968C8B-5595-4D6F-91C1-980CC5B87A47}" srcId="{99DB3BE6-29D6-48A0-B6F0-7D05E0744935}" destId="{69328415-71C2-4FD2-81AC-B486A9EB1BF1}" srcOrd="3" destOrd="0" parTransId="{16A5132A-F870-42DB-A7CC-2CE7DA43B210}" sibTransId="{F34245BE-C8E9-4754-865F-94F98A2D41FF}"/>
    <dgm:cxn modelId="{D196738E-EFAF-45B9-B3A1-BAA477FE81CE}" srcId="{99DB3BE6-29D6-48A0-B6F0-7D05E0744935}" destId="{F85F6DAB-3386-4C7B-8494-4689513A2912}" srcOrd="2" destOrd="0" parTransId="{849291EE-713A-4B3A-B56D-0D05CD98133F}" sibTransId="{7F6381ED-87B4-4FA3-9762-29E255BE2E2A}"/>
    <dgm:cxn modelId="{A607C396-C523-45B1-910B-8A87A835A09D}" type="presOf" srcId="{86F9B693-D572-4B90-AAAC-447548077448}" destId="{0770F350-79BD-418E-88D2-C6563F5717B3}" srcOrd="0" destOrd="0" presId="urn:microsoft.com/office/officeart/2011/layout/TabList"/>
    <dgm:cxn modelId="{033C0DA1-1A2C-4875-A950-F644FAB626C8}" type="presOf" srcId="{FC02644A-5830-445B-AE74-D4F540E703C0}" destId="{37BA1DCB-A027-4E75-91DE-CAA678D17FA5}" srcOrd="0" destOrd="0" presId="urn:microsoft.com/office/officeart/2011/layout/TabList"/>
    <dgm:cxn modelId="{E7D48DA5-D487-42C3-99E5-8FDC7B997B4B}" type="presOf" srcId="{99DB3BE6-29D6-48A0-B6F0-7D05E0744935}" destId="{165F3088-9FBA-4451-A16B-49504C9B3AE0}" srcOrd="0" destOrd="0" presId="urn:microsoft.com/office/officeart/2011/layout/TabList"/>
    <dgm:cxn modelId="{568954A8-EFBA-41FB-90DC-17586133A910}" srcId="{FC02644A-5830-445B-AE74-D4F540E703C0}" destId="{0E4AA652-DB45-4C59-9553-8945D871CA6C}" srcOrd="0" destOrd="0" parTransId="{65CAF4F7-96F8-4772-BEBA-D861B15A2973}" sibTransId="{D74F042F-1ABA-46C5-9D06-11B46A84F57A}"/>
    <dgm:cxn modelId="{E260AAA8-262B-4520-8A8D-E417D42140C0}" srcId="{8DFD665F-BEE4-4390-877F-8D557B26C8FB}" destId="{88AEBB02-37A6-4262-A12E-B09C10D21278}" srcOrd="1" destOrd="0" parTransId="{2094E798-5C3D-48DF-B6C4-FD7C0C2CD9EF}" sibTransId="{1684E628-4CFD-4EBB-99B0-C49B3F8E9599}"/>
    <dgm:cxn modelId="{C7FE5DBB-F64F-4C25-AAEF-5E86DDCC6B43}" type="presOf" srcId="{E6AAEB3D-C9D0-4F35-97AC-95A0B34BCF5D}" destId="{E976109E-FD22-4419-AC1B-842CEC4FD13E}" srcOrd="0" destOrd="0" presId="urn:microsoft.com/office/officeart/2011/layout/TabList"/>
    <dgm:cxn modelId="{F085C8C0-7C30-4E6E-8E9E-8D5E2749F223}" srcId="{8DFD665F-BEE4-4390-877F-8D557B26C8FB}" destId="{3710A990-73AA-4E48-A81B-5ED2F7BCD945}" srcOrd="0" destOrd="0" parTransId="{24EB7CD6-7EBF-488D-8144-0E17D62989A4}" sibTransId="{D44AC0F4-4543-4155-B5BF-68B1D8A97762}"/>
    <dgm:cxn modelId="{7A3C6BCD-E194-48C0-8420-BB9C36533402}" srcId="{99DB3BE6-29D6-48A0-B6F0-7D05E0744935}" destId="{27B02B16-7090-4073-9E2F-3EF8C85DE359}" srcOrd="0" destOrd="0" parTransId="{EFEDC1ED-BEA2-4A71-9D9A-E0622D890C03}" sibTransId="{3E9EBB54-1DEE-467F-B80D-9856E1BED943}"/>
    <dgm:cxn modelId="{B0BD80CD-D9C1-4CDE-BBA6-0DC4DDF3C1DB}" srcId="{E6AAEB3D-C9D0-4F35-97AC-95A0B34BCF5D}" destId="{4F53C81A-2412-4206-ABDD-69D2FD362321}" srcOrd="1" destOrd="0" parTransId="{028B2CFF-38C9-4E0B-B0A2-57792AC42C44}" sibTransId="{E8CA8BB6-8304-4B25-9D7D-7D7B72739146}"/>
    <dgm:cxn modelId="{A5E0D9D1-07D9-49B5-8B0D-591688A78E1C}" type="presOf" srcId="{9E074766-2CA7-4955-82DB-CFA632C4D072}" destId="{E976109E-FD22-4419-AC1B-842CEC4FD13E}" srcOrd="0" destOrd="1" presId="urn:microsoft.com/office/officeart/2011/layout/TabList"/>
    <dgm:cxn modelId="{1F8023E4-6A44-4DB8-98F6-9C9633C35439}" type="presOf" srcId="{715A0856-6238-4462-9B33-EAF65C35AEF0}" destId="{C755A51C-26B8-4EB1-BFCA-B2594B137C00}" srcOrd="0" destOrd="1" presId="urn:microsoft.com/office/officeart/2011/layout/TabList"/>
    <dgm:cxn modelId="{BB32B6F0-4C88-4ECA-92B9-7E332678E09E}" type="presOf" srcId="{8DFD665F-BEE4-4390-877F-8D557B26C8FB}" destId="{E3161FA4-1EEE-483E-BDA6-F380B758204B}" srcOrd="0" destOrd="0" presId="urn:microsoft.com/office/officeart/2011/layout/TabList"/>
    <dgm:cxn modelId="{518807F9-D1F6-4045-B742-4F1C0006D293}" type="presOf" srcId="{69328415-71C2-4FD2-81AC-B486A9EB1BF1}" destId="{276AC85B-0FFF-4FD5-BC49-BC0A998973D2}" srcOrd="0" destOrd="2" presId="urn:microsoft.com/office/officeart/2011/layout/TabList"/>
    <dgm:cxn modelId="{CA9A0CFB-6F73-4FC6-84E4-E6D37E4AA094}" type="presOf" srcId="{88AEBB02-37A6-4262-A12E-B09C10D21278}" destId="{C755A51C-26B8-4EB1-BFCA-B2594B137C00}" srcOrd="0" destOrd="0" presId="urn:microsoft.com/office/officeart/2011/layout/TabList"/>
    <dgm:cxn modelId="{94D9CD33-87CE-40FC-AF2B-2BC98FD19D9A}" type="presParOf" srcId="{0770F350-79BD-418E-88D2-C6563F5717B3}" destId="{E8133AE7-FF0D-44FA-B72E-815E8C4669F8}" srcOrd="0" destOrd="0" presId="urn:microsoft.com/office/officeart/2011/layout/TabList"/>
    <dgm:cxn modelId="{9AEF3172-AA08-458D-93F2-27A3E0051C15}" type="presParOf" srcId="{E8133AE7-FF0D-44FA-B72E-815E8C4669F8}" destId="{E8A54BA0-BB7F-476E-9A30-D6685B77FEA2}" srcOrd="0" destOrd="0" presId="urn:microsoft.com/office/officeart/2011/layout/TabList"/>
    <dgm:cxn modelId="{3E07D8EA-C185-4E0E-A676-F2EFF3762F22}" type="presParOf" srcId="{E8133AE7-FF0D-44FA-B72E-815E8C4669F8}" destId="{37BA1DCB-A027-4E75-91DE-CAA678D17FA5}" srcOrd="1" destOrd="0" presId="urn:microsoft.com/office/officeart/2011/layout/TabList"/>
    <dgm:cxn modelId="{BAC1FF39-423A-44E4-BE39-34482F60553F}" type="presParOf" srcId="{E8133AE7-FF0D-44FA-B72E-815E8C4669F8}" destId="{0C7D17D3-FD6C-448A-BCF9-70A52725E05F}" srcOrd="2" destOrd="0" presId="urn:microsoft.com/office/officeart/2011/layout/TabList"/>
    <dgm:cxn modelId="{C0B2344C-4A0D-451E-A5DE-D733830B1344}" type="presParOf" srcId="{0770F350-79BD-418E-88D2-C6563F5717B3}" destId="{E976109E-FD22-4419-AC1B-842CEC4FD13E}" srcOrd="1" destOrd="0" presId="urn:microsoft.com/office/officeart/2011/layout/TabList"/>
    <dgm:cxn modelId="{B7A971F3-5F11-4116-89DB-F91B482FF9F1}" type="presParOf" srcId="{0770F350-79BD-418E-88D2-C6563F5717B3}" destId="{F589628F-FBCE-423D-BE86-B5D3E8D69DA2}" srcOrd="2" destOrd="0" presId="urn:microsoft.com/office/officeart/2011/layout/TabList"/>
    <dgm:cxn modelId="{B4509BC3-018B-4C9C-B8CB-5F1DF89A13BC}" type="presParOf" srcId="{0770F350-79BD-418E-88D2-C6563F5717B3}" destId="{3FF420E2-5D1A-426B-B70F-BD960168D486}" srcOrd="3" destOrd="0" presId="urn:microsoft.com/office/officeart/2011/layout/TabList"/>
    <dgm:cxn modelId="{9BB5C8AE-C391-4825-BDC9-5E276F08490D}" type="presParOf" srcId="{3FF420E2-5D1A-426B-B70F-BD960168D486}" destId="{0C8CD7C5-2D75-426E-9869-187C87B2865E}" srcOrd="0" destOrd="0" presId="urn:microsoft.com/office/officeart/2011/layout/TabList"/>
    <dgm:cxn modelId="{6DD0D649-2119-485D-A9FA-AF95D7CDB99E}" type="presParOf" srcId="{3FF420E2-5D1A-426B-B70F-BD960168D486}" destId="{E3161FA4-1EEE-483E-BDA6-F380B758204B}" srcOrd="1" destOrd="0" presId="urn:microsoft.com/office/officeart/2011/layout/TabList"/>
    <dgm:cxn modelId="{8A14E569-3130-403B-907E-0F11233B0EA0}" type="presParOf" srcId="{3FF420E2-5D1A-426B-B70F-BD960168D486}" destId="{BF2C68EE-3CE5-4B89-8671-07C51FD823C6}" srcOrd="2" destOrd="0" presId="urn:microsoft.com/office/officeart/2011/layout/TabList"/>
    <dgm:cxn modelId="{DD9336D9-ACB3-422F-BB23-D61F51F7CF22}" type="presParOf" srcId="{0770F350-79BD-418E-88D2-C6563F5717B3}" destId="{C755A51C-26B8-4EB1-BFCA-B2594B137C00}" srcOrd="4" destOrd="0" presId="urn:microsoft.com/office/officeart/2011/layout/TabList"/>
    <dgm:cxn modelId="{AFC1D4EC-596C-442C-9EED-03D2EDF92EAB}" type="presParOf" srcId="{0770F350-79BD-418E-88D2-C6563F5717B3}" destId="{30A42870-49A7-4074-9C6F-F291FDEDE034}" srcOrd="5" destOrd="0" presId="urn:microsoft.com/office/officeart/2011/layout/TabList"/>
    <dgm:cxn modelId="{A769C950-6B06-487B-82AB-B64768A0369D}" type="presParOf" srcId="{0770F350-79BD-418E-88D2-C6563F5717B3}" destId="{259074E0-4449-4201-A358-8A930FC77146}" srcOrd="6" destOrd="0" presId="urn:microsoft.com/office/officeart/2011/layout/TabList"/>
    <dgm:cxn modelId="{6BEFE9AF-A0BA-4837-AF84-2E5E5A5E8020}" type="presParOf" srcId="{259074E0-4449-4201-A358-8A930FC77146}" destId="{74179664-AA66-4185-BA55-7612F14277C7}" srcOrd="0" destOrd="0" presId="urn:microsoft.com/office/officeart/2011/layout/TabList"/>
    <dgm:cxn modelId="{5B59F31C-5FBA-47B6-BBFC-69CB0DC0384D}" type="presParOf" srcId="{259074E0-4449-4201-A358-8A930FC77146}" destId="{165F3088-9FBA-4451-A16B-49504C9B3AE0}" srcOrd="1" destOrd="0" presId="urn:microsoft.com/office/officeart/2011/layout/TabList"/>
    <dgm:cxn modelId="{B9CDC044-6454-4110-A0E0-9A2379DF418C}" type="presParOf" srcId="{259074E0-4449-4201-A358-8A930FC77146}" destId="{5AF5A356-9A8B-489A-BCB1-636AC54A075A}" srcOrd="2" destOrd="0" presId="urn:microsoft.com/office/officeart/2011/layout/TabList"/>
    <dgm:cxn modelId="{3FF60677-8A1A-4893-86E9-5CEF3014BBBA}" type="presParOf" srcId="{0770F350-79BD-418E-88D2-C6563F5717B3}" destId="{276AC85B-0FFF-4FD5-BC49-BC0A998973D2}" srcOrd="7"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49FE0-2BD9-47EB-810A-73D435136FB5}">
      <dsp:nvSpPr>
        <dsp:cNvPr id="0" name=""/>
        <dsp:cNvSpPr/>
      </dsp:nvSpPr>
      <dsp:spPr>
        <a:xfrm>
          <a:off x="0" y="0"/>
          <a:ext cx="4449762" cy="444976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D15D2C-9000-4763-B215-D4DA0EC785C1}">
      <dsp:nvSpPr>
        <dsp:cNvPr id="0" name=""/>
        <dsp:cNvSpPr/>
      </dsp:nvSpPr>
      <dsp:spPr>
        <a:xfrm>
          <a:off x="2224881" y="0"/>
          <a:ext cx="5928518" cy="444976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Oversight of all budget expenditures</a:t>
          </a:r>
        </a:p>
      </dsp:txBody>
      <dsp:txXfrm>
        <a:off x="2224881" y="0"/>
        <a:ext cx="2964259" cy="1334931"/>
      </dsp:txXfrm>
    </dsp:sp>
    <dsp:sp modelId="{A0BC8950-B9B4-4DC5-A851-C68CAF64A7E2}">
      <dsp:nvSpPr>
        <dsp:cNvPr id="0" name=""/>
        <dsp:cNvSpPr/>
      </dsp:nvSpPr>
      <dsp:spPr>
        <a:xfrm>
          <a:off x="778709" y="1334931"/>
          <a:ext cx="2892343" cy="2892343"/>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3B759E-72CD-48D7-9E61-197BA4C6B764}">
      <dsp:nvSpPr>
        <dsp:cNvPr id="0" name=""/>
        <dsp:cNvSpPr/>
      </dsp:nvSpPr>
      <dsp:spPr>
        <a:xfrm>
          <a:off x="2224881" y="1334931"/>
          <a:ext cx="5928518" cy="289234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Keeping spending within funding</a:t>
          </a:r>
        </a:p>
      </dsp:txBody>
      <dsp:txXfrm>
        <a:off x="2224881" y="1334931"/>
        <a:ext cx="2964259" cy="1334927"/>
      </dsp:txXfrm>
    </dsp:sp>
    <dsp:sp modelId="{583D352A-EE58-4E26-A042-9A201E16F104}">
      <dsp:nvSpPr>
        <dsp:cNvPr id="0" name=""/>
        <dsp:cNvSpPr/>
      </dsp:nvSpPr>
      <dsp:spPr>
        <a:xfrm>
          <a:off x="1557417" y="2669859"/>
          <a:ext cx="1334927" cy="1334927"/>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BD60E7-2ADC-49E5-83CE-22FB52547CDF}">
      <dsp:nvSpPr>
        <dsp:cNvPr id="0" name=""/>
        <dsp:cNvSpPr/>
      </dsp:nvSpPr>
      <dsp:spPr>
        <a:xfrm>
          <a:off x="2224881" y="2669859"/>
          <a:ext cx="5928518" cy="133492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Developing the following year’s budgets</a:t>
          </a:r>
        </a:p>
      </dsp:txBody>
      <dsp:txXfrm>
        <a:off x="2224881" y="2669859"/>
        <a:ext cx="2964259" cy="1334927"/>
      </dsp:txXfrm>
    </dsp:sp>
    <dsp:sp modelId="{718C2C27-1D85-4163-87D5-F28C7BC85D35}">
      <dsp:nvSpPr>
        <dsp:cNvPr id="0" name=""/>
        <dsp:cNvSpPr/>
      </dsp:nvSpPr>
      <dsp:spPr>
        <a:xfrm>
          <a:off x="5189140" y="0"/>
          <a:ext cx="2964259" cy="133493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Appropriateness</a:t>
          </a:r>
        </a:p>
        <a:p>
          <a:pPr marL="114300" lvl="1" indent="-114300" algn="l" defTabSz="622300">
            <a:lnSpc>
              <a:spcPct val="90000"/>
            </a:lnSpc>
            <a:spcBef>
              <a:spcPct val="0"/>
            </a:spcBef>
            <a:spcAft>
              <a:spcPct val="15000"/>
            </a:spcAft>
            <a:buChar char="•"/>
          </a:pPr>
          <a:r>
            <a:rPr lang="en-US" sz="1400" kern="1200" dirty="0"/>
            <a:t>Adhere to current College guidelines (available on website)</a:t>
          </a:r>
        </a:p>
        <a:p>
          <a:pPr marL="114300" lvl="1" indent="-114300" algn="l" defTabSz="622300">
            <a:lnSpc>
              <a:spcPct val="90000"/>
            </a:lnSpc>
            <a:spcBef>
              <a:spcPct val="0"/>
            </a:spcBef>
            <a:spcAft>
              <a:spcPct val="15000"/>
            </a:spcAft>
            <a:buChar char="•"/>
          </a:pPr>
          <a:r>
            <a:rPr lang="en-US" sz="1400" kern="1200" dirty="0"/>
            <a:t>Acts as steward of restricted funds</a:t>
          </a:r>
        </a:p>
      </dsp:txBody>
      <dsp:txXfrm>
        <a:off x="5189140" y="0"/>
        <a:ext cx="2964259" cy="1334931"/>
      </dsp:txXfrm>
    </dsp:sp>
    <dsp:sp modelId="{EE20706E-74C4-4554-A2DF-A91C33DF930F}">
      <dsp:nvSpPr>
        <dsp:cNvPr id="0" name=""/>
        <dsp:cNvSpPr/>
      </dsp:nvSpPr>
      <dsp:spPr>
        <a:xfrm>
          <a:off x="5189140" y="1334931"/>
          <a:ext cx="2964259" cy="133492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Operating budget</a:t>
          </a:r>
        </a:p>
        <a:p>
          <a:pPr marL="114300" lvl="1" indent="-114300" algn="l" defTabSz="622300">
            <a:lnSpc>
              <a:spcPct val="90000"/>
            </a:lnSpc>
            <a:spcBef>
              <a:spcPct val="0"/>
            </a:spcBef>
            <a:spcAft>
              <a:spcPct val="15000"/>
            </a:spcAft>
            <a:buChar char="•"/>
          </a:pPr>
          <a:r>
            <a:rPr lang="en-US" sz="1400" kern="1200" dirty="0"/>
            <a:t>Student Wage budget</a:t>
          </a:r>
        </a:p>
        <a:p>
          <a:pPr marL="114300" lvl="1" indent="-114300" algn="l" defTabSz="622300">
            <a:lnSpc>
              <a:spcPct val="90000"/>
            </a:lnSpc>
            <a:spcBef>
              <a:spcPct val="0"/>
            </a:spcBef>
            <a:spcAft>
              <a:spcPct val="15000"/>
            </a:spcAft>
            <a:buChar char="•"/>
          </a:pPr>
          <a:r>
            <a:rPr lang="en-US" sz="1400" kern="1200" dirty="0"/>
            <a:t>Restricted fund balance</a:t>
          </a:r>
        </a:p>
      </dsp:txBody>
      <dsp:txXfrm>
        <a:off x="5189140" y="1334931"/>
        <a:ext cx="2964259" cy="1334927"/>
      </dsp:txXfrm>
    </dsp:sp>
    <dsp:sp modelId="{C13A2D31-BC62-4FBD-AEEF-F9F356FF5AE1}">
      <dsp:nvSpPr>
        <dsp:cNvPr id="0" name=""/>
        <dsp:cNvSpPr/>
      </dsp:nvSpPr>
      <dsp:spPr>
        <a:xfrm>
          <a:off x="5189140" y="2669859"/>
          <a:ext cx="2964259" cy="133492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Occurs in the winter</a:t>
          </a:r>
        </a:p>
        <a:p>
          <a:pPr marL="114300" lvl="1" indent="-114300" algn="l" defTabSz="622300">
            <a:lnSpc>
              <a:spcPct val="90000"/>
            </a:lnSpc>
            <a:spcBef>
              <a:spcPct val="0"/>
            </a:spcBef>
            <a:spcAft>
              <a:spcPct val="15000"/>
            </a:spcAft>
            <a:buChar char="•"/>
          </a:pPr>
          <a:r>
            <a:rPr lang="en-US" sz="1400" kern="1200" dirty="0"/>
            <a:t>Can appoint a proxy to do the budget entry</a:t>
          </a:r>
        </a:p>
        <a:p>
          <a:pPr marL="114300" lvl="1" indent="-114300" algn="l" defTabSz="622300">
            <a:lnSpc>
              <a:spcPct val="90000"/>
            </a:lnSpc>
            <a:spcBef>
              <a:spcPct val="0"/>
            </a:spcBef>
            <a:spcAft>
              <a:spcPct val="15000"/>
            </a:spcAft>
            <a:buChar char="•"/>
          </a:pPr>
          <a:r>
            <a:rPr lang="en-US" sz="1400" kern="1200" dirty="0"/>
            <a:t>Budget history, training, and assistance is provided</a:t>
          </a:r>
        </a:p>
      </dsp:txBody>
      <dsp:txXfrm>
        <a:off x="5189140" y="2669859"/>
        <a:ext cx="2964259" cy="13349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8B63A2-9698-4206-B04E-0C8CDE31B9C1}">
      <dsp:nvSpPr>
        <dsp:cNvPr id="0" name=""/>
        <dsp:cNvSpPr/>
      </dsp:nvSpPr>
      <dsp:spPr>
        <a:xfrm>
          <a:off x="0" y="3745139"/>
          <a:ext cx="83820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22EA35-9374-441C-98AD-0E08DBE2F335}">
      <dsp:nvSpPr>
        <dsp:cNvPr id="0" name=""/>
        <dsp:cNvSpPr/>
      </dsp:nvSpPr>
      <dsp:spPr>
        <a:xfrm>
          <a:off x="0" y="2136542"/>
          <a:ext cx="83820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6D9DD5-60EF-4766-BDDE-AE9691C3C23F}">
      <dsp:nvSpPr>
        <dsp:cNvPr id="0" name=""/>
        <dsp:cNvSpPr/>
      </dsp:nvSpPr>
      <dsp:spPr>
        <a:xfrm>
          <a:off x="0" y="527945"/>
          <a:ext cx="83820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9A6B11-19D9-44DC-980B-225E6E456424}">
      <dsp:nvSpPr>
        <dsp:cNvPr id="0" name=""/>
        <dsp:cNvSpPr/>
      </dsp:nvSpPr>
      <dsp:spPr>
        <a:xfrm>
          <a:off x="2179319" y="588"/>
          <a:ext cx="6202680" cy="527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marL="0" lvl="0" indent="0" algn="l" defTabSz="1422400">
            <a:lnSpc>
              <a:spcPct val="90000"/>
            </a:lnSpc>
            <a:spcBef>
              <a:spcPct val="0"/>
            </a:spcBef>
            <a:spcAft>
              <a:spcPct val="35000"/>
            </a:spcAft>
            <a:buNone/>
          </a:pPr>
          <a:r>
            <a:rPr lang="en-US" sz="3200" kern="1200" dirty="0"/>
            <a:t> Accurate Coding</a:t>
          </a:r>
        </a:p>
      </dsp:txBody>
      <dsp:txXfrm>
        <a:off x="2179319" y="588"/>
        <a:ext cx="6202680" cy="527356"/>
      </dsp:txXfrm>
    </dsp:sp>
    <dsp:sp modelId="{0D33079D-0E48-4760-B97B-704CB89E60AC}">
      <dsp:nvSpPr>
        <dsp:cNvPr id="0" name=""/>
        <dsp:cNvSpPr/>
      </dsp:nvSpPr>
      <dsp:spPr>
        <a:xfrm>
          <a:off x="76210" y="3"/>
          <a:ext cx="2179320" cy="527356"/>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A</a:t>
          </a:r>
        </a:p>
      </dsp:txBody>
      <dsp:txXfrm>
        <a:off x="101958" y="25751"/>
        <a:ext cx="2127824" cy="501608"/>
      </dsp:txXfrm>
    </dsp:sp>
    <dsp:sp modelId="{255B97D2-CD1F-4D9B-8E1B-20D7F22629ED}">
      <dsp:nvSpPr>
        <dsp:cNvPr id="0" name=""/>
        <dsp:cNvSpPr/>
      </dsp:nvSpPr>
      <dsp:spPr>
        <a:xfrm>
          <a:off x="0" y="527945"/>
          <a:ext cx="8382000" cy="1054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815" tIns="43815" rIns="43815" bIns="43815" numCol="1" spcCol="1270" anchor="t" anchorCtr="0">
          <a:noAutofit/>
        </a:bodyPr>
        <a:lstStyle/>
        <a:p>
          <a:pPr marL="171450" lvl="1" indent="-171450" algn="l" defTabSz="800100">
            <a:lnSpc>
              <a:spcPct val="90000"/>
            </a:lnSpc>
            <a:spcBef>
              <a:spcPct val="0"/>
            </a:spcBef>
            <a:spcAft>
              <a:spcPct val="15000"/>
            </a:spcAft>
            <a:buChar char="•"/>
          </a:pPr>
          <a:r>
            <a:rPr lang="en-US" sz="1800" kern="1200" dirty="0"/>
            <a:t>Pick the account line that most closely matches the purchase. Do not code an item to a mismatched account line just because you have budget left in that line. </a:t>
          </a:r>
        </a:p>
        <a:p>
          <a:pPr marL="171450" lvl="1" indent="-171450" algn="l" defTabSz="800100">
            <a:lnSpc>
              <a:spcPct val="90000"/>
            </a:lnSpc>
            <a:spcBef>
              <a:spcPct val="0"/>
            </a:spcBef>
            <a:spcAft>
              <a:spcPct val="15000"/>
            </a:spcAft>
            <a:buChar char="•"/>
          </a:pPr>
          <a:r>
            <a:rPr lang="en-US" sz="1800" kern="1200" dirty="0"/>
            <a:t>You can code to lines even if you do not have budget allocated to that line.</a:t>
          </a:r>
        </a:p>
      </dsp:txBody>
      <dsp:txXfrm>
        <a:off x="0" y="527945"/>
        <a:ext cx="8382000" cy="1054872"/>
      </dsp:txXfrm>
    </dsp:sp>
    <dsp:sp modelId="{24D23D14-7611-4F89-8632-9109ECDFF602}">
      <dsp:nvSpPr>
        <dsp:cNvPr id="0" name=""/>
        <dsp:cNvSpPr/>
      </dsp:nvSpPr>
      <dsp:spPr>
        <a:xfrm>
          <a:off x="2179319" y="1609185"/>
          <a:ext cx="6202680" cy="527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marL="0" lvl="0" indent="0" algn="l" defTabSz="1422400">
            <a:lnSpc>
              <a:spcPct val="90000"/>
            </a:lnSpc>
            <a:spcBef>
              <a:spcPct val="0"/>
            </a:spcBef>
            <a:spcAft>
              <a:spcPct val="35000"/>
            </a:spcAft>
            <a:buNone/>
          </a:pPr>
          <a:r>
            <a:rPr lang="en-US" sz="3200" kern="1200" dirty="0"/>
            <a:t>Bottom Line</a:t>
          </a:r>
        </a:p>
      </dsp:txBody>
      <dsp:txXfrm>
        <a:off x="2179319" y="1609185"/>
        <a:ext cx="6202680" cy="527356"/>
      </dsp:txXfrm>
    </dsp:sp>
    <dsp:sp modelId="{634228E7-80D9-4698-9B0A-B3463D6C8D5D}">
      <dsp:nvSpPr>
        <dsp:cNvPr id="0" name=""/>
        <dsp:cNvSpPr/>
      </dsp:nvSpPr>
      <dsp:spPr>
        <a:xfrm>
          <a:off x="0" y="1609185"/>
          <a:ext cx="2179320" cy="527356"/>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a:lnSpc>
              <a:spcPct val="90000"/>
            </a:lnSpc>
            <a:spcBef>
              <a:spcPct val="0"/>
            </a:spcBef>
            <a:spcAft>
              <a:spcPct val="35000"/>
            </a:spcAft>
            <a:buNone/>
          </a:pPr>
          <a:r>
            <a:rPr lang="en-US" sz="2200" kern="1200" dirty="0"/>
            <a:t>	</a:t>
          </a:r>
          <a:r>
            <a:rPr lang="en-US" sz="3200" kern="1200" dirty="0"/>
            <a:t>B</a:t>
          </a:r>
          <a:r>
            <a:rPr lang="en-US" sz="2200" kern="1200" dirty="0"/>
            <a:t>	</a:t>
          </a:r>
        </a:p>
      </dsp:txBody>
      <dsp:txXfrm>
        <a:off x="25748" y="1634933"/>
        <a:ext cx="2127824" cy="501608"/>
      </dsp:txXfrm>
    </dsp:sp>
    <dsp:sp modelId="{ADC3E257-A914-46E2-86CB-13DA538A6CF4}">
      <dsp:nvSpPr>
        <dsp:cNvPr id="0" name=""/>
        <dsp:cNvSpPr/>
      </dsp:nvSpPr>
      <dsp:spPr>
        <a:xfrm>
          <a:off x="0" y="2136542"/>
          <a:ext cx="8382000" cy="1054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815" tIns="43815" rIns="43815" bIns="43815" numCol="1" spcCol="1270" anchor="t" anchorCtr="0">
          <a:noAutofit/>
        </a:bodyPr>
        <a:lstStyle/>
        <a:p>
          <a:pPr marL="171450" lvl="1" indent="-171450" algn="l" defTabSz="800100">
            <a:lnSpc>
              <a:spcPct val="90000"/>
            </a:lnSpc>
            <a:spcBef>
              <a:spcPct val="0"/>
            </a:spcBef>
            <a:spcAft>
              <a:spcPct val="15000"/>
            </a:spcAft>
            <a:buChar char="•"/>
          </a:pPr>
          <a:r>
            <a:rPr lang="en-US" sz="1800" kern="1200" dirty="0"/>
            <a:t>You do not have to stay within budget in every line. However, you should not spend more than the department’s total budget.</a:t>
          </a:r>
        </a:p>
      </dsp:txBody>
      <dsp:txXfrm>
        <a:off x="0" y="2136542"/>
        <a:ext cx="8382000" cy="1054872"/>
      </dsp:txXfrm>
    </dsp:sp>
    <dsp:sp modelId="{D67BD7E9-5AF0-4058-B714-E63DBF5EC8B9}">
      <dsp:nvSpPr>
        <dsp:cNvPr id="0" name=""/>
        <dsp:cNvSpPr/>
      </dsp:nvSpPr>
      <dsp:spPr>
        <a:xfrm>
          <a:off x="2179319" y="3217782"/>
          <a:ext cx="6202680" cy="527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marL="0" lvl="0" indent="0" algn="l" defTabSz="1422400">
            <a:lnSpc>
              <a:spcPct val="90000"/>
            </a:lnSpc>
            <a:spcBef>
              <a:spcPct val="0"/>
            </a:spcBef>
            <a:spcAft>
              <a:spcPct val="35000"/>
            </a:spcAft>
            <a:buNone/>
          </a:pPr>
          <a:r>
            <a:rPr lang="en-US" sz="3200" kern="1200" dirty="0"/>
            <a:t>Check Regularly</a:t>
          </a:r>
        </a:p>
      </dsp:txBody>
      <dsp:txXfrm>
        <a:off x="2179319" y="3217782"/>
        <a:ext cx="6202680" cy="527356"/>
      </dsp:txXfrm>
    </dsp:sp>
    <dsp:sp modelId="{AEA7810F-E6B5-4E9C-9082-753ABCF284EC}">
      <dsp:nvSpPr>
        <dsp:cNvPr id="0" name=""/>
        <dsp:cNvSpPr/>
      </dsp:nvSpPr>
      <dsp:spPr>
        <a:xfrm>
          <a:off x="0" y="3217782"/>
          <a:ext cx="2179320" cy="527356"/>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marL="0" lvl="0" indent="0" algn="ctr" defTabSz="1289050">
            <a:lnSpc>
              <a:spcPct val="90000"/>
            </a:lnSpc>
            <a:spcBef>
              <a:spcPct val="0"/>
            </a:spcBef>
            <a:spcAft>
              <a:spcPct val="35000"/>
            </a:spcAft>
            <a:buNone/>
          </a:pPr>
          <a:r>
            <a:rPr lang="en-US" sz="2900" kern="1200" dirty="0"/>
            <a:t>C</a:t>
          </a:r>
        </a:p>
      </dsp:txBody>
      <dsp:txXfrm>
        <a:off x="25748" y="3243530"/>
        <a:ext cx="2127824" cy="501608"/>
      </dsp:txXfrm>
    </dsp:sp>
    <dsp:sp modelId="{D988B7FE-A46C-4234-B2FC-5C42FA5630DE}">
      <dsp:nvSpPr>
        <dsp:cNvPr id="0" name=""/>
        <dsp:cNvSpPr/>
      </dsp:nvSpPr>
      <dsp:spPr>
        <a:xfrm>
          <a:off x="0" y="3745139"/>
          <a:ext cx="8382000" cy="1054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815" tIns="43815" rIns="43815" bIns="43815" numCol="1" spcCol="1270" anchor="t" anchorCtr="0">
          <a:noAutofit/>
        </a:bodyPr>
        <a:lstStyle/>
        <a:p>
          <a:pPr marL="171450" lvl="1" indent="-171450" algn="l" defTabSz="800100">
            <a:lnSpc>
              <a:spcPct val="90000"/>
            </a:lnSpc>
            <a:spcBef>
              <a:spcPct val="0"/>
            </a:spcBef>
            <a:spcAft>
              <a:spcPct val="15000"/>
            </a:spcAft>
            <a:buChar char="•"/>
          </a:pPr>
          <a:r>
            <a:rPr lang="en-US" sz="1800" kern="1200" dirty="0"/>
            <a:t>Contact the Budget Office with questions because mistakes in coding can occur. </a:t>
          </a:r>
        </a:p>
        <a:p>
          <a:pPr marL="171450" lvl="1" indent="-171450" algn="l" defTabSz="800100">
            <a:lnSpc>
              <a:spcPct val="90000"/>
            </a:lnSpc>
            <a:spcBef>
              <a:spcPct val="0"/>
            </a:spcBef>
            <a:spcAft>
              <a:spcPct val="15000"/>
            </a:spcAft>
            <a:buChar char="•"/>
          </a:pPr>
          <a:r>
            <a:rPr lang="en-US" sz="1800" kern="1200" dirty="0"/>
            <a:t>You will be able to avoid a budget overage if you are aware of its status throughout the fiscal year.</a:t>
          </a:r>
        </a:p>
      </dsp:txBody>
      <dsp:txXfrm>
        <a:off x="0" y="3745139"/>
        <a:ext cx="8382000" cy="10548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F5A356-9A8B-489A-BCB1-636AC54A075A}">
      <dsp:nvSpPr>
        <dsp:cNvPr id="0" name=""/>
        <dsp:cNvSpPr/>
      </dsp:nvSpPr>
      <dsp:spPr>
        <a:xfrm>
          <a:off x="0" y="3982925"/>
          <a:ext cx="83820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2C68EE-3CE5-4B89-8671-07C51FD823C6}">
      <dsp:nvSpPr>
        <dsp:cNvPr id="0" name=""/>
        <dsp:cNvSpPr/>
      </dsp:nvSpPr>
      <dsp:spPr>
        <a:xfrm>
          <a:off x="0" y="2272195"/>
          <a:ext cx="83820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7D17D3-FD6C-448A-BCF9-70A52725E05F}">
      <dsp:nvSpPr>
        <dsp:cNvPr id="0" name=""/>
        <dsp:cNvSpPr/>
      </dsp:nvSpPr>
      <dsp:spPr>
        <a:xfrm>
          <a:off x="0" y="561465"/>
          <a:ext cx="83820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A54BA0-BB7F-476E-9A30-D6685B77FEA2}">
      <dsp:nvSpPr>
        <dsp:cNvPr id="0" name=""/>
        <dsp:cNvSpPr/>
      </dsp:nvSpPr>
      <dsp:spPr>
        <a:xfrm>
          <a:off x="2179319" y="626"/>
          <a:ext cx="6202680" cy="5608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55" tIns="59055" rIns="59055" bIns="59055" numCol="1" spcCol="1270" anchor="b" anchorCtr="0">
          <a:noAutofit/>
        </a:bodyPr>
        <a:lstStyle/>
        <a:p>
          <a:pPr marL="0" lvl="0" indent="0" algn="l" defTabSz="1377950">
            <a:lnSpc>
              <a:spcPct val="90000"/>
            </a:lnSpc>
            <a:spcBef>
              <a:spcPct val="0"/>
            </a:spcBef>
            <a:spcAft>
              <a:spcPct val="35000"/>
            </a:spcAft>
            <a:buNone/>
          </a:pPr>
          <a:r>
            <a:rPr lang="en-US" sz="3100" kern="1200" dirty="0"/>
            <a:t>Roll up</a:t>
          </a:r>
        </a:p>
      </dsp:txBody>
      <dsp:txXfrm>
        <a:off x="2179319" y="626"/>
        <a:ext cx="6202680" cy="560839"/>
      </dsp:txXfrm>
    </dsp:sp>
    <dsp:sp modelId="{37BA1DCB-A027-4E75-91DE-CAA678D17FA5}">
      <dsp:nvSpPr>
        <dsp:cNvPr id="0" name=""/>
        <dsp:cNvSpPr/>
      </dsp:nvSpPr>
      <dsp:spPr>
        <a:xfrm>
          <a:off x="0" y="626"/>
          <a:ext cx="2179320" cy="560839"/>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US" sz="3100" kern="1200" dirty="0"/>
            <a:t>R</a:t>
          </a:r>
        </a:p>
      </dsp:txBody>
      <dsp:txXfrm>
        <a:off x="27383" y="28009"/>
        <a:ext cx="2124554" cy="533456"/>
      </dsp:txXfrm>
    </dsp:sp>
    <dsp:sp modelId="{E976109E-FD22-4419-AC1B-842CEC4FD13E}">
      <dsp:nvSpPr>
        <dsp:cNvPr id="0" name=""/>
        <dsp:cNvSpPr/>
      </dsp:nvSpPr>
      <dsp:spPr>
        <a:xfrm>
          <a:off x="0" y="561465"/>
          <a:ext cx="8382000" cy="11218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Every department’s budget rolls up to the College’s budget. </a:t>
          </a:r>
        </a:p>
        <a:p>
          <a:pPr marL="342900" lvl="2" indent="-171450" algn="l" defTabSz="711200">
            <a:lnSpc>
              <a:spcPct val="90000"/>
            </a:lnSpc>
            <a:spcBef>
              <a:spcPct val="0"/>
            </a:spcBef>
            <a:spcAft>
              <a:spcPct val="15000"/>
            </a:spcAft>
            <a:buChar char="•"/>
          </a:pPr>
          <a:r>
            <a:rPr lang="en-US" sz="1600" kern="1200" dirty="0"/>
            <a:t>Inaccurate coding causes erroneous analysis and reporting at a higher level</a:t>
          </a:r>
        </a:p>
        <a:p>
          <a:pPr marL="342900" lvl="2" indent="-171450" algn="l" defTabSz="711200">
            <a:lnSpc>
              <a:spcPct val="90000"/>
            </a:lnSpc>
            <a:spcBef>
              <a:spcPct val="0"/>
            </a:spcBef>
            <a:spcAft>
              <a:spcPct val="15000"/>
            </a:spcAft>
            <a:buChar char="•"/>
          </a:pPr>
          <a:r>
            <a:rPr lang="en-US" sz="1600" kern="1200" dirty="0"/>
            <a:t>The College has a balanced budget. All departments must spend within their allocated funding. An overall deficit can result if departments exceed their budgets.</a:t>
          </a:r>
        </a:p>
      </dsp:txBody>
      <dsp:txXfrm>
        <a:off x="0" y="561465"/>
        <a:ext cx="8382000" cy="1121848"/>
      </dsp:txXfrm>
    </dsp:sp>
    <dsp:sp modelId="{0C8CD7C5-2D75-426E-9869-187C87B2865E}">
      <dsp:nvSpPr>
        <dsp:cNvPr id="0" name=""/>
        <dsp:cNvSpPr/>
      </dsp:nvSpPr>
      <dsp:spPr>
        <a:xfrm>
          <a:off x="2179319" y="1711356"/>
          <a:ext cx="6202680" cy="5608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55" tIns="59055" rIns="59055" bIns="59055" numCol="1" spcCol="1270" anchor="b" anchorCtr="0">
          <a:noAutofit/>
        </a:bodyPr>
        <a:lstStyle/>
        <a:p>
          <a:pPr marL="0" lvl="0" indent="0" algn="l" defTabSz="1377950">
            <a:lnSpc>
              <a:spcPct val="90000"/>
            </a:lnSpc>
            <a:spcBef>
              <a:spcPct val="0"/>
            </a:spcBef>
            <a:spcAft>
              <a:spcPct val="35000"/>
            </a:spcAft>
            <a:buNone/>
          </a:pPr>
          <a:r>
            <a:rPr lang="en-US" sz="3100" kern="1200" dirty="0"/>
            <a:t>Reporting</a:t>
          </a:r>
        </a:p>
      </dsp:txBody>
      <dsp:txXfrm>
        <a:off x="2179319" y="1711356"/>
        <a:ext cx="6202680" cy="560839"/>
      </dsp:txXfrm>
    </dsp:sp>
    <dsp:sp modelId="{E3161FA4-1EEE-483E-BDA6-F380B758204B}">
      <dsp:nvSpPr>
        <dsp:cNvPr id="0" name=""/>
        <dsp:cNvSpPr/>
      </dsp:nvSpPr>
      <dsp:spPr>
        <a:xfrm>
          <a:off x="0" y="1711356"/>
          <a:ext cx="2179320" cy="560839"/>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US" sz="3100" kern="1200" dirty="0"/>
            <a:t>R</a:t>
          </a:r>
        </a:p>
      </dsp:txBody>
      <dsp:txXfrm>
        <a:off x="27383" y="1738739"/>
        <a:ext cx="2124554" cy="533456"/>
      </dsp:txXfrm>
    </dsp:sp>
    <dsp:sp modelId="{C755A51C-26B8-4EB1-BFCA-B2594B137C00}">
      <dsp:nvSpPr>
        <dsp:cNvPr id="0" name=""/>
        <dsp:cNvSpPr/>
      </dsp:nvSpPr>
      <dsp:spPr>
        <a:xfrm>
          <a:off x="0" y="2272195"/>
          <a:ext cx="8382000" cy="11218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Banner Self-Service is the primary reporting tool for the Budget Officer and proxy</a:t>
          </a:r>
        </a:p>
        <a:p>
          <a:pPr marL="171450" lvl="1" indent="-171450" algn="l" defTabSz="711200">
            <a:lnSpc>
              <a:spcPct val="90000"/>
            </a:lnSpc>
            <a:spcBef>
              <a:spcPct val="0"/>
            </a:spcBef>
            <a:spcAft>
              <a:spcPct val="15000"/>
            </a:spcAft>
            <a:buChar char="•"/>
          </a:pPr>
          <a:r>
            <a:rPr lang="en-US" sz="1600" kern="1200" dirty="0"/>
            <a:t>The VP/Provost of the each division receives monthly reports on the status of each department’s operating budget by account line</a:t>
          </a:r>
        </a:p>
        <a:p>
          <a:pPr marL="114300" lvl="1" indent="-114300" algn="l" defTabSz="622300">
            <a:lnSpc>
              <a:spcPct val="90000"/>
            </a:lnSpc>
            <a:spcBef>
              <a:spcPct val="0"/>
            </a:spcBef>
            <a:spcAft>
              <a:spcPct val="15000"/>
            </a:spcAft>
            <a:buChar char="•"/>
          </a:pPr>
          <a:endParaRPr lang="en-US" sz="1400" kern="1200" dirty="0"/>
        </a:p>
      </dsp:txBody>
      <dsp:txXfrm>
        <a:off x="0" y="2272195"/>
        <a:ext cx="8382000" cy="1121848"/>
      </dsp:txXfrm>
    </dsp:sp>
    <dsp:sp modelId="{74179664-AA66-4185-BA55-7612F14277C7}">
      <dsp:nvSpPr>
        <dsp:cNvPr id="0" name=""/>
        <dsp:cNvSpPr/>
      </dsp:nvSpPr>
      <dsp:spPr>
        <a:xfrm>
          <a:off x="2179319" y="3422085"/>
          <a:ext cx="6202680" cy="5608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55" tIns="59055" rIns="59055" bIns="59055" numCol="1" spcCol="1270" anchor="b" anchorCtr="0">
          <a:noAutofit/>
        </a:bodyPr>
        <a:lstStyle/>
        <a:p>
          <a:pPr marL="0" lvl="0" indent="0" algn="l" defTabSz="1377950">
            <a:lnSpc>
              <a:spcPct val="90000"/>
            </a:lnSpc>
            <a:spcBef>
              <a:spcPct val="0"/>
            </a:spcBef>
            <a:spcAft>
              <a:spcPct val="35000"/>
            </a:spcAft>
            <a:buNone/>
          </a:pPr>
          <a:r>
            <a:rPr lang="en-US" sz="3100" kern="1200" dirty="0"/>
            <a:t>Rules</a:t>
          </a:r>
        </a:p>
      </dsp:txBody>
      <dsp:txXfrm>
        <a:off x="2179319" y="3422085"/>
        <a:ext cx="6202680" cy="560839"/>
      </dsp:txXfrm>
    </dsp:sp>
    <dsp:sp modelId="{165F3088-9FBA-4451-A16B-49504C9B3AE0}">
      <dsp:nvSpPr>
        <dsp:cNvPr id="0" name=""/>
        <dsp:cNvSpPr/>
      </dsp:nvSpPr>
      <dsp:spPr>
        <a:xfrm>
          <a:off x="0" y="3422085"/>
          <a:ext cx="2179320" cy="560839"/>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US" sz="3100" kern="1200" dirty="0"/>
            <a:t>R</a:t>
          </a:r>
        </a:p>
      </dsp:txBody>
      <dsp:txXfrm>
        <a:off x="27383" y="3449468"/>
        <a:ext cx="2124554" cy="533456"/>
      </dsp:txXfrm>
    </dsp:sp>
    <dsp:sp modelId="{276AC85B-0FFF-4FD5-BC49-BC0A998973D2}">
      <dsp:nvSpPr>
        <dsp:cNvPr id="0" name=""/>
        <dsp:cNvSpPr/>
      </dsp:nvSpPr>
      <dsp:spPr>
        <a:xfrm>
          <a:off x="0" y="3982925"/>
          <a:ext cx="8382000" cy="11218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The College adheres to GAAP – Generally Accepted Accounting Principles. Purchases must be expensed in the period that they were purchased.</a:t>
          </a:r>
        </a:p>
        <a:p>
          <a:pPr marL="171450" lvl="1" indent="-171450" algn="l" defTabSz="711200">
            <a:lnSpc>
              <a:spcPct val="90000"/>
            </a:lnSpc>
            <a:spcBef>
              <a:spcPct val="0"/>
            </a:spcBef>
            <a:spcAft>
              <a:spcPct val="15000"/>
            </a:spcAft>
            <a:buChar char="•"/>
          </a:pPr>
          <a:r>
            <a:rPr lang="en-US" sz="1600" kern="1200" dirty="0"/>
            <a:t>We do not roll unused budget from one year to the next. (Fund balances in restricted funds will roll to the next year.)</a:t>
          </a:r>
        </a:p>
        <a:p>
          <a:pPr marL="114300" lvl="1" indent="-114300" algn="l" defTabSz="622300">
            <a:lnSpc>
              <a:spcPct val="90000"/>
            </a:lnSpc>
            <a:spcBef>
              <a:spcPct val="0"/>
            </a:spcBef>
            <a:spcAft>
              <a:spcPct val="15000"/>
            </a:spcAft>
            <a:buChar char="•"/>
          </a:pPr>
          <a:endParaRPr lang="en-US" sz="1400" kern="1200" dirty="0"/>
        </a:p>
      </dsp:txBody>
      <dsp:txXfrm>
        <a:off x="0" y="3982925"/>
        <a:ext cx="8382000" cy="1121848"/>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4D3404A-7C7D-43B6-A56C-FC493C43D20B}" type="datetimeFigureOut">
              <a:rPr lang="en-US" smtClean="0"/>
              <a:t>8/16/2022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4F5C629-CB68-430B-BE9C-1F090850D9FD}" type="slidenum">
              <a:rPr lang="en-US" smtClean="0"/>
              <a:t>‹#›</a:t>
            </a:fld>
            <a:endParaRPr lang="en-US" dirty="0"/>
          </a:p>
        </p:txBody>
      </p:sp>
    </p:spTree>
    <p:extLst>
      <p:ext uri="{BB962C8B-B14F-4D97-AF65-F5344CB8AC3E}">
        <p14:creationId xmlns:p14="http://schemas.microsoft.com/office/powerpoint/2010/main" val="2596667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F5C629-CB68-430B-BE9C-1F090850D9FD}" type="slidenum">
              <a:rPr lang="en-US" smtClean="0"/>
              <a:t>4</a:t>
            </a:fld>
            <a:endParaRPr lang="en-US" dirty="0"/>
          </a:p>
        </p:txBody>
      </p:sp>
    </p:spTree>
    <p:extLst>
      <p:ext uri="{BB962C8B-B14F-4D97-AF65-F5344CB8AC3E}">
        <p14:creationId xmlns:p14="http://schemas.microsoft.com/office/powerpoint/2010/main" val="1981099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F5C629-CB68-430B-BE9C-1F090850D9FD}" type="slidenum">
              <a:rPr lang="en-US" smtClean="0"/>
              <a:t>12</a:t>
            </a:fld>
            <a:endParaRPr lang="en-US" dirty="0"/>
          </a:p>
        </p:txBody>
      </p:sp>
    </p:spTree>
    <p:extLst>
      <p:ext uri="{BB962C8B-B14F-4D97-AF65-F5344CB8AC3E}">
        <p14:creationId xmlns:p14="http://schemas.microsoft.com/office/powerpoint/2010/main" val="2158161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F5C629-CB68-430B-BE9C-1F090850D9FD}" type="slidenum">
              <a:rPr lang="en-US" smtClean="0"/>
              <a:t>21</a:t>
            </a:fld>
            <a:endParaRPr lang="en-US" dirty="0"/>
          </a:p>
        </p:txBody>
      </p:sp>
    </p:spTree>
    <p:extLst>
      <p:ext uri="{BB962C8B-B14F-4D97-AF65-F5344CB8AC3E}">
        <p14:creationId xmlns:p14="http://schemas.microsoft.com/office/powerpoint/2010/main" val="33650460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895600"/>
            <a:ext cx="7772400" cy="1066800"/>
          </a:xfrm>
        </p:spPr>
        <p:txBody>
          <a:bodyPr>
            <a:normAutofit/>
          </a:bodyPr>
          <a:lstStyle>
            <a:lvl1pPr algn="l">
              <a:defRPr sz="2800" b="1" baseline="0">
                <a:solidFill>
                  <a:schemeClr val="bg1"/>
                </a:solidFill>
                <a:latin typeface="Arial" pitchFamily="34" charset="0"/>
                <a:cs typeface="Arial" pitchFamily="34" charset="0"/>
              </a:defRPr>
            </a:lvl1pPr>
          </a:lstStyle>
          <a:p>
            <a:r>
              <a:rPr lang="en-US" dirty="0"/>
              <a:t>Presentation Title</a:t>
            </a:r>
          </a:p>
        </p:txBody>
      </p:sp>
      <p:sp>
        <p:nvSpPr>
          <p:cNvPr id="3" name="Subtitle 2"/>
          <p:cNvSpPr>
            <a:spLocks noGrp="1"/>
          </p:cNvSpPr>
          <p:nvPr>
            <p:ph type="subTitle" idx="1" hasCustomPrompt="1"/>
          </p:nvPr>
        </p:nvSpPr>
        <p:spPr>
          <a:xfrm>
            <a:off x="685800" y="4648200"/>
            <a:ext cx="6400800" cy="1905000"/>
          </a:xfrm>
        </p:spPr>
        <p:txBody>
          <a:bodyPr>
            <a:normAutofit/>
          </a:bodyPr>
          <a:lstStyle>
            <a:lvl1pPr marL="0" indent="0" algn="l">
              <a:buNone/>
              <a:defRPr sz="1800" b="0" baseline="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Author</a:t>
            </a:r>
            <a:br>
              <a:rPr lang="en-US" dirty="0"/>
            </a:br>
            <a:r>
              <a:rPr lang="en-US" dirty="0"/>
              <a:t>Department</a:t>
            </a:r>
            <a:br>
              <a:rPr lang="en-US" dirty="0"/>
            </a:br>
            <a:r>
              <a:rPr lang="en-US" dirty="0"/>
              <a:t>Date</a:t>
            </a:r>
            <a:br>
              <a:rPr lang="en-US" dirty="0"/>
            </a:br>
            <a:r>
              <a:rPr lang="en-US" dirty="0"/>
              <a:t>Location</a:t>
            </a:r>
          </a:p>
          <a:p>
            <a:r>
              <a:rPr lang="en-US" dirty="0"/>
              <a:t>Other Information</a:t>
            </a:r>
          </a:p>
        </p:txBody>
      </p:sp>
      <p:pic>
        <p:nvPicPr>
          <p:cNvPr id="7" name="Picture 2"/>
          <p:cNvPicPr>
            <a:picLocks noChangeAspect="1" noChangeArrowheads="1"/>
          </p:cNvPicPr>
          <p:nvPr userDrawn="1"/>
        </p:nvPicPr>
        <p:blipFill>
          <a:blip r:embed="rId2" cstate="print"/>
          <a:srcRect/>
          <a:stretch>
            <a:fillRect/>
          </a:stretch>
        </p:blipFill>
        <p:spPr bwMode="auto">
          <a:xfrm>
            <a:off x="722312" y="802105"/>
            <a:ext cx="4650102" cy="916132"/>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990600"/>
            <a:ext cx="8153400" cy="533400"/>
          </a:xfrm>
        </p:spPr>
        <p:txBody>
          <a:bodyPr/>
          <a:lstStyle>
            <a:lvl1pPr>
              <a:defRPr sz="2800"/>
            </a:lvl1pPr>
          </a:lstStyle>
          <a:p>
            <a:r>
              <a:rPr lang="en-US" dirty="0"/>
              <a:t>Slide Title</a:t>
            </a:r>
            <a:br>
              <a:rPr lang="en-US" dirty="0"/>
            </a:br>
            <a:endParaRPr lang="en-US" dirty="0"/>
          </a:p>
        </p:txBody>
      </p:sp>
      <p:sp>
        <p:nvSpPr>
          <p:cNvPr id="3" name="Content Placeholder 2"/>
          <p:cNvSpPr>
            <a:spLocks noGrp="1"/>
          </p:cNvSpPr>
          <p:nvPr>
            <p:ph idx="1" hasCustomPrompt="1"/>
          </p:nvPr>
        </p:nvSpPr>
        <p:spPr/>
        <p:txBody>
          <a:bodyPr/>
          <a:lstStyle>
            <a:lvl1pPr>
              <a:defRPr sz="2800"/>
            </a:lvl1pPr>
            <a:lvl2pPr>
              <a:defRPr sz="2400"/>
            </a:lvl2pPr>
            <a:lvl3pPr>
              <a:buFont typeface="Wingdings" pitchFamily="2" charset="2"/>
              <a:buChar char="§"/>
              <a:defRPr sz="2000"/>
            </a:lvl3pPr>
            <a:lvl4pPr>
              <a:defRPr sz="1800"/>
            </a:lvl4pPr>
            <a:lvl5pPr>
              <a:defRPr sz="1600"/>
            </a:lvl5pPr>
          </a:lstStyle>
          <a:p>
            <a:pPr lvl="0"/>
            <a:r>
              <a:rPr lang="en-US" dirty="0"/>
              <a:t>Insert text here</a:t>
            </a:r>
          </a:p>
          <a:p>
            <a:pPr lvl="1"/>
            <a:r>
              <a:rPr lang="en-US" dirty="0"/>
              <a:t>List first level</a:t>
            </a:r>
          </a:p>
          <a:p>
            <a:pPr lvl="2"/>
            <a:r>
              <a:rPr lang="en-US" dirty="0"/>
              <a:t>List second level</a:t>
            </a:r>
          </a:p>
          <a:p>
            <a:pPr lvl="3"/>
            <a:r>
              <a:rPr lang="en-US" dirty="0"/>
              <a:t>List third level</a:t>
            </a:r>
          </a:p>
          <a:p>
            <a:pPr lvl="4"/>
            <a:r>
              <a:rPr lang="en-US" dirty="0"/>
              <a:t>List fourth level</a:t>
            </a:r>
          </a:p>
        </p:txBody>
      </p:sp>
      <p:pic>
        <p:nvPicPr>
          <p:cNvPr id="4" name="Picture 3" descr="Dickinson_hoefler_186.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3100" y="379361"/>
            <a:ext cx="1566913" cy="30904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514600"/>
            <a:ext cx="7772400" cy="1362075"/>
          </a:xfrm>
        </p:spPr>
        <p:txBody>
          <a:bodyPr anchor="t"/>
          <a:lstStyle>
            <a:lvl1pPr algn="l">
              <a:defRPr sz="4000" b="1" cap="none" baseline="0"/>
            </a:lvl1pPr>
          </a:lstStyle>
          <a:p>
            <a:r>
              <a:rPr lang="en-US" sz="3600" b="1" dirty="0">
                <a:solidFill>
                  <a:srgbClr val="7F7F7F"/>
                </a:solidFill>
                <a:latin typeface="Arial"/>
                <a:cs typeface="Arial"/>
              </a:rPr>
              <a:t>Section Title</a:t>
            </a:r>
          </a:p>
        </p:txBody>
      </p:sp>
      <p:pic>
        <p:nvPicPr>
          <p:cNvPr id="3" name="Picture 2" descr="Dickinson_hoefler_186.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3100" y="379361"/>
            <a:ext cx="1566913" cy="30904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800"/>
            </a:lvl1pPr>
          </a:lstStyle>
          <a:p>
            <a:r>
              <a:rPr lang="en-US" dirty="0"/>
              <a:t>Slide Title</a:t>
            </a:r>
            <a:br>
              <a:rPr lang="en-US" dirty="0"/>
            </a:br>
            <a:endParaRPr lang="en-US" dirty="0"/>
          </a:p>
        </p:txBody>
      </p:sp>
      <p:sp>
        <p:nvSpPr>
          <p:cNvPr id="3" name="Content Placeholder 2"/>
          <p:cNvSpPr>
            <a:spLocks noGrp="1"/>
          </p:cNvSpPr>
          <p:nvPr>
            <p:ph sz="half" idx="1" hasCustomPrompt="1"/>
          </p:nvPr>
        </p:nvSpPr>
        <p:spPr>
          <a:xfrm>
            <a:off x="533400" y="1752600"/>
            <a:ext cx="39624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Insert text here</a:t>
            </a:r>
          </a:p>
          <a:p>
            <a:pPr lvl="1"/>
            <a:r>
              <a:rPr lang="en-US" dirty="0"/>
              <a:t>List first level</a:t>
            </a:r>
          </a:p>
          <a:p>
            <a:pPr lvl="2"/>
            <a:r>
              <a:rPr lang="en-US" dirty="0"/>
              <a:t>List second level</a:t>
            </a:r>
          </a:p>
          <a:p>
            <a:pPr lvl="3"/>
            <a:r>
              <a:rPr lang="en-US" dirty="0"/>
              <a:t>List third level</a:t>
            </a:r>
          </a:p>
          <a:p>
            <a:pPr lvl="4"/>
            <a:r>
              <a:rPr lang="en-US" dirty="0"/>
              <a:t>List fourth level</a:t>
            </a:r>
          </a:p>
        </p:txBody>
      </p:sp>
      <p:sp>
        <p:nvSpPr>
          <p:cNvPr id="4" name="Content Placeholder 3"/>
          <p:cNvSpPr>
            <a:spLocks noGrp="1"/>
          </p:cNvSpPr>
          <p:nvPr>
            <p:ph sz="half" idx="2" hasCustomPrompt="1"/>
          </p:nvPr>
        </p:nvSpPr>
        <p:spPr>
          <a:xfrm>
            <a:off x="4724400" y="1752600"/>
            <a:ext cx="39624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Insert text here</a:t>
            </a:r>
          </a:p>
          <a:p>
            <a:pPr lvl="1"/>
            <a:r>
              <a:rPr lang="en-US" dirty="0"/>
              <a:t>List first level</a:t>
            </a:r>
          </a:p>
          <a:p>
            <a:pPr lvl="2"/>
            <a:r>
              <a:rPr lang="en-US" dirty="0"/>
              <a:t>List second level</a:t>
            </a:r>
          </a:p>
          <a:p>
            <a:pPr lvl="3"/>
            <a:r>
              <a:rPr lang="en-US" dirty="0"/>
              <a:t>List third level</a:t>
            </a:r>
          </a:p>
          <a:p>
            <a:pPr lvl="4"/>
            <a:r>
              <a:rPr lang="en-US" dirty="0"/>
              <a:t>List fourth level</a:t>
            </a:r>
          </a:p>
        </p:txBody>
      </p:sp>
      <p:pic>
        <p:nvPicPr>
          <p:cNvPr id="5" name="Picture 4" descr="Dickinson_hoefler_186.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3100" y="379361"/>
            <a:ext cx="1566913" cy="309045"/>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800"/>
            </a:lvl1pPr>
          </a:lstStyle>
          <a:p>
            <a:r>
              <a:rPr lang="en-US" dirty="0"/>
              <a:t>Slide Title</a:t>
            </a:r>
            <a:br>
              <a:rPr lang="en-US" dirty="0"/>
            </a:br>
            <a:endParaRPr lang="en-US" dirty="0"/>
          </a:p>
        </p:txBody>
      </p:sp>
      <p:pic>
        <p:nvPicPr>
          <p:cNvPr id="3" name="Picture 2" descr="Dickinson_hoefler_186.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3100" y="379361"/>
            <a:ext cx="1566913" cy="309045"/>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descr="Dickinson_hoefler_186.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3100" y="379361"/>
            <a:ext cx="1566913" cy="309045"/>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819150"/>
            <a:ext cx="3008313" cy="1162050"/>
          </a:xfrm>
        </p:spPr>
        <p:txBody>
          <a:bodyPr anchor="t"/>
          <a:lstStyle>
            <a:lvl1pPr algn="l">
              <a:defRPr sz="2000" b="1"/>
            </a:lvl1pPr>
          </a:lstStyle>
          <a:p>
            <a:r>
              <a:rPr lang="en-US" dirty="0"/>
              <a:t>Insert text here</a:t>
            </a:r>
          </a:p>
        </p:txBody>
      </p:sp>
      <p:sp>
        <p:nvSpPr>
          <p:cNvPr id="3" name="Content Placeholder 2"/>
          <p:cNvSpPr>
            <a:spLocks noGrp="1"/>
          </p:cNvSpPr>
          <p:nvPr>
            <p:ph idx="1" hasCustomPrompt="1"/>
          </p:nvPr>
        </p:nvSpPr>
        <p:spPr>
          <a:xfrm>
            <a:off x="3575050" y="838200"/>
            <a:ext cx="5111750" cy="5287963"/>
          </a:xfrm>
        </p:spPr>
        <p:txBody>
          <a:bodyPr/>
          <a:lstStyle>
            <a:lvl1pPr>
              <a:defRPr sz="2800"/>
            </a:lvl1pPr>
            <a:lvl2pPr>
              <a:defRPr sz="2400"/>
            </a:lvl2pPr>
            <a:lvl3pPr>
              <a:defRPr sz="2000"/>
            </a:lvl3pPr>
            <a:lvl4pPr>
              <a:defRPr sz="1800"/>
            </a:lvl4pPr>
            <a:lvl5pPr>
              <a:defRPr sz="1600" baseline="0"/>
            </a:lvl5pPr>
            <a:lvl6pPr>
              <a:defRPr sz="2000"/>
            </a:lvl6pPr>
            <a:lvl7pPr>
              <a:defRPr sz="2000"/>
            </a:lvl7pPr>
            <a:lvl8pPr>
              <a:defRPr sz="2000"/>
            </a:lvl8pPr>
            <a:lvl9pPr>
              <a:defRPr sz="2000"/>
            </a:lvl9pPr>
          </a:lstStyle>
          <a:p>
            <a:pPr lvl="0"/>
            <a:r>
              <a:rPr lang="en-US" dirty="0"/>
              <a:t>Insert text here</a:t>
            </a:r>
          </a:p>
          <a:p>
            <a:pPr lvl="1"/>
            <a:r>
              <a:rPr lang="en-US" dirty="0"/>
              <a:t>List first level</a:t>
            </a:r>
          </a:p>
          <a:p>
            <a:pPr lvl="2"/>
            <a:r>
              <a:rPr lang="en-US" dirty="0"/>
              <a:t>List second level</a:t>
            </a:r>
          </a:p>
          <a:p>
            <a:pPr lvl="3"/>
            <a:r>
              <a:rPr lang="en-US" dirty="0"/>
              <a:t>List third level</a:t>
            </a:r>
          </a:p>
          <a:p>
            <a:pPr lvl="4"/>
            <a:r>
              <a:rPr lang="en-US" dirty="0"/>
              <a:t>List fourth level</a:t>
            </a:r>
          </a:p>
        </p:txBody>
      </p:sp>
      <p:sp>
        <p:nvSpPr>
          <p:cNvPr id="4" name="Text Placeholder 3"/>
          <p:cNvSpPr>
            <a:spLocks noGrp="1"/>
          </p:cNvSpPr>
          <p:nvPr>
            <p:ph type="body" sz="half" idx="2" hasCustomPrompt="1"/>
          </p:nvPr>
        </p:nvSpPr>
        <p:spPr>
          <a:xfrm>
            <a:off x="457200" y="2133600"/>
            <a:ext cx="3008313" cy="3992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Insert text here</a:t>
            </a:r>
          </a:p>
        </p:txBody>
      </p:sp>
      <p:pic>
        <p:nvPicPr>
          <p:cNvPr id="5" name="Picture 4" descr="Dickinson_hoefler_186.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3100" y="379361"/>
            <a:ext cx="1566913" cy="309045"/>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33400" y="1676400"/>
            <a:ext cx="8153400" cy="4495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hasCustomPrompt="1"/>
          </p:nvPr>
        </p:nvSpPr>
        <p:spPr>
          <a:xfrm>
            <a:off x="533400" y="6248400"/>
            <a:ext cx="8153400" cy="347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Insert caption here</a:t>
            </a:r>
          </a:p>
        </p:txBody>
      </p:sp>
      <p:pic>
        <p:nvPicPr>
          <p:cNvPr id="5" name="Picture 4" descr="Dickinson_hoefler_186.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3100" y="379361"/>
            <a:ext cx="1566913" cy="309045"/>
          </a:xfrm>
          <a:prstGeom prst="rect">
            <a:avLst/>
          </a:prstGeom>
        </p:spPr>
      </p:pic>
      <p:sp>
        <p:nvSpPr>
          <p:cNvPr id="6" name="Title 1"/>
          <p:cNvSpPr>
            <a:spLocks noGrp="1"/>
          </p:cNvSpPr>
          <p:nvPr>
            <p:ph type="title" hasCustomPrompt="1"/>
          </p:nvPr>
        </p:nvSpPr>
        <p:spPr>
          <a:xfrm>
            <a:off x="533400" y="1066800"/>
            <a:ext cx="8153400" cy="457200"/>
          </a:xfrm>
        </p:spPr>
        <p:txBody>
          <a:bodyPr/>
          <a:lstStyle>
            <a:lvl1pPr>
              <a:defRPr sz="2800"/>
            </a:lvl1pPr>
          </a:lstStyle>
          <a:p>
            <a:r>
              <a:rPr lang="en-US" dirty="0"/>
              <a:t>Slide Title</a:t>
            </a:r>
            <a:br>
              <a:rPr lang="en-US" dirty="0"/>
            </a:b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990600"/>
            <a:ext cx="8153400" cy="533400"/>
          </a:xfrm>
          <a:prstGeom prst="rect">
            <a:avLst/>
          </a:prstGeom>
        </p:spPr>
        <p:txBody>
          <a:bodyPr vert="horz" lIns="91440" tIns="45720" rIns="91440" bIns="45720" rtlCol="0" anchor="t">
            <a:norm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533400" y="1676400"/>
            <a:ext cx="8153400" cy="4449763"/>
          </a:xfrm>
          <a:prstGeom prst="rect">
            <a:avLst/>
          </a:prstGeom>
        </p:spPr>
        <p:txBody>
          <a:bodyPr vert="horz" lIns="91440" tIns="45720" rIns="91440" bIns="45720" rtlCol="0">
            <a:normAutofit/>
          </a:bodyPr>
          <a:lstStyle/>
          <a:p>
            <a:pPr lvl="0"/>
            <a:r>
              <a:rPr lang="en-US" dirty="0"/>
              <a:t>Insert text here</a:t>
            </a:r>
          </a:p>
          <a:p>
            <a:pPr lvl="1"/>
            <a:r>
              <a:rPr lang="en-US" dirty="0"/>
              <a:t>List first level</a:t>
            </a:r>
          </a:p>
          <a:p>
            <a:pPr lvl="2"/>
            <a:r>
              <a:rPr lang="en-US" dirty="0"/>
              <a:t>List second level</a:t>
            </a:r>
          </a:p>
          <a:p>
            <a:pPr lvl="3"/>
            <a:r>
              <a:rPr lang="en-US" dirty="0"/>
              <a:t>List third level</a:t>
            </a:r>
          </a:p>
          <a:p>
            <a:pPr lvl="4"/>
            <a:r>
              <a:rPr lang="en-US" dirty="0"/>
              <a:t>List fourth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Lst>
  <p:txStyles>
    <p:titleStyle>
      <a:lvl1pPr algn="l" defTabSz="914400" rtl="0" eaLnBrk="1" latinLnBrk="0" hangingPunct="1">
        <a:spcBef>
          <a:spcPct val="0"/>
        </a:spcBef>
        <a:buNone/>
        <a:defRPr sz="2800" b="1" kern="1200" baseline="0">
          <a:solidFill>
            <a:schemeClr val="tx1">
              <a:lumMod val="50000"/>
              <a:lumOff val="50000"/>
            </a:schemeClr>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None/>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Wingdings" pitchFamily="2" charset="2"/>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Wingdings" pitchFamily="2" charset="2"/>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Wingdings" pitchFamily="2" charset="2"/>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Wingdings" pitchFamily="2" charset="2"/>
        <a:buChar char="§"/>
        <a:defRPr sz="1600" kern="1200" baseline="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Budgeting Fundamentals</a:t>
            </a:r>
          </a:p>
        </p:txBody>
      </p:sp>
      <p:sp>
        <p:nvSpPr>
          <p:cNvPr id="3" name="Subtitle 2"/>
          <p:cNvSpPr>
            <a:spLocks noGrp="1"/>
          </p:cNvSpPr>
          <p:nvPr>
            <p:ph type="subTitle" idx="1"/>
          </p:nvPr>
        </p:nvSpPr>
        <p:spPr/>
        <p:txBody>
          <a:bodyPr/>
          <a:lstStyle/>
          <a:p>
            <a:r>
              <a:rPr lang="en-US" dirty="0"/>
              <a:t>Dickinson College</a:t>
            </a:r>
          </a:p>
          <a:p>
            <a:r>
              <a:rPr lang="en-US" dirty="0"/>
              <a:t>Budget Office</a:t>
            </a:r>
          </a:p>
          <a:p>
            <a:r>
              <a:rPr lang="en-US" dirty="0"/>
              <a:t>Fiscal Year 2022-2023 (FY23)</a:t>
            </a:r>
          </a:p>
        </p:txBody>
      </p:sp>
    </p:spTree>
    <p:extLst>
      <p:ext uri="{BB962C8B-B14F-4D97-AF65-F5344CB8AC3E}">
        <p14:creationId xmlns:p14="http://schemas.microsoft.com/office/powerpoint/2010/main" val="2506852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 The Logic of the Ledger - Funds</a:t>
            </a:r>
          </a:p>
        </p:txBody>
      </p:sp>
      <p:sp>
        <p:nvSpPr>
          <p:cNvPr id="3" name="Content Placeholder 2"/>
          <p:cNvSpPr>
            <a:spLocks noGrp="1"/>
          </p:cNvSpPr>
          <p:nvPr>
            <p:ph idx="1"/>
          </p:nvPr>
        </p:nvSpPr>
        <p:spPr>
          <a:xfrm>
            <a:off x="381000" y="1524000"/>
            <a:ext cx="8153400" cy="4602163"/>
          </a:xfrm>
        </p:spPr>
        <p:txBody>
          <a:bodyPr>
            <a:normAutofit/>
          </a:bodyPr>
          <a:lstStyle/>
          <a:p>
            <a:r>
              <a:rPr lang="en-US" sz="2000" dirty="0"/>
              <a:t>Each FOAPAL part has a numbering logic that provides information that is helpful when reading budgets:</a:t>
            </a:r>
          </a:p>
        </p:txBody>
      </p:sp>
      <p:graphicFrame>
        <p:nvGraphicFramePr>
          <p:cNvPr id="4" name="Table 3"/>
          <p:cNvGraphicFramePr>
            <a:graphicFrameLocks noGrp="1"/>
          </p:cNvGraphicFramePr>
          <p:nvPr>
            <p:extLst>
              <p:ext uri="{D42A27DB-BD31-4B8C-83A1-F6EECF244321}">
                <p14:modId xmlns:p14="http://schemas.microsoft.com/office/powerpoint/2010/main" val="2283721369"/>
              </p:ext>
            </p:extLst>
          </p:nvPr>
        </p:nvGraphicFramePr>
        <p:xfrm>
          <a:off x="381000" y="2362200"/>
          <a:ext cx="8001000" cy="408585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20000"/>
                    </a:ext>
                  </a:extLst>
                </a:gridCol>
                <a:gridCol w="2324100">
                  <a:extLst>
                    <a:ext uri="{9D8B030D-6E8A-4147-A177-3AD203B41FA5}">
                      <a16:colId xmlns:a16="http://schemas.microsoft.com/office/drawing/2014/main" val="20001"/>
                    </a:ext>
                  </a:extLst>
                </a:gridCol>
                <a:gridCol w="24765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802863">
                <a:tc>
                  <a:txBody>
                    <a:bodyPr/>
                    <a:lstStyle/>
                    <a:p>
                      <a:r>
                        <a:rPr lang="en-US" dirty="0"/>
                        <a:t>Fund Number Begins With..</a:t>
                      </a:r>
                    </a:p>
                  </a:txBody>
                  <a:tcPr/>
                </a:tc>
                <a:tc>
                  <a:txBody>
                    <a:bodyPr/>
                    <a:lstStyle/>
                    <a:p>
                      <a:r>
                        <a:rPr lang="en-US" dirty="0"/>
                        <a:t>Type</a:t>
                      </a:r>
                    </a:p>
                  </a:txBody>
                  <a:tcPr/>
                </a:tc>
                <a:tc>
                  <a:txBody>
                    <a:bodyPr/>
                    <a:lstStyle/>
                    <a:p>
                      <a:r>
                        <a:rPr lang="en-US" dirty="0"/>
                        <a:t>Funding Source</a:t>
                      </a:r>
                    </a:p>
                  </a:txBody>
                  <a:tcPr/>
                </a:tc>
                <a:tc>
                  <a:txBody>
                    <a:bodyPr/>
                    <a:lstStyle/>
                    <a:p>
                      <a:r>
                        <a:rPr lang="en-US" dirty="0"/>
                        <a:t>Rolls</a:t>
                      </a:r>
                      <a:r>
                        <a:rPr lang="en-US" baseline="0" dirty="0"/>
                        <a:t> over</a:t>
                      </a:r>
                      <a:endParaRPr lang="en-US" dirty="0"/>
                    </a:p>
                  </a:txBody>
                  <a:tcPr/>
                </a:tc>
                <a:extLst>
                  <a:ext uri="{0D108BD9-81ED-4DB2-BD59-A6C34878D82A}">
                    <a16:rowId xmlns:a16="http://schemas.microsoft.com/office/drawing/2014/main" val="10000"/>
                  </a:ext>
                </a:extLst>
              </a:tr>
              <a:tr h="797336">
                <a:tc>
                  <a:txBody>
                    <a:bodyPr/>
                    <a:lstStyle/>
                    <a:p>
                      <a:pPr algn="ctr"/>
                      <a:r>
                        <a:rPr lang="en-US" sz="1600" dirty="0"/>
                        <a:t> “1” or “3”</a:t>
                      </a:r>
                    </a:p>
                  </a:txBody>
                  <a:tcPr/>
                </a:tc>
                <a:tc>
                  <a:txBody>
                    <a:bodyPr/>
                    <a:lstStyle/>
                    <a:p>
                      <a:r>
                        <a:rPr lang="en-US" sz="1600" dirty="0"/>
                        <a:t>Operating Budget (110100 is most common)</a:t>
                      </a:r>
                    </a:p>
                  </a:txBody>
                  <a:tcPr/>
                </a:tc>
                <a:tc>
                  <a:txBody>
                    <a:bodyPr/>
                    <a:lstStyle/>
                    <a:p>
                      <a:r>
                        <a:rPr lang="en-US" sz="1600" dirty="0"/>
                        <a:t>Operating Revenue</a:t>
                      </a:r>
                    </a:p>
                  </a:txBody>
                  <a:tcPr/>
                </a:tc>
                <a:tc>
                  <a:txBody>
                    <a:bodyPr/>
                    <a:lstStyle/>
                    <a:p>
                      <a:r>
                        <a:rPr lang="en-US" sz="1600" dirty="0"/>
                        <a:t>No</a:t>
                      </a:r>
                    </a:p>
                  </a:txBody>
                  <a:tcPr/>
                </a:tc>
                <a:extLst>
                  <a:ext uri="{0D108BD9-81ED-4DB2-BD59-A6C34878D82A}">
                    <a16:rowId xmlns:a16="http://schemas.microsoft.com/office/drawing/2014/main" val="10001"/>
                  </a:ext>
                </a:extLst>
              </a:tr>
              <a:tr h="888776">
                <a:tc>
                  <a:txBody>
                    <a:bodyPr/>
                    <a:lstStyle/>
                    <a:p>
                      <a:pPr algn="ctr"/>
                      <a:r>
                        <a:rPr lang="en-US" sz="1600" dirty="0"/>
                        <a:t>“21” or “25”</a:t>
                      </a:r>
                    </a:p>
                  </a:txBody>
                  <a:tcPr/>
                </a:tc>
                <a:tc>
                  <a:txBody>
                    <a:bodyPr/>
                    <a:lstStyle/>
                    <a:p>
                      <a:r>
                        <a:rPr lang="en-US" sz="1600" dirty="0"/>
                        <a:t>Restricted Fund (has a name that is descriptive)</a:t>
                      </a:r>
                    </a:p>
                  </a:txBody>
                  <a:tcPr/>
                </a:tc>
                <a:tc>
                  <a:txBody>
                    <a:bodyPr/>
                    <a:lstStyle/>
                    <a:p>
                      <a:r>
                        <a:rPr lang="en-US" sz="1600" dirty="0"/>
                        <a:t>Contributions, Endowment, Internally</a:t>
                      </a:r>
                      <a:r>
                        <a:rPr lang="en-US" sz="1600" baseline="0" dirty="0"/>
                        <a:t> designated, etc.</a:t>
                      </a:r>
                      <a:endParaRPr lang="en-US" sz="1600" dirty="0"/>
                    </a:p>
                  </a:txBody>
                  <a:tcPr/>
                </a:tc>
                <a:tc>
                  <a:txBody>
                    <a:bodyPr/>
                    <a:lstStyle/>
                    <a:p>
                      <a:r>
                        <a:rPr lang="en-US" sz="1600" dirty="0"/>
                        <a:t>Yes</a:t>
                      </a:r>
                    </a:p>
                    <a:p>
                      <a:endParaRPr lang="en-US" sz="1600" dirty="0"/>
                    </a:p>
                  </a:txBody>
                  <a:tcPr/>
                </a:tc>
                <a:extLst>
                  <a:ext uri="{0D108BD9-81ED-4DB2-BD59-A6C34878D82A}">
                    <a16:rowId xmlns:a16="http://schemas.microsoft.com/office/drawing/2014/main" val="10002"/>
                  </a:ext>
                </a:extLst>
              </a:tr>
              <a:tr h="533400">
                <a:tc>
                  <a:txBody>
                    <a:bodyPr/>
                    <a:lstStyle/>
                    <a:p>
                      <a:pPr algn="ctr"/>
                      <a:r>
                        <a:rPr lang="en-US" sz="1600" dirty="0"/>
                        <a:t>“22”, “23”, “24”</a:t>
                      </a:r>
                    </a:p>
                  </a:txBody>
                  <a:tcPr/>
                </a:tc>
                <a:tc>
                  <a:txBody>
                    <a:bodyPr/>
                    <a:lstStyle/>
                    <a:p>
                      <a:r>
                        <a:rPr lang="en-US" sz="1600" dirty="0"/>
                        <a:t>Grant (has</a:t>
                      </a:r>
                      <a:r>
                        <a:rPr lang="en-US" sz="1600" baseline="0" dirty="0"/>
                        <a:t> a name that is descriptive)</a:t>
                      </a:r>
                      <a:endParaRPr lang="en-US" sz="1600" dirty="0"/>
                    </a:p>
                  </a:txBody>
                  <a:tcPr/>
                </a:tc>
                <a:tc>
                  <a:txBody>
                    <a:bodyPr/>
                    <a:lstStyle/>
                    <a:p>
                      <a:r>
                        <a:rPr lang="en-US" sz="1600" dirty="0"/>
                        <a:t>Governments,</a:t>
                      </a:r>
                      <a:r>
                        <a:rPr lang="en-US" sz="1600" baseline="0" dirty="0"/>
                        <a:t> Foundations, etc.</a:t>
                      </a:r>
                      <a:endParaRPr lang="en-US" sz="1600" dirty="0"/>
                    </a:p>
                  </a:txBody>
                  <a:tcPr/>
                </a:tc>
                <a:tc>
                  <a:txBody>
                    <a:bodyPr/>
                    <a:lstStyle/>
                    <a:p>
                      <a:r>
                        <a:rPr lang="en-US" sz="1600" dirty="0"/>
                        <a:t>Yes</a:t>
                      </a:r>
                    </a:p>
                  </a:txBody>
                  <a:tcPr/>
                </a:tc>
                <a:extLst>
                  <a:ext uri="{0D108BD9-81ED-4DB2-BD59-A6C34878D82A}">
                    <a16:rowId xmlns:a16="http://schemas.microsoft.com/office/drawing/2014/main" val="10003"/>
                  </a:ext>
                </a:extLst>
              </a:tr>
              <a:tr h="563880">
                <a:tc>
                  <a:txBody>
                    <a:bodyPr/>
                    <a:lstStyle/>
                    <a:p>
                      <a:pPr algn="ctr"/>
                      <a:r>
                        <a:rPr lang="en-US" sz="1600" dirty="0"/>
                        <a:t>“8”</a:t>
                      </a:r>
                    </a:p>
                  </a:txBody>
                  <a:tcPr/>
                </a:tc>
                <a:tc>
                  <a:txBody>
                    <a:bodyPr/>
                    <a:lstStyle/>
                    <a:p>
                      <a:r>
                        <a:rPr lang="en-US" sz="1600" dirty="0"/>
                        <a:t>Student</a:t>
                      </a:r>
                      <a:r>
                        <a:rPr lang="en-US" sz="1600" baseline="0" dirty="0"/>
                        <a:t> Senate or </a:t>
                      </a:r>
                      <a:r>
                        <a:rPr lang="en-US" sz="1600" dirty="0"/>
                        <a:t>Agency</a:t>
                      </a:r>
                    </a:p>
                  </a:txBody>
                  <a:tcPr/>
                </a:tc>
                <a:tc>
                  <a:txBody>
                    <a:bodyPr/>
                    <a:lstStyle/>
                    <a:p>
                      <a:r>
                        <a:rPr lang="en-US" sz="1600" dirty="0"/>
                        <a:t>Student</a:t>
                      </a:r>
                      <a:r>
                        <a:rPr lang="en-US" sz="1600" baseline="0" dirty="0"/>
                        <a:t> Fees or outside organizations</a:t>
                      </a:r>
                      <a:endParaRPr lang="en-US" sz="1600" dirty="0"/>
                    </a:p>
                  </a:txBody>
                  <a:tcPr/>
                </a:tc>
                <a:tc>
                  <a:txBody>
                    <a:bodyPr/>
                    <a:lstStyle/>
                    <a:p>
                      <a:r>
                        <a:rPr lang="en-US" sz="1600" dirty="0"/>
                        <a:t>Yes</a:t>
                      </a:r>
                    </a:p>
                  </a:txBody>
                  <a:tcPr/>
                </a:tc>
                <a:extLst>
                  <a:ext uri="{0D108BD9-81ED-4DB2-BD59-A6C34878D82A}">
                    <a16:rowId xmlns:a16="http://schemas.microsoft.com/office/drawing/2014/main" val="10004"/>
                  </a:ext>
                </a:extLst>
              </a:tr>
              <a:tr h="413011">
                <a:tc>
                  <a:txBody>
                    <a:bodyPr/>
                    <a:lstStyle/>
                    <a:p>
                      <a:pPr algn="ctr"/>
                      <a:r>
                        <a:rPr lang="en-US" sz="1600" dirty="0"/>
                        <a:t>“9”</a:t>
                      </a:r>
                    </a:p>
                  </a:txBody>
                  <a:tcPr/>
                </a:tc>
                <a:tc>
                  <a:txBody>
                    <a:bodyPr/>
                    <a:lstStyle/>
                    <a:p>
                      <a:r>
                        <a:rPr lang="en-US" sz="1600" dirty="0"/>
                        <a:t>Project (Facilities)</a:t>
                      </a:r>
                    </a:p>
                  </a:txBody>
                  <a:tcPr/>
                </a:tc>
                <a:tc>
                  <a:txBody>
                    <a:bodyPr/>
                    <a:lstStyle/>
                    <a:p>
                      <a:r>
                        <a:rPr lang="en-US" sz="1600" dirty="0"/>
                        <a:t>Varies</a:t>
                      </a:r>
                    </a:p>
                  </a:txBody>
                  <a:tcPr/>
                </a:tc>
                <a:tc>
                  <a:txBody>
                    <a:bodyPr/>
                    <a:lstStyle/>
                    <a:p>
                      <a:r>
                        <a:rPr lang="en-US" sz="1600" dirty="0"/>
                        <a:t>Yes</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88657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Key Concept: The Logic of the Ledger: Accounts</a:t>
            </a:r>
          </a:p>
        </p:txBody>
      </p:sp>
      <p:sp>
        <p:nvSpPr>
          <p:cNvPr id="3" name="Content Placeholder 2"/>
          <p:cNvSpPr>
            <a:spLocks noGrp="1"/>
          </p:cNvSpPr>
          <p:nvPr>
            <p:ph idx="1"/>
          </p:nvPr>
        </p:nvSpPr>
        <p:spPr>
          <a:xfrm>
            <a:off x="533400" y="1524000"/>
            <a:ext cx="8153400" cy="4906963"/>
          </a:xfrm>
        </p:spPr>
        <p:txBody>
          <a:bodyPr/>
          <a:lstStyle/>
          <a:p>
            <a:r>
              <a:rPr lang="en-US" sz="2400" dirty="0"/>
              <a:t>Each FOAPAL part has a numbering logic that provides information:</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20536701"/>
              </p:ext>
            </p:extLst>
          </p:nvPr>
        </p:nvGraphicFramePr>
        <p:xfrm>
          <a:off x="304800" y="2328849"/>
          <a:ext cx="8534400" cy="429752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5486400">
                  <a:extLst>
                    <a:ext uri="{9D8B030D-6E8A-4147-A177-3AD203B41FA5}">
                      <a16:colId xmlns:a16="http://schemas.microsoft.com/office/drawing/2014/main" val="20002"/>
                    </a:ext>
                  </a:extLst>
                </a:gridCol>
              </a:tblGrid>
              <a:tr h="887300">
                <a:tc>
                  <a:txBody>
                    <a:bodyPr/>
                    <a:lstStyle/>
                    <a:p>
                      <a:r>
                        <a:rPr lang="en-US" dirty="0"/>
                        <a:t>Account number begins with…</a:t>
                      </a:r>
                    </a:p>
                  </a:txBody>
                  <a:tcPr/>
                </a:tc>
                <a:tc>
                  <a:txBody>
                    <a:bodyPr/>
                    <a:lstStyle/>
                    <a:p>
                      <a:r>
                        <a:rPr lang="en-US" dirty="0"/>
                        <a:t>Type</a:t>
                      </a:r>
                    </a:p>
                  </a:txBody>
                  <a:tcPr/>
                </a:tc>
                <a:tc>
                  <a:txBody>
                    <a:bodyPr/>
                    <a:lstStyle/>
                    <a:p>
                      <a:r>
                        <a:rPr lang="en-US" dirty="0"/>
                        <a:t>Comments</a:t>
                      </a:r>
                    </a:p>
                  </a:txBody>
                  <a:tcPr/>
                </a:tc>
                <a:extLst>
                  <a:ext uri="{0D108BD9-81ED-4DB2-BD59-A6C34878D82A}">
                    <a16:rowId xmlns:a16="http://schemas.microsoft.com/office/drawing/2014/main" val="10000"/>
                  </a:ext>
                </a:extLst>
              </a:tr>
              <a:tr h="706854">
                <a:tc>
                  <a:txBody>
                    <a:bodyPr/>
                    <a:lstStyle/>
                    <a:p>
                      <a:pPr algn="ctr"/>
                      <a:r>
                        <a:rPr lang="en-US" dirty="0"/>
                        <a:t>“5”</a:t>
                      </a:r>
                    </a:p>
                  </a:txBody>
                  <a:tcPr/>
                </a:tc>
                <a:tc>
                  <a:txBody>
                    <a:bodyPr/>
                    <a:lstStyle/>
                    <a:p>
                      <a:r>
                        <a:rPr lang="en-US" dirty="0"/>
                        <a:t>Revenue</a:t>
                      </a:r>
                    </a:p>
                  </a:txBody>
                  <a:tcPr/>
                </a:tc>
                <a:tc>
                  <a:txBody>
                    <a:bodyPr/>
                    <a:lstStyle/>
                    <a:p>
                      <a:r>
                        <a:rPr lang="en-US" dirty="0"/>
                        <a:t>Seen</a:t>
                      </a:r>
                      <a:r>
                        <a:rPr lang="en-US" baseline="0" dirty="0"/>
                        <a:t> in Restricted Funds, Grants, and occasionally in Operating Funds</a:t>
                      </a:r>
                      <a:endParaRPr lang="en-US" dirty="0"/>
                    </a:p>
                  </a:txBody>
                  <a:tcPr/>
                </a:tc>
                <a:extLst>
                  <a:ext uri="{0D108BD9-81ED-4DB2-BD59-A6C34878D82A}">
                    <a16:rowId xmlns:a16="http://schemas.microsoft.com/office/drawing/2014/main" val="10001"/>
                  </a:ext>
                </a:extLst>
              </a:tr>
              <a:tr h="887300">
                <a:tc>
                  <a:txBody>
                    <a:bodyPr/>
                    <a:lstStyle/>
                    <a:p>
                      <a:pPr algn="ctr"/>
                      <a:r>
                        <a:rPr lang="en-US" dirty="0"/>
                        <a:t>“6”</a:t>
                      </a:r>
                    </a:p>
                  </a:txBody>
                  <a:tcPr/>
                </a:tc>
                <a:tc>
                  <a:txBody>
                    <a:bodyPr/>
                    <a:lstStyle/>
                    <a:p>
                      <a:r>
                        <a:rPr lang="en-US" dirty="0"/>
                        <a:t>Salaries</a:t>
                      </a:r>
                      <a:r>
                        <a:rPr lang="en-US" baseline="0" dirty="0"/>
                        <a:t>  and</a:t>
                      </a:r>
                    </a:p>
                    <a:p>
                      <a:r>
                        <a:rPr lang="en-US" baseline="0" dirty="0"/>
                        <a:t>Benefits</a:t>
                      </a:r>
                      <a:endParaRPr lang="en-US" dirty="0"/>
                    </a:p>
                  </a:txBody>
                  <a:tcPr/>
                </a:tc>
                <a:tc>
                  <a:txBody>
                    <a:bodyPr/>
                    <a:lstStyle/>
                    <a:p>
                      <a:r>
                        <a:rPr lang="en-US" dirty="0"/>
                        <a:t>Only Student Wages are</a:t>
                      </a:r>
                      <a:r>
                        <a:rPr lang="en-US" baseline="0" dirty="0"/>
                        <a:t> displayed in Banner Self Service</a:t>
                      </a:r>
                      <a:endParaRPr lang="en-US" dirty="0"/>
                    </a:p>
                  </a:txBody>
                  <a:tcPr/>
                </a:tc>
                <a:extLst>
                  <a:ext uri="{0D108BD9-81ED-4DB2-BD59-A6C34878D82A}">
                    <a16:rowId xmlns:a16="http://schemas.microsoft.com/office/drawing/2014/main" val="10002"/>
                  </a:ext>
                </a:extLst>
              </a:tr>
              <a:tr h="621110">
                <a:tc>
                  <a:txBody>
                    <a:bodyPr/>
                    <a:lstStyle/>
                    <a:p>
                      <a:pPr algn="ctr"/>
                      <a:r>
                        <a:rPr lang="en-US" dirty="0"/>
                        <a:t>“7”</a:t>
                      </a:r>
                    </a:p>
                  </a:txBody>
                  <a:tcPr/>
                </a:tc>
                <a:tc>
                  <a:txBody>
                    <a:bodyPr/>
                    <a:lstStyle/>
                    <a:p>
                      <a:r>
                        <a:rPr lang="en-US" dirty="0"/>
                        <a:t>Expense</a:t>
                      </a:r>
                    </a:p>
                  </a:txBody>
                  <a:tcPr/>
                </a:tc>
                <a:tc>
                  <a:txBody>
                    <a:bodyPr/>
                    <a:lstStyle/>
                    <a:p>
                      <a:r>
                        <a:rPr lang="en-US" dirty="0"/>
                        <a:t>Seen in all Fund</a:t>
                      </a:r>
                      <a:r>
                        <a:rPr lang="en-US" baseline="0" dirty="0"/>
                        <a:t> Types. List is available in Banner Self-Service</a:t>
                      </a:r>
                      <a:endParaRPr lang="en-US" dirty="0"/>
                    </a:p>
                  </a:txBody>
                  <a:tcPr/>
                </a:tc>
                <a:extLst>
                  <a:ext uri="{0D108BD9-81ED-4DB2-BD59-A6C34878D82A}">
                    <a16:rowId xmlns:a16="http://schemas.microsoft.com/office/drawing/2014/main" val="10003"/>
                  </a:ext>
                </a:extLst>
              </a:tr>
              <a:tr h="1121786">
                <a:tc>
                  <a:txBody>
                    <a:bodyPr/>
                    <a:lstStyle/>
                    <a:p>
                      <a:pPr algn="ctr"/>
                      <a:r>
                        <a:rPr lang="en-US" dirty="0"/>
                        <a:t>“8”</a:t>
                      </a:r>
                    </a:p>
                  </a:txBody>
                  <a:tcPr/>
                </a:tc>
                <a:tc>
                  <a:txBody>
                    <a:bodyPr/>
                    <a:lstStyle/>
                    <a:p>
                      <a:r>
                        <a:rPr lang="en-US" dirty="0"/>
                        <a:t>Transfers</a:t>
                      </a:r>
                    </a:p>
                  </a:txBody>
                  <a:tcPr/>
                </a:tc>
                <a:tc>
                  <a:txBody>
                    <a:bodyPr/>
                    <a:lstStyle/>
                    <a:p>
                      <a:r>
                        <a:rPr lang="en-US" baseline="0" dirty="0"/>
                        <a:t>A positive number indicates that a transfer of money is going out from the budget; a negative number indicates that  money is coming into the budget</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61533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152400" y="1246644"/>
            <a:ext cx="6881812" cy="480173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2" name="Title 1"/>
          <p:cNvSpPr txBox="1">
            <a:spLocks/>
          </p:cNvSpPr>
          <p:nvPr/>
        </p:nvSpPr>
        <p:spPr>
          <a:xfrm>
            <a:off x="0" y="274638"/>
            <a:ext cx="91440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6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
        <p:nvSpPr>
          <p:cNvPr id="10" name="TextBox 9"/>
          <p:cNvSpPr txBox="1"/>
          <p:nvPr/>
        </p:nvSpPr>
        <p:spPr>
          <a:xfrm>
            <a:off x="7391400" y="1905000"/>
            <a:ext cx="1600200" cy="584775"/>
          </a:xfrm>
          <a:prstGeom prst="rect">
            <a:avLst/>
          </a:prstGeom>
          <a:noFill/>
        </p:spPr>
        <p:txBody>
          <a:bodyPr wrap="square" rtlCol="0">
            <a:spAutoFit/>
          </a:bodyPr>
          <a:lstStyle/>
          <a:p>
            <a:r>
              <a:rPr lang="en-US" dirty="0"/>
              <a:t> </a:t>
            </a:r>
            <a:r>
              <a:rPr lang="en-US" sz="1400" dirty="0"/>
              <a:t>Student Wages 6’s</a:t>
            </a:r>
          </a:p>
        </p:txBody>
      </p:sp>
      <p:sp>
        <p:nvSpPr>
          <p:cNvPr id="11" name="Right Brace 10"/>
          <p:cNvSpPr/>
          <p:nvPr/>
        </p:nvSpPr>
        <p:spPr>
          <a:xfrm>
            <a:off x="7162800" y="1981200"/>
            <a:ext cx="152400" cy="30480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dirty="0"/>
          </a:p>
        </p:txBody>
      </p:sp>
      <p:sp>
        <p:nvSpPr>
          <p:cNvPr id="12" name="Right Brace 11"/>
          <p:cNvSpPr/>
          <p:nvPr/>
        </p:nvSpPr>
        <p:spPr>
          <a:xfrm>
            <a:off x="7162800" y="2362200"/>
            <a:ext cx="152400" cy="320040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dirty="0"/>
          </a:p>
        </p:txBody>
      </p:sp>
      <p:sp>
        <p:nvSpPr>
          <p:cNvPr id="13" name="TextBox 12"/>
          <p:cNvSpPr txBox="1"/>
          <p:nvPr/>
        </p:nvSpPr>
        <p:spPr>
          <a:xfrm>
            <a:off x="7391400" y="3733800"/>
            <a:ext cx="1981199" cy="800219"/>
          </a:xfrm>
          <a:prstGeom prst="rect">
            <a:avLst/>
          </a:prstGeom>
          <a:noFill/>
        </p:spPr>
        <p:txBody>
          <a:bodyPr wrap="square" rtlCol="0">
            <a:spAutoFit/>
          </a:bodyPr>
          <a:lstStyle/>
          <a:p>
            <a:r>
              <a:rPr lang="en-US" sz="1400" dirty="0"/>
              <a:t>Operating Expenses</a:t>
            </a:r>
          </a:p>
          <a:p>
            <a:r>
              <a:rPr lang="en-US" sz="1400" dirty="0"/>
              <a:t>7’s</a:t>
            </a:r>
          </a:p>
          <a:p>
            <a:endParaRPr lang="en-US" dirty="0"/>
          </a:p>
        </p:txBody>
      </p:sp>
      <p:sp>
        <p:nvSpPr>
          <p:cNvPr id="14" name="TextBox 13"/>
          <p:cNvSpPr txBox="1"/>
          <p:nvPr/>
        </p:nvSpPr>
        <p:spPr>
          <a:xfrm>
            <a:off x="5791201" y="685799"/>
            <a:ext cx="1371599" cy="738664"/>
          </a:xfrm>
          <a:prstGeom prst="rect">
            <a:avLst/>
          </a:prstGeom>
          <a:noFill/>
        </p:spPr>
        <p:txBody>
          <a:bodyPr wrap="square" rtlCol="0">
            <a:spAutoFit/>
          </a:bodyPr>
          <a:lstStyle/>
          <a:p>
            <a:r>
              <a:rPr lang="en-US" sz="1400" dirty="0"/>
              <a:t>Budget minus Year-to-Date</a:t>
            </a:r>
          </a:p>
          <a:p>
            <a:endParaRPr lang="en-US" sz="1400" dirty="0"/>
          </a:p>
        </p:txBody>
      </p:sp>
      <p:sp>
        <p:nvSpPr>
          <p:cNvPr id="15" name="TextBox 14"/>
          <p:cNvSpPr txBox="1"/>
          <p:nvPr/>
        </p:nvSpPr>
        <p:spPr>
          <a:xfrm>
            <a:off x="3733800" y="6076951"/>
            <a:ext cx="5410199" cy="738664"/>
          </a:xfrm>
          <a:prstGeom prst="rect">
            <a:avLst/>
          </a:prstGeom>
          <a:noFill/>
        </p:spPr>
        <p:txBody>
          <a:bodyPr wrap="square" rtlCol="0">
            <a:spAutoFit/>
          </a:bodyPr>
          <a:lstStyle/>
          <a:p>
            <a:r>
              <a:rPr lang="en-US" sz="1400" dirty="0">
                <a:solidFill>
                  <a:srgbClr val="FF0000"/>
                </a:solidFill>
              </a:rPr>
              <a:t>Compare Budget to Year-to-Date to determine status</a:t>
            </a:r>
            <a:r>
              <a:rPr lang="en-US" sz="1400" dirty="0"/>
              <a:t>. </a:t>
            </a:r>
            <a:r>
              <a:rPr lang="en-US" sz="1400" dirty="0">
                <a:solidFill>
                  <a:srgbClr val="FF0000"/>
                </a:solidFill>
              </a:rPr>
              <a:t>In this example, the department has spent $51K against a $56K budget.</a:t>
            </a:r>
            <a:r>
              <a:rPr lang="en-US" sz="1400" dirty="0"/>
              <a:t> </a:t>
            </a:r>
            <a:r>
              <a:rPr lang="en-US" sz="1400" dirty="0">
                <a:solidFill>
                  <a:srgbClr val="FF0000"/>
                </a:solidFill>
              </a:rPr>
              <a:t>(Note that the student wage budget is overspent by $762.)</a:t>
            </a:r>
            <a:endParaRPr lang="en-US" sz="1400" dirty="0"/>
          </a:p>
        </p:txBody>
      </p:sp>
      <p:sp>
        <p:nvSpPr>
          <p:cNvPr id="18" name="TextBox 17"/>
          <p:cNvSpPr txBox="1"/>
          <p:nvPr/>
        </p:nvSpPr>
        <p:spPr>
          <a:xfrm>
            <a:off x="3505200" y="723424"/>
            <a:ext cx="838200" cy="738664"/>
          </a:xfrm>
          <a:prstGeom prst="rect">
            <a:avLst/>
          </a:prstGeom>
          <a:noFill/>
        </p:spPr>
        <p:txBody>
          <a:bodyPr wrap="square" rtlCol="0">
            <a:spAutoFit/>
          </a:bodyPr>
          <a:lstStyle/>
          <a:p>
            <a:endParaRPr lang="en-US" sz="1400" dirty="0"/>
          </a:p>
          <a:p>
            <a:r>
              <a:rPr lang="en-US" sz="1400" dirty="0"/>
              <a:t>Budget</a:t>
            </a:r>
          </a:p>
          <a:p>
            <a:endParaRPr lang="en-US" sz="1400" dirty="0"/>
          </a:p>
        </p:txBody>
      </p:sp>
      <p:graphicFrame>
        <p:nvGraphicFramePr>
          <p:cNvPr id="1030" name="Object 6"/>
          <p:cNvGraphicFramePr>
            <a:graphicFrameLocks noChangeAspect="1"/>
          </p:cNvGraphicFramePr>
          <p:nvPr/>
        </p:nvGraphicFramePr>
        <p:xfrm>
          <a:off x="304800" y="1828800"/>
          <a:ext cx="6600825" cy="4219575"/>
        </p:xfrm>
        <a:graphic>
          <a:graphicData uri="http://schemas.openxmlformats.org/presentationml/2006/ole">
            <mc:AlternateContent xmlns:mc="http://schemas.openxmlformats.org/markup-compatibility/2006">
              <mc:Choice xmlns:v="urn:schemas-microsoft-com:vml" Requires="v">
                <p:oleObj name="Worksheet" r:id="rId3" imgW="6743814" imgH="4581487" progId="Excel.Sheet.12">
                  <p:embed/>
                </p:oleObj>
              </mc:Choice>
              <mc:Fallback>
                <p:oleObj name="Worksheet" r:id="rId3" imgW="6743814" imgH="4581487" progId="Excel.Sheet.12">
                  <p:embed/>
                  <p:pic>
                    <p:nvPicPr>
                      <p:cNvPr id="103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828800"/>
                        <a:ext cx="6600825" cy="421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p:nvPr/>
        </p:nvSpPr>
        <p:spPr>
          <a:xfrm>
            <a:off x="152401" y="723424"/>
            <a:ext cx="3352800" cy="400110"/>
          </a:xfrm>
          <a:prstGeom prst="rect">
            <a:avLst/>
          </a:prstGeom>
          <a:noFill/>
        </p:spPr>
        <p:txBody>
          <a:bodyPr wrap="square" rtlCol="0">
            <a:spAutoFit/>
          </a:bodyPr>
          <a:lstStyle/>
          <a:p>
            <a:r>
              <a:rPr lang="en-US" sz="2000" dirty="0">
                <a:solidFill>
                  <a:schemeClr val="bg1">
                    <a:lumMod val="50000"/>
                  </a:schemeClr>
                </a:solidFill>
              </a:rPr>
              <a:t>Reading Operating Budgets</a:t>
            </a:r>
          </a:p>
        </p:txBody>
      </p:sp>
      <p:sp>
        <p:nvSpPr>
          <p:cNvPr id="6" name="TextBox 5"/>
          <p:cNvSpPr txBox="1"/>
          <p:nvPr/>
        </p:nvSpPr>
        <p:spPr>
          <a:xfrm>
            <a:off x="304800" y="6085999"/>
            <a:ext cx="3200400" cy="738664"/>
          </a:xfrm>
          <a:prstGeom prst="rect">
            <a:avLst/>
          </a:prstGeom>
          <a:noFill/>
        </p:spPr>
        <p:txBody>
          <a:bodyPr wrap="square" rtlCol="0">
            <a:spAutoFit/>
          </a:bodyPr>
          <a:lstStyle/>
          <a:p>
            <a:r>
              <a:rPr lang="en-US" sz="1400" dirty="0"/>
              <a:t>Amount is negative because Banner subtracts expense from revenue. This budget has no revenue.</a:t>
            </a:r>
          </a:p>
        </p:txBody>
      </p:sp>
      <p:cxnSp>
        <p:nvCxnSpPr>
          <p:cNvPr id="8" name="Straight Arrow Connector 7"/>
          <p:cNvCxnSpPr/>
          <p:nvPr/>
        </p:nvCxnSpPr>
        <p:spPr>
          <a:xfrm flipV="1">
            <a:off x="3302299" y="5819775"/>
            <a:ext cx="5334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495800" y="685800"/>
            <a:ext cx="1219200" cy="523220"/>
          </a:xfrm>
          <a:prstGeom prst="rect">
            <a:avLst/>
          </a:prstGeom>
          <a:noFill/>
        </p:spPr>
        <p:txBody>
          <a:bodyPr wrap="square" rtlCol="0">
            <a:spAutoFit/>
          </a:bodyPr>
          <a:lstStyle/>
          <a:p>
            <a:pPr algn="ctr"/>
            <a:r>
              <a:rPr lang="en-US" sz="1400" dirty="0"/>
              <a:t>Expenses to date</a:t>
            </a:r>
          </a:p>
        </p:txBody>
      </p:sp>
      <p:cxnSp>
        <p:nvCxnSpPr>
          <p:cNvPr id="17" name="Straight Arrow Connector 16"/>
          <p:cNvCxnSpPr>
            <a:stCxn id="22" idx="2"/>
          </p:cNvCxnSpPr>
          <p:nvPr/>
        </p:nvCxnSpPr>
        <p:spPr>
          <a:xfrm>
            <a:off x="5105400" y="1209020"/>
            <a:ext cx="0" cy="6197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6400800" y="1209020"/>
            <a:ext cx="0" cy="6197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3886200" y="1209020"/>
            <a:ext cx="0" cy="6197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4" name="Straight Arrow Connector 1023"/>
          <p:cNvCxnSpPr/>
          <p:nvPr/>
        </p:nvCxnSpPr>
        <p:spPr>
          <a:xfrm flipV="1">
            <a:off x="3335280" y="5791200"/>
            <a:ext cx="1738312" cy="4641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0912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762000"/>
            <a:ext cx="8153400" cy="433601"/>
          </a:xfrm>
        </p:spPr>
        <p:txBody>
          <a:bodyPr>
            <a:normAutofit fontScale="90000"/>
          </a:bodyPr>
          <a:lstStyle/>
          <a:p>
            <a:r>
              <a:rPr lang="en-US" dirty="0"/>
              <a:t>Reading Restricted Funds</a:t>
            </a:r>
          </a:p>
        </p:txBody>
      </p:sp>
      <p:sp>
        <p:nvSpPr>
          <p:cNvPr id="8" name="Content Placeholder 7"/>
          <p:cNvSpPr>
            <a:spLocks noGrp="1"/>
          </p:cNvSpPr>
          <p:nvPr>
            <p:ph idx="1"/>
          </p:nvPr>
        </p:nvSpPr>
        <p:spPr>
          <a:xfrm>
            <a:off x="457200" y="1195601"/>
            <a:ext cx="8153400" cy="4449763"/>
          </a:xfrm>
        </p:spPr>
        <p:txBody>
          <a:bodyPr/>
          <a:lstStyle/>
          <a:p>
            <a:r>
              <a:rPr lang="en-US" sz="1400" dirty="0"/>
              <a:t>Restricted Funds have a Fund Balance account line that shows the rollover amount from one year to the next. The line or lines start with “4.”</a:t>
            </a:r>
          </a:p>
          <a:p>
            <a:r>
              <a:rPr lang="en-US" sz="1400" dirty="0"/>
              <a:t>One can spend more in a year than incoming revenue and draw against the existing fund balance to make up the difference. One can spend less in a year than incoming revenue and add to the existing fund balance, which will rollover to the following year.</a:t>
            </a:r>
          </a:p>
          <a:p>
            <a:r>
              <a:rPr lang="en-US" sz="1400" dirty="0"/>
              <a:t>Any spending from a donor-funded restricted fund must be done in accordance with the donor’s directives for the gift.</a:t>
            </a:r>
          </a:p>
          <a:p>
            <a:endParaRPr lang="en-US" sz="1800" dirty="0"/>
          </a:p>
          <a:p>
            <a:endParaRPr lang="en-US" sz="1800" dirty="0"/>
          </a:p>
          <a:p>
            <a:pPr marL="0" indent="0"/>
            <a:endParaRPr lang="en-US" sz="2000" dirty="0"/>
          </a:p>
        </p:txBody>
      </p:sp>
      <p:pic>
        <p:nvPicPr>
          <p:cNvPr id="9" name="Picture 8"/>
          <p:cNvPicPr>
            <a:picLocks noChangeAspect="1"/>
          </p:cNvPicPr>
          <p:nvPr/>
        </p:nvPicPr>
        <p:blipFill rotWithShape="1">
          <a:blip r:embed="rId2"/>
          <a:srcRect t="45973" r="25735" b="24114"/>
          <a:stretch/>
        </p:blipFill>
        <p:spPr>
          <a:xfrm>
            <a:off x="177802" y="3048001"/>
            <a:ext cx="8356598" cy="3581400"/>
          </a:xfrm>
          <a:prstGeom prst="rect">
            <a:avLst/>
          </a:prstGeom>
        </p:spPr>
      </p:pic>
      <p:sp>
        <p:nvSpPr>
          <p:cNvPr id="11" name="Rounded Rectangle 10"/>
          <p:cNvSpPr/>
          <p:nvPr/>
        </p:nvSpPr>
        <p:spPr>
          <a:xfrm>
            <a:off x="270164" y="3893127"/>
            <a:ext cx="8291945" cy="678873"/>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1141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153400" cy="533400"/>
          </a:xfrm>
        </p:spPr>
        <p:txBody>
          <a:bodyPr>
            <a:normAutofit/>
          </a:bodyPr>
          <a:lstStyle/>
          <a:p>
            <a:r>
              <a:rPr lang="en-US" dirty="0"/>
              <a:t>Restricted Funds - Read down the column</a:t>
            </a:r>
          </a:p>
        </p:txBody>
      </p:sp>
      <p:sp>
        <p:nvSpPr>
          <p:cNvPr id="3" name="Content Placeholder 2"/>
          <p:cNvSpPr>
            <a:spLocks noGrp="1"/>
          </p:cNvSpPr>
          <p:nvPr>
            <p:ph idx="1"/>
          </p:nvPr>
        </p:nvSpPr>
        <p:spPr>
          <a:xfrm>
            <a:off x="533400" y="1295400"/>
            <a:ext cx="8153400" cy="5334000"/>
          </a:xfrm>
        </p:spPr>
        <p:txBody>
          <a:bodyPr>
            <a:normAutofit/>
          </a:bodyPr>
          <a:lstStyle/>
          <a:p>
            <a:pPr marL="514350" indent="-514350">
              <a:buAutoNum type="arabicPeriod"/>
            </a:pPr>
            <a:r>
              <a:rPr lang="en-US" sz="1800" dirty="0"/>
              <a:t>Add Fund Balance Lines (4’s) – EX: $241.89 + $4,426.55 = </a:t>
            </a:r>
            <a:r>
              <a:rPr lang="en-US" sz="1800" dirty="0">
                <a:solidFill>
                  <a:srgbClr val="FF0000"/>
                </a:solidFill>
              </a:rPr>
              <a:t>$4,668.44</a:t>
            </a:r>
          </a:p>
          <a:p>
            <a:pPr marL="514350" indent="-514350">
              <a:buAutoNum type="arabicPeriod"/>
            </a:pPr>
            <a:r>
              <a:rPr lang="en-US" sz="1800" dirty="0"/>
              <a:t>Add Revenue (5’s) – EX: </a:t>
            </a:r>
            <a:r>
              <a:rPr lang="en-US" sz="1800" dirty="0">
                <a:solidFill>
                  <a:srgbClr val="FF0000"/>
                </a:solidFill>
              </a:rPr>
              <a:t>$2,594.15</a:t>
            </a:r>
          </a:p>
          <a:p>
            <a:pPr marL="514350" indent="-514350">
              <a:buAutoNum type="arabicPeriod"/>
            </a:pPr>
            <a:r>
              <a:rPr lang="en-US" sz="1800" dirty="0"/>
              <a:t>Subtract Expenses (6’s &amp; 7’s) – EX: $119.00+$111.00+$1,589.84 = </a:t>
            </a:r>
            <a:r>
              <a:rPr lang="en-US" sz="1800" dirty="0">
                <a:solidFill>
                  <a:srgbClr val="FF0000"/>
                </a:solidFill>
              </a:rPr>
              <a:t>$1,819.84</a:t>
            </a:r>
          </a:p>
          <a:p>
            <a:pPr marL="514350" indent="-514350">
              <a:buAutoNum type="arabicPeriod"/>
            </a:pPr>
            <a:r>
              <a:rPr lang="en-US" sz="1800" dirty="0"/>
              <a:t>Combine all of the above: $4,668.44 + $2,594.15 - $1,819.84 = </a:t>
            </a:r>
            <a:r>
              <a:rPr lang="en-US" sz="1800" dirty="0">
                <a:solidFill>
                  <a:srgbClr val="FF0000"/>
                </a:solidFill>
              </a:rPr>
              <a:t>$5,442.75</a:t>
            </a:r>
          </a:p>
        </p:txBody>
      </p:sp>
      <p:pic>
        <p:nvPicPr>
          <p:cNvPr id="4" name="Picture 3"/>
          <p:cNvPicPr>
            <a:picLocks noChangeAspect="1"/>
          </p:cNvPicPr>
          <p:nvPr/>
        </p:nvPicPr>
        <p:blipFill rotWithShape="1">
          <a:blip r:embed="rId2"/>
          <a:srcRect t="45973" r="25735" b="24114"/>
          <a:stretch/>
        </p:blipFill>
        <p:spPr>
          <a:xfrm>
            <a:off x="685800" y="3170237"/>
            <a:ext cx="7322127" cy="3459163"/>
          </a:xfrm>
          <a:prstGeom prst="rect">
            <a:avLst/>
          </a:prstGeom>
        </p:spPr>
      </p:pic>
    </p:spTree>
    <p:extLst>
      <p:ext uri="{BB962C8B-B14F-4D97-AF65-F5344CB8AC3E}">
        <p14:creationId xmlns:p14="http://schemas.microsoft.com/office/powerpoint/2010/main" val="321593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153400" cy="533400"/>
          </a:xfrm>
        </p:spPr>
        <p:txBody>
          <a:bodyPr/>
          <a:lstStyle/>
          <a:p>
            <a:r>
              <a:rPr lang="en-US" dirty="0"/>
              <a:t>Things to Remember About Restricted Funds:</a:t>
            </a:r>
          </a:p>
        </p:txBody>
      </p:sp>
      <p:sp>
        <p:nvSpPr>
          <p:cNvPr id="3" name="Content Placeholder 2"/>
          <p:cNvSpPr>
            <a:spLocks noGrp="1"/>
          </p:cNvSpPr>
          <p:nvPr>
            <p:ph idx="1"/>
          </p:nvPr>
        </p:nvSpPr>
        <p:spPr/>
        <p:txBody>
          <a:bodyPr>
            <a:normAutofit fontScale="77500" lnSpcReduction="20000"/>
          </a:bodyPr>
          <a:lstStyle/>
          <a:p>
            <a:pPr marL="457200" indent="-457200">
              <a:buFont typeface="Arial" panose="020B0604020202020204" pitchFamily="34" charset="0"/>
              <a:buChar char="•"/>
            </a:pPr>
            <a:r>
              <a:rPr lang="en-US" dirty="0"/>
              <a:t>Salaries &amp; benefits do not show in Banner Self-Service, other than student wages. </a:t>
            </a:r>
            <a:r>
              <a:rPr lang="en-US" dirty="0">
                <a:solidFill>
                  <a:srgbClr val="FF0000"/>
                </a:solidFill>
              </a:rPr>
              <a:t>If a restricted fund is being used to pay an employee, the balance that is displayed is not the true balance. </a:t>
            </a:r>
            <a:r>
              <a:rPr lang="en-US" dirty="0"/>
              <a:t>Contact Financial Operations to get the true balance.</a:t>
            </a:r>
          </a:p>
          <a:p>
            <a:pPr marL="457200" indent="-457200">
              <a:buFont typeface="Arial" panose="020B0604020202020204" pitchFamily="34" charset="0"/>
              <a:buChar char="•"/>
            </a:pPr>
            <a:r>
              <a:rPr lang="en-US" dirty="0">
                <a:solidFill>
                  <a:srgbClr val="FF0000"/>
                </a:solidFill>
              </a:rPr>
              <a:t>We have to close the books on the prior year before we roll over the balances. This usually happens in late August or early September. </a:t>
            </a:r>
            <a:r>
              <a:rPr lang="en-US" dirty="0"/>
              <a:t>The balance is available for you to spend even if it is not displayed in the new year during July and August. During this time, look back at the prior year to get the ending balance. You will need to manually add or subtract any activity in the new year from the prior year ending balance to know the status of the fund.</a:t>
            </a:r>
          </a:p>
          <a:p>
            <a:pPr marL="457200" indent="-457200">
              <a:buFont typeface="Arial" panose="020B0604020202020204" pitchFamily="34" charset="0"/>
              <a:buChar char="•"/>
            </a:pPr>
            <a:r>
              <a:rPr lang="en-US" dirty="0"/>
              <a:t>For endowed funds, the spending income for the year is usually entered sometime in August. </a:t>
            </a:r>
          </a:p>
        </p:txBody>
      </p:sp>
    </p:spTree>
    <p:extLst>
      <p:ext uri="{BB962C8B-B14F-4D97-AF65-F5344CB8AC3E}">
        <p14:creationId xmlns:p14="http://schemas.microsoft.com/office/powerpoint/2010/main" val="692410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33400"/>
          </a:xfrm>
        </p:spPr>
        <p:txBody>
          <a:bodyPr/>
          <a:lstStyle/>
          <a:p>
            <a:r>
              <a:rPr lang="en-US" dirty="0"/>
              <a:t>Reading Budgets-Transactional Level</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564743458"/>
              </p:ext>
            </p:extLst>
          </p:nvPr>
        </p:nvGraphicFramePr>
        <p:xfrm>
          <a:off x="152400" y="1295401"/>
          <a:ext cx="8534400" cy="4862262"/>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gridCol w="3657600">
                  <a:extLst>
                    <a:ext uri="{9D8B030D-6E8A-4147-A177-3AD203B41FA5}">
                      <a16:colId xmlns:a16="http://schemas.microsoft.com/office/drawing/2014/main" val="20003"/>
                    </a:ext>
                  </a:extLst>
                </a:gridCol>
              </a:tblGrid>
              <a:tr h="851663">
                <a:tc>
                  <a:txBody>
                    <a:bodyPr/>
                    <a:lstStyle/>
                    <a:p>
                      <a:r>
                        <a:rPr lang="en-US" sz="1600" dirty="0"/>
                        <a:t>Transaction</a:t>
                      </a:r>
                    </a:p>
                  </a:txBody>
                  <a:tcPr/>
                </a:tc>
                <a:tc>
                  <a:txBody>
                    <a:bodyPr/>
                    <a:lstStyle/>
                    <a:p>
                      <a:r>
                        <a:rPr lang="en-US" sz="1600" dirty="0"/>
                        <a:t>Document</a:t>
                      </a:r>
                      <a:r>
                        <a:rPr lang="en-US" sz="1600" baseline="0" dirty="0"/>
                        <a:t> Code Starts with…</a:t>
                      </a:r>
                      <a:endParaRPr lang="en-US" sz="1600" dirty="0"/>
                    </a:p>
                  </a:txBody>
                  <a:tcPr/>
                </a:tc>
                <a:tc>
                  <a:txBody>
                    <a:bodyPr/>
                    <a:lstStyle/>
                    <a:p>
                      <a:r>
                        <a:rPr lang="en-US" sz="1600" dirty="0"/>
                        <a:t>Text</a:t>
                      </a:r>
                    </a:p>
                  </a:txBody>
                  <a:tcPr/>
                </a:tc>
                <a:tc>
                  <a:txBody>
                    <a:bodyPr/>
                    <a:lstStyle/>
                    <a:p>
                      <a:r>
                        <a:rPr lang="en-US" sz="1600" dirty="0"/>
                        <a:t>Example</a:t>
                      </a:r>
                    </a:p>
                  </a:txBody>
                  <a:tcPr/>
                </a:tc>
                <a:extLst>
                  <a:ext uri="{0D108BD9-81ED-4DB2-BD59-A6C34878D82A}">
                    <a16:rowId xmlns:a16="http://schemas.microsoft.com/office/drawing/2014/main" val="10000"/>
                  </a:ext>
                </a:extLst>
              </a:tr>
              <a:tr h="304799">
                <a:tc>
                  <a:txBody>
                    <a:bodyPr/>
                    <a:lstStyle/>
                    <a:p>
                      <a:r>
                        <a:rPr lang="en-US" sz="1600" dirty="0"/>
                        <a:t>Invoices</a:t>
                      </a:r>
                    </a:p>
                  </a:txBody>
                  <a:tcPr/>
                </a:tc>
                <a:tc>
                  <a:txBody>
                    <a:bodyPr/>
                    <a:lstStyle/>
                    <a:p>
                      <a:pPr algn="ctr"/>
                      <a:r>
                        <a:rPr lang="en-US" sz="1600" dirty="0"/>
                        <a:t>“I”</a:t>
                      </a:r>
                    </a:p>
                  </a:txBody>
                  <a:tcPr/>
                </a:tc>
                <a:tc>
                  <a:txBody>
                    <a:bodyPr/>
                    <a:lstStyle/>
                    <a:p>
                      <a:r>
                        <a:rPr lang="en-US" sz="1600" dirty="0"/>
                        <a:t>Vendor Name</a:t>
                      </a:r>
                    </a:p>
                  </a:txBody>
                  <a:tcPr/>
                </a:tc>
                <a:tc>
                  <a:txBody>
                    <a:bodyPr/>
                    <a:lstStyle/>
                    <a:p>
                      <a:r>
                        <a:rPr lang="en-US" sz="1600" dirty="0"/>
                        <a:t>I012999-College</a:t>
                      </a:r>
                      <a:r>
                        <a:rPr lang="en-US" sz="1600" baseline="0" dirty="0"/>
                        <a:t> Board</a:t>
                      </a:r>
                      <a:endParaRPr lang="en-US" sz="1600" dirty="0"/>
                    </a:p>
                  </a:txBody>
                  <a:tcPr/>
                </a:tc>
                <a:extLst>
                  <a:ext uri="{0D108BD9-81ED-4DB2-BD59-A6C34878D82A}">
                    <a16:rowId xmlns:a16="http://schemas.microsoft.com/office/drawing/2014/main" val="10001"/>
                  </a:ext>
                </a:extLst>
              </a:tr>
              <a:tr h="655319">
                <a:tc>
                  <a:txBody>
                    <a:bodyPr/>
                    <a:lstStyle/>
                    <a:p>
                      <a:r>
                        <a:rPr lang="en-US" sz="1600" dirty="0"/>
                        <a:t>P-Cards</a:t>
                      </a:r>
                    </a:p>
                  </a:txBody>
                  <a:tcPr/>
                </a:tc>
                <a:tc>
                  <a:txBody>
                    <a:bodyPr/>
                    <a:lstStyle/>
                    <a:p>
                      <a:pPr algn="ctr"/>
                      <a:r>
                        <a:rPr lang="en-US" sz="1600" dirty="0"/>
                        <a:t>“PC”</a:t>
                      </a:r>
                    </a:p>
                  </a:txBody>
                  <a:tcPr/>
                </a:tc>
                <a:tc>
                  <a:txBody>
                    <a:bodyPr/>
                    <a:lstStyle/>
                    <a:p>
                      <a:r>
                        <a:rPr lang="en-US" sz="1600" dirty="0"/>
                        <a:t>Statement</a:t>
                      </a:r>
                      <a:r>
                        <a:rPr lang="en-US" sz="1600" baseline="0" dirty="0"/>
                        <a:t> Close Date, Vendor Name</a:t>
                      </a:r>
                      <a:endParaRPr lang="en-US" sz="1600" dirty="0"/>
                    </a:p>
                  </a:txBody>
                  <a:tcPr/>
                </a:tc>
                <a:tc>
                  <a:txBody>
                    <a:bodyPr/>
                    <a:lstStyle/>
                    <a:p>
                      <a:r>
                        <a:rPr lang="en-US" sz="1600" dirty="0"/>
                        <a:t>PC072614-USAIRWAYS</a:t>
                      </a:r>
                      <a:r>
                        <a:rPr lang="en-US" sz="1600" baseline="0" dirty="0"/>
                        <a:t> (072614 = Statement closing July 26, 2014)</a:t>
                      </a:r>
                      <a:endParaRPr lang="en-US" sz="1600" dirty="0"/>
                    </a:p>
                  </a:txBody>
                  <a:tcPr/>
                </a:tc>
                <a:extLst>
                  <a:ext uri="{0D108BD9-81ED-4DB2-BD59-A6C34878D82A}">
                    <a16:rowId xmlns:a16="http://schemas.microsoft.com/office/drawing/2014/main" val="10002"/>
                  </a:ext>
                </a:extLst>
              </a:tr>
              <a:tr h="822959">
                <a:tc>
                  <a:txBody>
                    <a:bodyPr/>
                    <a:lstStyle/>
                    <a:p>
                      <a:r>
                        <a:rPr lang="en-US" sz="1600" dirty="0"/>
                        <a:t>Monthly Entries</a:t>
                      </a:r>
                    </a:p>
                  </a:txBody>
                  <a:tcPr/>
                </a:tc>
                <a:tc>
                  <a:txBody>
                    <a:bodyPr/>
                    <a:lstStyle/>
                    <a:p>
                      <a:pPr algn="ctr"/>
                      <a:r>
                        <a:rPr lang="en-US" sz="1600" dirty="0"/>
                        <a:t>“JM”</a:t>
                      </a:r>
                    </a:p>
                  </a:txBody>
                  <a:tcPr/>
                </a:tc>
                <a:tc>
                  <a:txBody>
                    <a:bodyPr/>
                    <a:lstStyle/>
                    <a:p>
                      <a:r>
                        <a:rPr lang="en-US" sz="1600" dirty="0"/>
                        <a:t>Description (Mail, phones, print center, etc.)</a:t>
                      </a:r>
                    </a:p>
                  </a:txBody>
                  <a:tcPr/>
                </a:tc>
                <a:tc>
                  <a:txBody>
                    <a:bodyPr/>
                    <a:lstStyle/>
                    <a:p>
                      <a:r>
                        <a:rPr lang="en-US" sz="1600" dirty="0"/>
                        <a:t>JM00442-FAS</a:t>
                      </a:r>
                      <a:r>
                        <a:rPr lang="en-US" sz="1600" baseline="0" dirty="0"/>
                        <a:t> Mail-July 2014</a:t>
                      </a:r>
                      <a:endParaRPr lang="en-US" sz="1600" dirty="0"/>
                    </a:p>
                  </a:txBody>
                  <a:tcPr/>
                </a:tc>
                <a:extLst>
                  <a:ext uri="{0D108BD9-81ED-4DB2-BD59-A6C34878D82A}">
                    <a16:rowId xmlns:a16="http://schemas.microsoft.com/office/drawing/2014/main" val="10003"/>
                  </a:ext>
                </a:extLst>
              </a:tr>
              <a:tr h="914399">
                <a:tc>
                  <a:txBody>
                    <a:bodyPr/>
                    <a:lstStyle/>
                    <a:p>
                      <a:r>
                        <a:rPr lang="en-US" sz="1600" dirty="0"/>
                        <a:t>Cashier</a:t>
                      </a:r>
                      <a:r>
                        <a:rPr lang="en-US" sz="1600" baseline="0" dirty="0"/>
                        <a:t> </a:t>
                      </a:r>
                      <a:endParaRPr lang="en-US" sz="1600" dirty="0"/>
                    </a:p>
                  </a:txBody>
                  <a:tcPr/>
                </a:tc>
                <a:tc>
                  <a:txBody>
                    <a:bodyPr/>
                    <a:lstStyle/>
                    <a:p>
                      <a:pPr algn="ctr"/>
                      <a:r>
                        <a:rPr lang="en-US" sz="1600" dirty="0"/>
                        <a:t>“F”</a:t>
                      </a:r>
                    </a:p>
                  </a:txBody>
                  <a:tcPr/>
                </a:tc>
                <a:tc>
                  <a:txBody>
                    <a:bodyPr/>
                    <a:lstStyle/>
                    <a:p>
                      <a:r>
                        <a:rPr lang="en-US" sz="1600" dirty="0"/>
                        <a:t>Description (deposit or cash payment &lt; $100)</a:t>
                      </a:r>
                    </a:p>
                  </a:txBody>
                  <a:tcPr/>
                </a:tc>
                <a:tc>
                  <a:txBody>
                    <a:bodyPr/>
                    <a:lstStyle/>
                    <a:p>
                      <a:r>
                        <a:rPr lang="en-US" sz="1600" dirty="0"/>
                        <a:t>F0007694-Doe, J.</a:t>
                      </a:r>
                      <a:r>
                        <a:rPr lang="en-US" sz="1600" baseline="0" dirty="0"/>
                        <a:t>/reim. Tolls-NYC</a:t>
                      </a:r>
                      <a:endParaRPr lang="en-US" sz="1600" dirty="0"/>
                    </a:p>
                  </a:txBody>
                  <a:tcPr/>
                </a:tc>
                <a:extLst>
                  <a:ext uri="{0D108BD9-81ED-4DB2-BD59-A6C34878D82A}">
                    <a16:rowId xmlns:a16="http://schemas.microsoft.com/office/drawing/2014/main" val="10004"/>
                  </a:ext>
                </a:extLst>
              </a:tr>
              <a:tr h="417142">
                <a:tc>
                  <a:txBody>
                    <a:bodyPr/>
                    <a:lstStyle/>
                    <a:p>
                      <a:r>
                        <a:rPr lang="en-US" sz="1600" dirty="0"/>
                        <a:t>Transfers</a:t>
                      </a:r>
                    </a:p>
                  </a:txBody>
                  <a:tcPr/>
                </a:tc>
                <a:tc>
                  <a:txBody>
                    <a:bodyPr/>
                    <a:lstStyle/>
                    <a:p>
                      <a:pPr algn="ctr"/>
                      <a:r>
                        <a:rPr lang="en-US" sz="1600" dirty="0"/>
                        <a:t>“J”</a:t>
                      </a:r>
                    </a:p>
                  </a:txBody>
                  <a:tcPr/>
                </a:tc>
                <a:tc>
                  <a:txBody>
                    <a:bodyPr/>
                    <a:lstStyle/>
                    <a:p>
                      <a:r>
                        <a:rPr lang="en-US" sz="1600" dirty="0"/>
                        <a:t>Description</a:t>
                      </a:r>
                    </a:p>
                  </a:txBody>
                  <a:tcPr/>
                </a:tc>
                <a:tc>
                  <a:txBody>
                    <a:bodyPr/>
                    <a:lstStyle/>
                    <a:p>
                      <a:r>
                        <a:rPr lang="en-US" sz="1600" dirty="0"/>
                        <a:t>J0006899-To</a:t>
                      </a:r>
                      <a:r>
                        <a:rPr lang="en-US" sz="1600" baseline="0" dirty="0"/>
                        <a:t> History, for copies</a:t>
                      </a:r>
                      <a:endParaRPr lang="en-US" sz="1600" dirty="0"/>
                    </a:p>
                  </a:txBody>
                  <a:tcPr/>
                </a:tc>
                <a:extLst>
                  <a:ext uri="{0D108BD9-81ED-4DB2-BD59-A6C34878D82A}">
                    <a16:rowId xmlns:a16="http://schemas.microsoft.com/office/drawing/2014/main" val="10005"/>
                  </a:ext>
                </a:extLst>
              </a:tr>
              <a:tr h="650362">
                <a:tc>
                  <a:txBody>
                    <a:bodyPr/>
                    <a:lstStyle/>
                    <a:p>
                      <a:r>
                        <a:rPr lang="en-US" sz="1600" dirty="0"/>
                        <a:t>Corrections/Adjustments</a:t>
                      </a:r>
                    </a:p>
                  </a:txBody>
                  <a:tcPr/>
                </a:tc>
                <a:tc>
                  <a:txBody>
                    <a:bodyPr/>
                    <a:lstStyle/>
                    <a:p>
                      <a:pPr algn="ctr"/>
                      <a:r>
                        <a:rPr lang="en-US" sz="1600" dirty="0"/>
                        <a:t>“J”</a:t>
                      </a:r>
                    </a:p>
                  </a:txBody>
                  <a:tcPr/>
                </a:tc>
                <a:tc>
                  <a:txBody>
                    <a:bodyPr/>
                    <a:lstStyle/>
                    <a:p>
                      <a:r>
                        <a:rPr lang="en-US" sz="1600" dirty="0"/>
                        <a:t>Description</a:t>
                      </a:r>
                    </a:p>
                  </a:txBody>
                  <a:tcPr/>
                </a:tc>
                <a:tc>
                  <a:txBody>
                    <a:bodyPr/>
                    <a:lstStyle/>
                    <a:p>
                      <a:r>
                        <a:rPr lang="en-US" sz="1600" dirty="0"/>
                        <a:t>J0006900-Amazon</a:t>
                      </a:r>
                      <a:r>
                        <a:rPr lang="en-US" sz="1600" baseline="0" dirty="0"/>
                        <a:t> to 70353, Correction</a:t>
                      </a:r>
                      <a:endParaRPr lang="en-US" sz="16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35394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Budgets – Transactional Level</a:t>
            </a:r>
          </a:p>
        </p:txBody>
      </p:sp>
      <p:pic>
        <p:nvPicPr>
          <p:cNvPr id="4" name="Content Placeholder 3"/>
          <p:cNvPicPr>
            <a:picLocks noGrp="1" noChangeAspect="1"/>
          </p:cNvPicPr>
          <p:nvPr>
            <p:ph idx="1"/>
          </p:nvPr>
        </p:nvPicPr>
        <p:blipFill rotWithShape="1">
          <a:blip r:embed="rId2"/>
          <a:srcRect l="417" t="41034" r="37195" b="16978"/>
          <a:stretch/>
        </p:blipFill>
        <p:spPr>
          <a:xfrm>
            <a:off x="685800" y="2438400"/>
            <a:ext cx="7467600" cy="4038600"/>
          </a:xfrm>
          <a:prstGeom prst="rect">
            <a:avLst/>
          </a:prstGeom>
        </p:spPr>
      </p:pic>
      <p:sp>
        <p:nvSpPr>
          <p:cNvPr id="5" name="TextBox 4"/>
          <p:cNvSpPr txBox="1"/>
          <p:nvPr/>
        </p:nvSpPr>
        <p:spPr>
          <a:xfrm>
            <a:off x="651681" y="1524000"/>
            <a:ext cx="1253319" cy="646331"/>
          </a:xfrm>
          <a:prstGeom prst="rect">
            <a:avLst/>
          </a:prstGeom>
          <a:noFill/>
        </p:spPr>
        <p:txBody>
          <a:bodyPr wrap="square" rtlCol="0">
            <a:spAutoFit/>
          </a:bodyPr>
          <a:lstStyle/>
          <a:p>
            <a:r>
              <a:rPr lang="en-US" sz="1200" dirty="0"/>
              <a:t>Date used by ledger to define FY and month</a:t>
            </a:r>
          </a:p>
        </p:txBody>
      </p:sp>
      <p:cxnSp>
        <p:nvCxnSpPr>
          <p:cNvPr id="7" name="Straight Arrow Connector 6"/>
          <p:cNvCxnSpPr>
            <a:stCxn id="5" idx="2"/>
          </p:cNvCxnSpPr>
          <p:nvPr/>
        </p:nvCxnSpPr>
        <p:spPr>
          <a:xfrm flipH="1">
            <a:off x="1277203" y="2170331"/>
            <a:ext cx="1138" cy="2680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03863" y="1524001"/>
            <a:ext cx="1067937" cy="830997"/>
          </a:xfrm>
          <a:prstGeom prst="rect">
            <a:avLst/>
          </a:prstGeom>
          <a:noFill/>
        </p:spPr>
        <p:txBody>
          <a:bodyPr wrap="square" rtlCol="0">
            <a:spAutoFit/>
          </a:bodyPr>
          <a:lstStyle/>
          <a:p>
            <a:r>
              <a:rPr lang="en-US" sz="1200" dirty="0"/>
              <a:t>Date Finance did the entry in the ledger</a:t>
            </a:r>
          </a:p>
        </p:txBody>
      </p:sp>
      <p:cxnSp>
        <p:nvCxnSpPr>
          <p:cNvPr id="12" name="Straight Arrow Connector 11"/>
          <p:cNvCxnSpPr/>
          <p:nvPr/>
        </p:nvCxnSpPr>
        <p:spPr>
          <a:xfrm>
            <a:off x="2286000" y="2262664"/>
            <a:ext cx="0" cy="1846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867400" y="1524000"/>
            <a:ext cx="1600200" cy="646331"/>
          </a:xfrm>
          <a:prstGeom prst="rect">
            <a:avLst/>
          </a:prstGeom>
          <a:noFill/>
        </p:spPr>
        <p:txBody>
          <a:bodyPr wrap="square" rtlCol="0">
            <a:spAutoFit/>
          </a:bodyPr>
          <a:lstStyle/>
          <a:p>
            <a:r>
              <a:rPr lang="en-US" sz="1200" dirty="0"/>
              <a:t>Positive number is a charge, negative number is a credit.</a:t>
            </a:r>
          </a:p>
        </p:txBody>
      </p:sp>
      <p:cxnSp>
        <p:nvCxnSpPr>
          <p:cNvPr id="16" name="Straight Arrow Connector 15"/>
          <p:cNvCxnSpPr/>
          <p:nvPr/>
        </p:nvCxnSpPr>
        <p:spPr>
          <a:xfrm>
            <a:off x="6477000" y="2170331"/>
            <a:ext cx="0" cy="2680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0663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Budgets – The ABC’s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916056968"/>
              </p:ext>
            </p:extLst>
          </p:nvPr>
        </p:nvGraphicFramePr>
        <p:xfrm>
          <a:off x="304800" y="1676400"/>
          <a:ext cx="8382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2799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Budgets – The Three “R’s”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2648208"/>
              </p:ext>
            </p:extLst>
          </p:nvPr>
        </p:nvGraphicFramePr>
        <p:xfrm>
          <a:off x="304800" y="1524000"/>
          <a:ext cx="83820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1124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Contents</a:t>
            </a:r>
          </a:p>
        </p:txBody>
      </p:sp>
      <p:sp>
        <p:nvSpPr>
          <p:cNvPr id="3" name="Content Placeholder 2"/>
          <p:cNvSpPr>
            <a:spLocks noGrp="1"/>
          </p:cNvSpPr>
          <p:nvPr>
            <p:ph idx="1"/>
          </p:nvPr>
        </p:nvSpPr>
        <p:spPr/>
        <p:txBody>
          <a:bodyPr>
            <a:normAutofit/>
          </a:bodyPr>
          <a:lstStyle/>
          <a:p>
            <a:pPr marL="457200" indent="-457200">
              <a:buFont typeface="Arial" pitchFamily="34" charset="0"/>
              <a:buChar char="•"/>
            </a:pPr>
            <a:r>
              <a:rPr lang="en-US" dirty="0"/>
              <a:t>Budget Office Staff</a:t>
            </a:r>
          </a:p>
          <a:p>
            <a:pPr marL="457200" indent="-457200">
              <a:buFont typeface="Arial" pitchFamily="34" charset="0"/>
              <a:buChar char="•"/>
            </a:pPr>
            <a:r>
              <a:rPr lang="en-US" dirty="0"/>
              <a:t>Budget Officer Responsibilities</a:t>
            </a:r>
          </a:p>
          <a:p>
            <a:pPr marL="457200" indent="-457200">
              <a:buFont typeface="Arial" pitchFamily="34" charset="0"/>
              <a:buChar char="•"/>
            </a:pPr>
            <a:r>
              <a:rPr lang="en-US" dirty="0"/>
              <a:t>Key Concepts</a:t>
            </a:r>
          </a:p>
          <a:p>
            <a:pPr marL="457200" indent="-457200">
              <a:buFont typeface="Arial" pitchFamily="34" charset="0"/>
              <a:buChar char="•"/>
            </a:pPr>
            <a:r>
              <a:rPr lang="en-US" dirty="0"/>
              <a:t>Reading Budgets and Restricted Funds</a:t>
            </a:r>
          </a:p>
          <a:p>
            <a:pPr marL="457200" indent="-457200">
              <a:buFont typeface="Arial" pitchFamily="34" charset="0"/>
              <a:buChar char="•"/>
            </a:pPr>
            <a:r>
              <a:rPr lang="en-US" dirty="0"/>
              <a:t>Managing Budgets</a:t>
            </a:r>
          </a:p>
          <a:p>
            <a:pPr marL="457200" indent="-457200">
              <a:buFont typeface="Arial" pitchFamily="34" charset="0"/>
              <a:buChar char="•"/>
            </a:pPr>
            <a:r>
              <a:rPr lang="en-US" dirty="0"/>
              <a:t>End of Year </a:t>
            </a:r>
          </a:p>
          <a:p>
            <a:pPr marL="457200" indent="-457200">
              <a:buFont typeface="Arial" pitchFamily="34" charset="0"/>
              <a:buChar char="•"/>
            </a:pPr>
            <a:r>
              <a:rPr lang="en-US" dirty="0"/>
              <a:t>FAQ’s</a:t>
            </a:r>
          </a:p>
        </p:txBody>
      </p:sp>
    </p:spTree>
    <p:extLst>
      <p:ext uri="{BB962C8B-B14F-4D97-AF65-F5344CB8AC3E}">
        <p14:creationId xmlns:p14="http://schemas.microsoft.com/office/powerpoint/2010/main" val="1336594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Accurate Coding – Accounts</a:t>
            </a:r>
          </a:p>
        </p:txBody>
      </p:sp>
      <p:sp>
        <p:nvSpPr>
          <p:cNvPr id="3" name="Content Placeholder 2"/>
          <p:cNvSpPr>
            <a:spLocks noGrp="1"/>
          </p:cNvSpPr>
          <p:nvPr>
            <p:ph idx="1"/>
          </p:nvPr>
        </p:nvSpPr>
        <p:spPr/>
        <p:txBody>
          <a:bodyPr>
            <a:normAutofit fontScale="70000" lnSpcReduction="20000"/>
          </a:bodyPr>
          <a:lstStyle/>
          <a:p>
            <a:r>
              <a:rPr lang="en-US" dirty="0"/>
              <a:t>Accurate account coding is required for optimal audit compliance and internal tracking needs. Each departmental budget is the grand total of all budgeted operating and capital expense lines. This amount can be spent on any account that exists whether budgeted or not.</a:t>
            </a:r>
          </a:p>
          <a:p>
            <a:endParaRPr lang="en-US" dirty="0"/>
          </a:p>
          <a:p>
            <a:r>
              <a:rPr lang="en-US" dirty="0"/>
              <a:t>The use of miscellaneous expense coding such as program expense or </a:t>
            </a:r>
            <a:r>
              <a:rPr lang="en-US" dirty="0" err="1"/>
              <a:t>misc</a:t>
            </a:r>
            <a:r>
              <a:rPr lang="en-US" dirty="0"/>
              <a:t>-other must be minimized. Budgeting is allowed under such accounts, but each expense incurred should coded to the more specific account that best matches the expense itself.</a:t>
            </a:r>
          </a:p>
          <a:p>
            <a:endParaRPr lang="en-US" dirty="0"/>
          </a:p>
          <a:p>
            <a:r>
              <a:rPr lang="en-US" dirty="0"/>
              <a:t>Example: Your department hosts a training program and budgets $1,000 under 70911-Program expenses for the year. You later incur speaker and external catering costs as part of the program. These costs should be coded to 70353-Prof Fees-Teach/Speaker/Honoraria and 70152-Catering-Other when incurred. The $1,000 in 70911 covers these unbudgeted lines.</a:t>
            </a:r>
          </a:p>
        </p:txBody>
      </p:sp>
    </p:spTree>
    <p:extLst>
      <p:ext uri="{BB962C8B-B14F-4D97-AF65-F5344CB8AC3E}">
        <p14:creationId xmlns:p14="http://schemas.microsoft.com/office/powerpoint/2010/main" val="21138697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838200"/>
            <a:ext cx="8153400" cy="533400"/>
          </a:xfrm>
        </p:spPr>
        <p:txBody>
          <a:bodyPr>
            <a:normAutofit fontScale="90000"/>
          </a:bodyPr>
          <a:lstStyle/>
          <a:p>
            <a:r>
              <a:rPr lang="en-US" dirty="0"/>
              <a:t>End of Year –  Determining the Availability of Funds*</a:t>
            </a:r>
            <a:br>
              <a:rPr lang="en-US" dirty="0"/>
            </a:br>
            <a:r>
              <a:rPr lang="en-US" dirty="0"/>
              <a:t>*</a:t>
            </a:r>
            <a:r>
              <a:rPr lang="en-US" sz="1600" dirty="0"/>
              <a:t>Departments who get into budget trouble generally do so at the end of the year by overestimating how much budget they have left to spend.</a:t>
            </a:r>
            <a:br>
              <a:rPr lang="en-US" sz="1600" dirty="0"/>
            </a:br>
            <a:br>
              <a:rPr lang="en-US" dirty="0"/>
            </a:br>
            <a:endParaRPr lang="en-US" dirty="0"/>
          </a:p>
        </p:txBody>
      </p:sp>
      <p:sp>
        <p:nvSpPr>
          <p:cNvPr id="3" name="Content Placeholder 2"/>
          <p:cNvSpPr>
            <a:spLocks noGrp="1"/>
          </p:cNvSpPr>
          <p:nvPr>
            <p:ph idx="1"/>
          </p:nvPr>
        </p:nvSpPr>
        <p:spPr>
          <a:xfrm>
            <a:off x="533400" y="2057400"/>
            <a:ext cx="8153400" cy="4068763"/>
          </a:xfrm>
        </p:spPr>
        <p:txBody>
          <a:bodyPr>
            <a:normAutofit fontScale="92500" lnSpcReduction="10000"/>
          </a:bodyPr>
          <a:lstStyle/>
          <a:p>
            <a:r>
              <a:rPr lang="en-US" sz="2600" dirty="0"/>
              <a:t>Per GAAP, goods or services must be expensed in the period they were received. This means that you may have “spent” money, but it has not appeared as a charge in your budget in June. During July, these items will be backdated to June:</a:t>
            </a:r>
          </a:p>
          <a:p>
            <a:pPr marL="857250" lvl="1" indent="-457200">
              <a:buFont typeface="Arial" panose="020B0604020202020204" pitchFamily="34" charset="0"/>
              <a:buChar char="•"/>
            </a:pPr>
            <a:r>
              <a:rPr lang="en-US" dirty="0"/>
              <a:t>June invoice payments will be dated 6/30 even if the bill is received in July. (Think of your own home electric bill.)</a:t>
            </a:r>
          </a:p>
          <a:p>
            <a:pPr marL="857250" lvl="1" indent="-457200">
              <a:buFont typeface="Arial" panose="020B0604020202020204" pitchFamily="34" charset="0"/>
              <a:buChar char="•"/>
            </a:pPr>
            <a:r>
              <a:rPr lang="en-US" dirty="0"/>
              <a:t>P-Card charges for June are dated 6/30, but are not uploaded until approximately 7/11.</a:t>
            </a:r>
          </a:p>
          <a:p>
            <a:pPr marL="857250" lvl="1" indent="-457200">
              <a:buFont typeface="Arial" panose="020B0604020202020204" pitchFamily="34" charset="0"/>
              <a:buChar char="•"/>
            </a:pPr>
            <a:r>
              <a:rPr lang="en-US" dirty="0"/>
              <a:t>June’s monthly charges for phones, printing, copying, vehicles, office supplies, etc. are dated 6/30, but not uploaded until they are received in July.</a:t>
            </a:r>
          </a:p>
          <a:p>
            <a:pPr marL="857250" lvl="1" indent="-45720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192285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 of Year – Availability of Funds Example</a:t>
            </a:r>
          </a:p>
        </p:txBody>
      </p:sp>
      <p:sp>
        <p:nvSpPr>
          <p:cNvPr id="3" name="Content Placeholder 2"/>
          <p:cNvSpPr>
            <a:spLocks noGrp="1"/>
          </p:cNvSpPr>
          <p:nvPr>
            <p:ph idx="1"/>
          </p:nvPr>
        </p:nvSpPr>
        <p:spPr/>
        <p:txBody>
          <a:bodyPr/>
          <a:lstStyle/>
          <a:p>
            <a:r>
              <a:rPr lang="en-US" dirty="0"/>
              <a:t>You check your operating budget on June 15, which shows $500 in unused budget funding. You need to do the following:</a:t>
            </a:r>
          </a:p>
          <a:p>
            <a:r>
              <a:rPr lang="en-US" dirty="0"/>
              <a:t>1. Check your June P-card statement: $250</a:t>
            </a:r>
          </a:p>
          <a:p>
            <a:r>
              <a:rPr lang="en-US" dirty="0"/>
              <a:t>2. Estimate your monthly charges for June:</a:t>
            </a:r>
          </a:p>
          <a:p>
            <a:r>
              <a:rPr lang="en-US" dirty="0"/>
              <a:t>	$10-phone, $25-copying, $25-Office supplies</a:t>
            </a:r>
          </a:p>
          <a:p>
            <a:r>
              <a:rPr lang="en-US" dirty="0"/>
              <a:t>3. Subtract these from the data in Banner Self-Service to estimate your true available balance: $190</a:t>
            </a:r>
          </a:p>
          <a:p>
            <a:endParaRPr lang="en-US" dirty="0"/>
          </a:p>
        </p:txBody>
      </p:sp>
    </p:spTree>
    <p:extLst>
      <p:ext uri="{BB962C8B-B14F-4D97-AF65-F5344CB8AC3E}">
        <p14:creationId xmlns:p14="http://schemas.microsoft.com/office/powerpoint/2010/main" val="3558007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End of Year – Purchases made in June (GAAP)</a:t>
            </a:r>
          </a:p>
        </p:txBody>
      </p:sp>
      <p:sp>
        <p:nvSpPr>
          <p:cNvPr id="3" name="Content Placeholder 2"/>
          <p:cNvSpPr>
            <a:spLocks noGrp="1"/>
          </p:cNvSpPr>
          <p:nvPr>
            <p:ph idx="1"/>
          </p:nvPr>
        </p:nvSpPr>
        <p:spPr>
          <a:xfrm>
            <a:off x="228600" y="1676400"/>
            <a:ext cx="8458200" cy="4449763"/>
          </a:xfrm>
        </p:spPr>
        <p:txBody>
          <a:bodyPr>
            <a:normAutofit/>
          </a:bodyPr>
          <a:lstStyle/>
          <a:p>
            <a:r>
              <a:rPr lang="en-US" dirty="0"/>
              <a:t>When ordering a good or service:</a:t>
            </a:r>
          </a:p>
          <a:p>
            <a:pPr marL="857250" lvl="1" indent="-457200">
              <a:buFont typeface="Arial" panose="020B0604020202020204" pitchFamily="34" charset="0"/>
              <a:buChar char="•"/>
            </a:pPr>
            <a:r>
              <a:rPr lang="en-US" dirty="0"/>
              <a:t>Goods must be received on campus by June 30 to be expensed in that year’s budget. If they arrive July 1  or after, they will be expensed in that fiscal year. Please order early whenever possible.</a:t>
            </a:r>
          </a:p>
          <a:p>
            <a:pPr marL="400050" lvl="1" indent="0">
              <a:buNone/>
            </a:pPr>
            <a:endParaRPr lang="en-US" dirty="0"/>
          </a:p>
          <a:p>
            <a:pPr marL="857250" lvl="1" indent="-457200">
              <a:buFont typeface="Arial" panose="020B0604020202020204" pitchFamily="34" charset="0"/>
              <a:buChar char="•"/>
            </a:pPr>
            <a:r>
              <a:rPr lang="en-US" dirty="0"/>
              <a:t>A service contract will be expensed according to the period of the service. (Example: You pay for a service contract in June 2022 (FY22) that runs from July 1, 2022 – June 30, 2023 (FY23). It must be charged in FY23.You cannot use FY22 funds to pay for it.		</a:t>
            </a:r>
          </a:p>
        </p:txBody>
      </p:sp>
    </p:spTree>
    <p:extLst>
      <p:ext uri="{BB962C8B-B14F-4D97-AF65-F5344CB8AC3E}">
        <p14:creationId xmlns:p14="http://schemas.microsoft.com/office/powerpoint/2010/main" val="14449947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 of Year – Student Wage Budgets</a:t>
            </a:r>
          </a:p>
        </p:txBody>
      </p:sp>
      <p:sp>
        <p:nvSpPr>
          <p:cNvPr id="3" name="Content Placeholder 2"/>
          <p:cNvSpPr>
            <a:spLocks noGrp="1"/>
          </p:cNvSpPr>
          <p:nvPr>
            <p:ph idx="1"/>
          </p:nvPr>
        </p:nvSpPr>
        <p:spPr/>
        <p:txBody>
          <a:bodyPr/>
          <a:lstStyle/>
          <a:p>
            <a:r>
              <a:rPr lang="en-US" dirty="0"/>
              <a:t>Banner Self-Service shows a bottom line that combines student wages and operating expenses. These are separate budgets.</a:t>
            </a:r>
          </a:p>
          <a:p>
            <a:pPr marL="857250" lvl="1" indent="-457200">
              <a:buFont typeface="Arial" panose="020B0604020202020204" pitchFamily="34" charset="0"/>
              <a:buChar char="•"/>
            </a:pPr>
            <a:r>
              <a:rPr lang="en-US" dirty="0"/>
              <a:t> </a:t>
            </a:r>
            <a:r>
              <a:rPr lang="en-US" dirty="0">
                <a:solidFill>
                  <a:srgbClr val="FF0000"/>
                </a:solidFill>
              </a:rPr>
              <a:t>Unspent student wage monies </a:t>
            </a:r>
            <a:r>
              <a:rPr lang="en-US" dirty="0"/>
              <a:t>cannot be used to cover overages in the operating expenses. </a:t>
            </a:r>
          </a:p>
          <a:p>
            <a:pPr marL="857250" lvl="1" indent="-457200">
              <a:buFont typeface="Arial" panose="020B0604020202020204" pitchFamily="34" charset="0"/>
              <a:buChar char="•"/>
            </a:pPr>
            <a:r>
              <a:rPr lang="en-US" dirty="0"/>
              <a:t>If you know you are going to </a:t>
            </a:r>
            <a:r>
              <a:rPr lang="en-US" dirty="0">
                <a:solidFill>
                  <a:srgbClr val="FF0000"/>
                </a:solidFill>
              </a:rPr>
              <a:t>go over in student wages</a:t>
            </a:r>
            <a:r>
              <a:rPr lang="en-US" dirty="0"/>
              <a:t>, please contact Heather Dunn in HR. She may be able to provide some additional money; or, we can do a one-year transfer from your operating expense budget to cover the overage.</a:t>
            </a:r>
          </a:p>
        </p:txBody>
      </p:sp>
    </p:spTree>
    <p:extLst>
      <p:ext uri="{BB962C8B-B14F-4D97-AF65-F5344CB8AC3E}">
        <p14:creationId xmlns:p14="http://schemas.microsoft.com/office/powerpoint/2010/main" val="39816167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153400" cy="609600"/>
          </a:xfrm>
        </p:spPr>
        <p:txBody>
          <a:bodyPr/>
          <a:lstStyle/>
          <a:p>
            <a:r>
              <a:rPr lang="en-US" dirty="0"/>
              <a:t>FAQ’s</a:t>
            </a:r>
          </a:p>
        </p:txBody>
      </p:sp>
      <p:sp>
        <p:nvSpPr>
          <p:cNvPr id="3" name="Content Placeholder 2"/>
          <p:cNvSpPr>
            <a:spLocks noGrp="1"/>
          </p:cNvSpPr>
          <p:nvPr>
            <p:ph idx="1"/>
          </p:nvPr>
        </p:nvSpPr>
        <p:spPr>
          <a:xfrm>
            <a:off x="533400" y="1371600"/>
            <a:ext cx="8153400" cy="5257800"/>
          </a:xfrm>
        </p:spPr>
        <p:txBody>
          <a:bodyPr>
            <a:normAutofit/>
          </a:bodyPr>
          <a:lstStyle/>
          <a:p>
            <a:pPr>
              <a:buAutoNum type="arabicPeriod"/>
            </a:pPr>
            <a:r>
              <a:rPr lang="en-US" sz="2000" u="sng" dirty="0"/>
              <a:t>When should I contact the Budget Office?</a:t>
            </a:r>
          </a:p>
          <a:p>
            <a:pPr lvl="1"/>
            <a:r>
              <a:rPr lang="en-US" sz="1600" dirty="0"/>
              <a:t>You see a transaction that you do not understand or recognize</a:t>
            </a:r>
          </a:p>
          <a:p>
            <a:pPr lvl="1"/>
            <a:r>
              <a:rPr lang="en-US" sz="1600" dirty="0"/>
              <a:t>You need payroll information that is not available in Banner Self-Service</a:t>
            </a:r>
          </a:p>
          <a:p>
            <a:pPr lvl="1"/>
            <a:r>
              <a:rPr lang="en-US" sz="1600" dirty="0"/>
              <a:t>You need fund balance for a restricted fund because you pay an employee</a:t>
            </a:r>
          </a:p>
          <a:p>
            <a:pPr lvl="1"/>
            <a:r>
              <a:rPr lang="en-US" sz="1600" dirty="0"/>
              <a:t>You need information on a fund that starts with”8” (Agency) because not all transactional data is available in Banner Self-Service</a:t>
            </a:r>
          </a:p>
          <a:p>
            <a:pPr lvl="1"/>
            <a:r>
              <a:rPr lang="en-US" sz="1600" dirty="0"/>
              <a:t>You are having difficulty accessing your budget. Troubleshooting is available over the phone.</a:t>
            </a:r>
          </a:p>
          <a:p>
            <a:pPr lvl="1"/>
            <a:r>
              <a:rPr lang="en-US" sz="1600" dirty="0"/>
              <a:t>You want to assign a proxy</a:t>
            </a:r>
          </a:p>
          <a:p>
            <a:r>
              <a:rPr lang="en-US" sz="2000" dirty="0"/>
              <a:t>2. </a:t>
            </a:r>
            <a:r>
              <a:rPr lang="en-US" sz="2000" u="sng" dirty="0"/>
              <a:t>Who should I contact…</a:t>
            </a:r>
          </a:p>
          <a:p>
            <a:pPr lvl="1">
              <a:buFont typeface="Arial" panose="020B0604020202020204" pitchFamily="34" charset="0"/>
              <a:buChar char="•"/>
            </a:pPr>
            <a:r>
              <a:rPr lang="en-US" sz="1600" dirty="0"/>
              <a:t>All budget related questions and transfer requests: Budget@dickinson.edu</a:t>
            </a:r>
          </a:p>
          <a:p>
            <a:pPr lvl="2">
              <a:buFont typeface="Arial" panose="020B0604020202020204" pitchFamily="34" charset="0"/>
              <a:buChar char="•"/>
            </a:pPr>
            <a:r>
              <a:rPr lang="en-US" sz="1200" u="sng" dirty="0"/>
              <a:t>Joint access and primary response by:</a:t>
            </a:r>
          </a:p>
          <a:p>
            <a:pPr lvl="2">
              <a:buFont typeface="Arial" panose="020B0604020202020204" pitchFamily="34" charset="0"/>
              <a:buChar char="•"/>
            </a:pPr>
            <a:r>
              <a:rPr lang="en-US" sz="1200" dirty="0"/>
              <a:t>Stephen Moul (Operating Budgets)</a:t>
            </a:r>
          </a:p>
          <a:p>
            <a:pPr lvl="2">
              <a:buFont typeface="Arial" panose="020B0604020202020204" pitchFamily="34" charset="0"/>
              <a:buChar char="•"/>
            </a:pPr>
            <a:r>
              <a:rPr lang="en-US" sz="1200" dirty="0"/>
              <a:t>Stacey Mackes (Restricted Funds &amp; Grants)</a:t>
            </a:r>
          </a:p>
          <a:p>
            <a:pPr lvl="1">
              <a:buFont typeface="Arial" panose="020B0604020202020204" pitchFamily="34" charset="0"/>
              <a:buChar char="•"/>
            </a:pPr>
            <a:r>
              <a:rPr lang="en-US" sz="1600" dirty="0"/>
              <a:t>Assigning a budget officer/proxy: Stephen Moul and Miriam McMechen</a:t>
            </a:r>
          </a:p>
          <a:p>
            <a:pPr lvl="1">
              <a:buFont typeface="Arial" panose="020B0604020202020204" pitchFamily="34" charset="0"/>
              <a:buChar char="•"/>
            </a:pPr>
            <a:r>
              <a:rPr lang="en-US" sz="1600" dirty="0"/>
              <a:t>Request an activity code: Miriam McMechen</a:t>
            </a:r>
          </a:p>
          <a:p>
            <a:pPr lvl="1">
              <a:buFont typeface="Arial" panose="020B0604020202020204" pitchFamily="34" charset="0"/>
              <a:buChar char="•"/>
            </a:pPr>
            <a:r>
              <a:rPr lang="en-US" sz="1600" dirty="0"/>
              <a:t>Purchasing Card questions: Miriam McMechen</a:t>
            </a:r>
          </a:p>
          <a:p>
            <a:pPr lvl="1">
              <a:buFont typeface="Arial" panose="020B0604020202020204" pitchFamily="34" charset="0"/>
              <a:buChar char="•"/>
            </a:pPr>
            <a:r>
              <a:rPr lang="en-US" sz="1600" dirty="0"/>
              <a:t>Question about specific restrictions on funding: Advancement (Tara Renault)</a:t>
            </a:r>
          </a:p>
          <a:p>
            <a:pPr lvl="1">
              <a:buFont typeface="Arial" panose="020B0604020202020204" pitchFamily="34" charset="0"/>
              <a:buChar char="•"/>
            </a:pPr>
            <a:endParaRPr lang="en-US" sz="1600" u="sng"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Tree>
    <p:extLst>
      <p:ext uri="{BB962C8B-B14F-4D97-AF65-F5344CB8AC3E}">
        <p14:creationId xmlns:p14="http://schemas.microsoft.com/office/powerpoint/2010/main" val="1495059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FAQ’s</a:t>
            </a:r>
          </a:p>
        </p:txBody>
      </p:sp>
      <p:sp>
        <p:nvSpPr>
          <p:cNvPr id="3" name="Content Placeholder 2"/>
          <p:cNvSpPr>
            <a:spLocks noGrp="1"/>
          </p:cNvSpPr>
          <p:nvPr>
            <p:ph idx="1"/>
          </p:nvPr>
        </p:nvSpPr>
        <p:spPr/>
        <p:txBody>
          <a:bodyPr>
            <a:normAutofit fontScale="92500" lnSpcReduction="10000"/>
          </a:bodyPr>
          <a:lstStyle/>
          <a:p>
            <a:r>
              <a:rPr lang="en-US" sz="2000" dirty="0"/>
              <a:t>3. </a:t>
            </a:r>
            <a:r>
              <a:rPr lang="en-US" sz="2000" u="sng" dirty="0"/>
              <a:t>May I reallocate budget during the year?</a:t>
            </a:r>
          </a:p>
          <a:p>
            <a:pPr lvl="1">
              <a:buFont typeface="Arial" panose="020B0604020202020204" pitchFamily="34" charset="0"/>
              <a:buChar char="•"/>
            </a:pPr>
            <a:r>
              <a:rPr lang="en-US" sz="1600" dirty="0"/>
              <a:t>Yes. We do not recommend moving small amounts between lines, but will move budget to help you more effectively manage your budget.</a:t>
            </a:r>
          </a:p>
          <a:p>
            <a:pPr marL="0" indent="0"/>
            <a:r>
              <a:rPr lang="en-US" sz="2000" dirty="0"/>
              <a:t>4. </a:t>
            </a:r>
            <a:r>
              <a:rPr lang="en-US" sz="2000" u="sng" dirty="0"/>
              <a:t>How do I get more budget money?</a:t>
            </a:r>
          </a:p>
          <a:p>
            <a:pPr lvl="1">
              <a:buFont typeface="Arial" panose="020B0604020202020204" pitchFamily="34" charset="0"/>
              <a:buChar char="•"/>
            </a:pPr>
            <a:r>
              <a:rPr lang="en-US" sz="1600" dirty="0"/>
              <a:t>If you need additional student wage monies, please contact Heather Dunn to discuss your situation.</a:t>
            </a:r>
          </a:p>
          <a:p>
            <a:pPr lvl="1">
              <a:buFont typeface="Arial" panose="020B0604020202020204" pitchFamily="34" charset="0"/>
              <a:buChar char="•"/>
            </a:pPr>
            <a:r>
              <a:rPr lang="en-US" sz="1600" dirty="0"/>
              <a:t>The Vice President (Provost for Academic Programs) of each division controls the operating budget monies in his/her division, working in conjunction with the All-College Planning &amp; Budget Committee. Please communicate your needs to your VP, allowing appropriate time for the request to work through the budget planning cycle. (The P&amp;B Committee meetings begin in the fall semester to develop the budget for the following fiscal year.)</a:t>
            </a:r>
          </a:p>
          <a:p>
            <a:pPr marL="57150" indent="0"/>
            <a:r>
              <a:rPr lang="en-US" sz="2000" dirty="0"/>
              <a:t>5. </a:t>
            </a:r>
            <a:r>
              <a:rPr lang="en-US" sz="2000" u="sng" dirty="0"/>
              <a:t>Resources?</a:t>
            </a:r>
          </a:p>
          <a:p>
            <a:pPr lvl="1">
              <a:buFont typeface="Arial" panose="020B0604020202020204" pitchFamily="34" charset="0"/>
              <a:buChar char="•"/>
            </a:pPr>
            <a:r>
              <a:rPr lang="en-US" sz="1600" dirty="0"/>
              <a:t>Please consider the Budget Office as a resource. We are here to assist you with questions and in the management of your budget and restricted funds. Please do not hesitate to contact us with any questions. Also, please refer to the Financial Operations website to access a variety of resources: https://www.dickinson.edu/homepage/76/financial_operations</a:t>
            </a:r>
          </a:p>
          <a:p>
            <a:endParaRPr lang="en-US" dirty="0"/>
          </a:p>
        </p:txBody>
      </p:sp>
    </p:spTree>
    <p:extLst>
      <p:ext uri="{BB962C8B-B14F-4D97-AF65-F5344CB8AC3E}">
        <p14:creationId xmlns:p14="http://schemas.microsoft.com/office/powerpoint/2010/main" val="3997124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153400" cy="533400"/>
          </a:xfrm>
        </p:spPr>
        <p:txBody>
          <a:bodyPr/>
          <a:lstStyle/>
          <a:p>
            <a:r>
              <a:rPr lang="en-US" dirty="0"/>
              <a:t>Budget Office Staff</a:t>
            </a:r>
          </a:p>
        </p:txBody>
      </p:sp>
      <p:sp>
        <p:nvSpPr>
          <p:cNvPr id="3" name="Content Placeholder 2"/>
          <p:cNvSpPr>
            <a:spLocks noGrp="1"/>
          </p:cNvSpPr>
          <p:nvPr>
            <p:ph idx="1"/>
          </p:nvPr>
        </p:nvSpPr>
        <p:spPr>
          <a:xfrm>
            <a:off x="518160" y="1447800"/>
            <a:ext cx="8153400" cy="4953000"/>
          </a:xfrm>
        </p:spPr>
        <p:txBody>
          <a:bodyPr>
            <a:normAutofit/>
          </a:bodyPr>
          <a:lstStyle/>
          <a:p>
            <a:pPr algn="ctr"/>
            <a:endParaRPr lang="en-US" dirty="0">
              <a:solidFill>
                <a:srgbClr val="FF0000"/>
              </a:solidFill>
            </a:endParaRPr>
          </a:p>
          <a:p>
            <a:pPr algn="ctr"/>
            <a:r>
              <a:rPr lang="en-US" dirty="0">
                <a:solidFill>
                  <a:srgbClr val="FF0000"/>
                </a:solidFill>
              </a:rPr>
              <a:t>David Walker</a:t>
            </a:r>
          </a:p>
          <a:p>
            <a:pPr algn="ctr"/>
            <a:r>
              <a:rPr lang="en-US" sz="2000" dirty="0"/>
              <a:t>Vice President of Finance &amp; Administration</a:t>
            </a:r>
          </a:p>
          <a:p>
            <a:pPr algn="ctr"/>
            <a:endParaRPr lang="en-US" sz="2000" dirty="0"/>
          </a:p>
          <a:p>
            <a:pPr algn="ctr"/>
            <a:r>
              <a:rPr lang="en-US" dirty="0">
                <a:solidFill>
                  <a:srgbClr val="FF0000"/>
                </a:solidFill>
              </a:rPr>
              <a:t>Stephen Moul</a:t>
            </a:r>
          </a:p>
          <a:p>
            <a:pPr algn="ctr"/>
            <a:r>
              <a:rPr lang="en-US" sz="2000" dirty="0"/>
              <a:t>Director of Planning &amp; Budget</a:t>
            </a:r>
          </a:p>
          <a:p>
            <a:pPr algn="ctr"/>
            <a:endParaRPr lang="en-US" dirty="0"/>
          </a:p>
          <a:p>
            <a:pPr algn="ctr"/>
            <a:r>
              <a:rPr lang="en-US" dirty="0">
                <a:solidFill>
                  <a:srgbClr val="FF0000"/>
                </a:solidFill>
              </a:rPr>
              <a:t>Stacey Mackes</a:t>
            </a:r>
          </a:p>
          <a:p>
            <a:pPr algn="ctr"/>
            <a:r>
              <a:rPr lang="en-US" sz="2000" dirty="0"/>
              <a:t>Staff Accountant</a:t>
            </a:r>
          </a:p>
          <a:p>
            <a:pPr algn="ctr"/>
            <a:endParaRPr lang="en-US" sz="2200" dirty="0"/>
          </a:p>
          <a:p>
            <a:pPr algn="ctr"/>
            <a:endParaRPr lang="en-US" sz="2200" dirty="0">
              <a:solidFill>
                <a:srgbClr val="FF0000"/>
              </a:solidFill>
            </a:endParaRPr>
          </a:p>
        </p:txBody>
      </p:sp>
    </p:spTree>
    <p:extLst>
      <p:ext uri="{BB962C8B-B14F-4D97-AF65-F5344CB8AC3E}">
        <p14:creationId xmlns:p14="http://schemas.microsoft.com/office/powerpoint/2010/main" val="3343986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Budget Officer is Responsible for: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71349005"/>
              </p:ext>
            </p:extLst>
          </p:nvPr>
        </p:nvGraphicFramePr>
        <p:xfrm>
          <a:off x="533400" y="1676400"/>
          <a:ext cx="8153400" cy="4449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8957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 Dickinson College Budgets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4783765"/>
              </p:ext>
            </p:extLst>
          </p:nvPr>
        </p:nvGraphicFramePr>
        <p:xfrm>
          <a:off x="533400" y="1676400"/>
          <a:ext cx="8153400" cy="38862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370840">
                <a:tc>
                  <a:txBody>
                    <a:bodyPr/>
                    <a:lstStyle/>
                    <a:p>
                      <a:pPr algn="ctr"/>
                      <a:r>
                        <a:rPr lang="en-US" dirty="0"/>
                        <a:t>Budgets</a:t>
                      </a:r>
                    </a:p>
                  </a:txBody>
                  <a:tcPr anchor="ctr"/>
                </a:tc>
                <a:tc>
                  <a:txBody>
                    <a:bodyPr/>
                    <a:lstStyle/>
                    <a:p>
                      <a:pPr algn="ctr"/>
                      <a:r>
                        <a:rPr lang="en-US" dirty="0"/>
                        <a:t>Displayed in Banner Self-Service</a:t>
                      </a:r>
                    </a:p>
                  </a:txBody>
                  <a:tcPr anchor="ctr"/>
                </a:tc>
                <a:tc>
                  <a:txBody>
                    <a:bodyPr/>
                    <a:lstStyle/>
                    <a:p>
                      <a:pPr algn="ctr"/>
                      <a:r>
                        <a:rPr lang="en-US" dirty="0"/>
                        <a:t>Unused Funds Rollover to next year</a:t>
                      </a:r>
                    </a:p>
                    <a:p>
                      <a:endParaRPr lang="en-US" dirty="0"/>
                    </a:p>
                  </a:txBody>
                  <a:tcPr anchor="ctr"/>
                </a:tc>
                <a:extLst>
                  <a:ext uri="{0D108BD9-81ED-4DB2-BD59-A6C34878D82A}">
                    <a16:rowId xmlns:a16="http://schemas.microsoft.com/office/drawing/2014/main" val="10000"/>
                  </a:ext>
                </a:extLst>
              </a:tr>
              <a:tr h="370840">
                <a:tc>
                  <a:txBody>
                    <a:bodyPr/>
                    <a:lstStyle/>
                    <a:p>
                      <a:r>
                        <a:rPr lang="en-US" dirty="0"/>
                        <a:t>Operating Budgets </a:t>
                      </a:r>
                    </a:p>
                    <a:p>
                      <a:r>
                        <a:rPr lang="en-US" dirty="0"/>
                        <a:t>(Support</a:t>
                      </a:r>
                      <a:r>
                        <a:rPr lang="en-US" baseline="0" dirty="0"/>
                        <a:t> daily departmental functions)</a:t>
                      </a:r>
                      <a:endParaRPr lang="en-US" dirty="0"/>
                    </a:p>
                  </a:txBody>
                  <a:tcPr/>
                </a:tc>
                <a:tc>
                  <a:txBody>
                    <a:bodyPr/>
                    <a:lstStyle/>
                    <a:p>
                      <a:pPr algn="ctr"/>
                      <a:r>
                        <a:rPr lang="en-US" dirty="0"/>
                        <a:t>Yes</a:t>
                      </a:r>
                    </a:p>
                  </a:txBody>
                  <a:tcPr/>
                </a:tc>
                <a:tc>
                  <a:txBody>
                    <a:bodyPr/>
                    <a:lstStyle/>
                    <a:p>
                      <a:pPr algn="ctr"/>
                      <a:r>
                        <a:rPr lang="en-US" dirty="0"/>
                        <a:t>No</a:t>
                      </a:r>
                    </a:p>
                  </a:txBody>
                  <a:tcPr/>
                </a:tc>
                <a:extLst>
                  <a:ext uri="{0D108BD9-81ED-4DB2-BD59-A6C34878D82A}">
                    <a16:rowId xmlns:a16="http://schemas.microsoft.com/office/drawing/2014/main" val="10001"/>
                  </a:ext>
                </a:extLst>
              </a:tr>
              <a:tr h="370840">
                <a:tc>
                  <a:txBody>
                    <a:bodyPr/>
                    <a:lstStyle/>
                    <a:p>
                      <a:r>
                        <a:rPr lang="en-US" dirty="0"/>
                        <a:t>Student Wages </a:t>
                      </a:r>
                    </a:p>
                    <a:p>
                      <a:r>
                        <a:rPr lang="en-US" dirty="0"/>
                        <a:t>(Compensation</a:t>
                      </a:r>
                      <a:r>
                        <a:rPr lang="en-US" baseline="0" dirty="0"/>
                        <a:t> for </a:t>
                      </a:r>
                      <a:r>
                        <a:rPr lang="en-US" dirty="0"/>
                        <a:t>Student Workers)</a:t>
                      </a:r>
                    </a:p>
                  </a:txBody>
                  <a:tcPr/>
                </a:tc>
                <a:tc>
                  <a:txBody>
                    <a:bodyPr/>
                    <a:lstStyle/>
                    <a:p>
                      <a:pPr algn="ctr"/>
                      <a:r>
                        <a:rPr lang="en-US" dirty="0"/>
                        <a:t>Yes</a:t>
                      </a:r>
                    </a:p>
                  </a:txBody>
                  <a:tcPr/>
                </a:tc>
                <a:tc>
                  <a:txBody>
                    <a:bodyPr/>
                    <a:lstStyle/>
                    <a:p>
                      <a:pPr algn="ctr"/>
                      <a:r>
                        <a:rPr lang="en-US" dirty="0"/>
                        <a:t>No</a:t>
                      </a:r>
                    </a:p>
                  </a:txBody>
                  <a:tcPr/>
                </a:tc>
                <a:extLst>
                  <a:ext uri="{0D108BD9-81ED-4DB2-BD59-A6C34878D82A}">
                    <a16:rowId xmlns:a16="http://schemas.microsoft.com/office/drawing/2014/main" val="10002"/>
                  </a:ext>
                </a:extLst>
              </a:tr>
              <a:tr h="370840">
                <a:tc>
                  <a:txBody>
                    <a:bodyPr/>
                    <a:lstStyle/>
                    <a:p>
                      <a:r>
                        <a:rPr lang="en-US" dirty="0"/>
                        <a:t>Salaries</a:t>
                      </a:r>
                      <a:r>
                        <a:rPr lang="en-US" baseline="0" dirty="0"/>
                        <a:t> &amp; Benefits</a:t>
                      </a:r>
                    </a:p>
                    <a:p>
                      <a:r>
                        <a:rPr lang="en-US" baseline="0" dirty="0"/>
                        <a:t>(Employee Compensation &amp; Benefits)</a:t>
                      </a:r>
                      <a:endParaRPr lang="en-US" dirty="0"/>
                    </a:p>
                  </a:txBody>
                  <a:tcPr/>
                </a:tc>
                <a:tc>
                  <a:txBody>
                    <a:bodyPr/>
                    <a:lstStyle/>
                    <a:p>
                      <a:pPr algn="ctr"/>
                      <a:r>
                        <a:rPr lang="en-US" dirty="0"/>
                        <a:t>No</a:t>
                      </a:r>
                    </a:p>
                  </a:txBody>
                  <a:tcPr/>
                </a:tc>
                <a:tc>
                  <a:txBody>
                    <a:bodyPr/>
                    <a:lstStyle/>
                    <a:p>
                      <a:pPr algn="ctr"/>
                      <a:r>
                        <a:rPr lang="en-US" dirty="0"/>
                        <a:t>No</a:t>
                      </a:r>
                    </a:p>
                  </a:txBody>
                  <a:tcPr/>
                </a:tc>
                <a:extLst>
                  <a:ext uri="{0D108BD9-81ED-4DB2-BD59-A6C34878D82A}">
                    <a16:rowId xmlns:a16="http://schemas.microsoft.com/office/drawing/2014/main" val="10003"/>
                  </a:ext>
                </a:extLst>
              </a:tr>
              <a:tr h="777240">
                <a:tc>
                  <a:txBody>
                    <a:bodyPr/>
                    <a:lstStyle/>
                    <a:p>
                      <a:r>
                        <a:rPr lang="en-US" dirty="0"/>
                        <a:t>Restricted Funds</a:t>
                      </a:r>
                    </a:p>
                    <a:p>
                      <a:r>
                        <a:rPr lang="en-US" dirty="0"/>
                        <a:t>(Restricted</a:t>
                      </a:r>
                      <a:r>
                        <a:rPr lang="en-US" baseline="0" dirty="0"/>
                        <a:t> for specific purpose)</a:t>
                      </a:r>
                      <a:endParaRPr lang="en-US" dirty="0"/>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10004"/>
                  </a:ext>
                </a:extLst>
              </a:tr>
            </a:tbl>
          </a:graphicData>
        </a:graphic>
      </p:graphicFrame>
      <p:sp>
        <p:nvSpPr>
          <p:cNvPr id="5" name="TextBox 4"/>
          <p:cNvSpPr txBox="1"/>
          <p:nvPr/>
        </p:nvSpPr>
        <p:spPr>
          <a:xfrm>
            <a:off x="533400" y="5791200"/>
            <a:ext cx="8153400" cy="646331"/>
          </a:xfrm>
          <a:prstGeom prst="rect">
            <a:avLst/>
          </a:prstGeom>
          <a:noFill/>
        </p:spPr>
        <p:txBody>
          <a:bodyPr wrap="square" rtlCol="0">
            <a:spAutoFit/>
          </a:bodyPr>
          <a:lstStyle/>
          <a:p>
            <a:r>
              <a:rPr lang="en-US" dirty="0"/>
              <a:t>Each is a separate budget. Unless a transfer is approved, money from one cannot be used to cover overages in another.</a:t>
            </a:r>
          </a:p>
        </p:txBody>
      </p:sp>
    </p:spTree>
    <p:extLst>
      <p:ext uri="{BB962C8B-B14F-4D97-AF65-F5344CB8AC3E}">
        <p14:creationId xmlns:p14="http://schemas.microsoft.com/office/powerpoint/2010/main" val="2486587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3429000"/>
            <a:ext cx="8153400" cy="2667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33400" y="838200"/>
            <a:ext cx="8153400" cy="569680"/>
          </a:xfrm>
        </p:spPr>
        <p:txBody>
          <a:bodyPr/>
          <a:lstStyle/>
          <a:p>
            <a:r>
              <a:rPr lang="en-US" dirty="0"/>
              <a:t>Key Concept – Budget Terms</a:t>
            </a:r>
          </a:p>
        </p:txBody>
      </p:sp>
      <p:sp>
        <p:nvSpPr>
          <p:cNvPr id="3" name="Content Placeholder 2"/>
          <p:cNvSpPr>
            <a:spLocks noGrp="1"/>
          </p:cNvSpPr>
          <p:nvPr>
            <p:ph idx="1"/>
          </p:nvPr>
        </p:nvSpPr>
        <p:spPr>
          <a:xfrm>
            <a:off x="533400" y="1432901"/>
            <a:ext cx="8153400" cy="4688120"/>
          </a:xfrm>
        </p:spPr>
        <p:txBody>
          <a:bodyPr bIns="274320">
            <a:normAutofit fontScale="70000" lnSpcReduction="20000"/>
          </a:bodyPr>
          <a:lstStyle/>
          <a:p>
            <a:r>
              <a:rPr lang="en-US" sz="2600" dirty="0">
                <a:ln w="0"/>
                <a:solidFill>
                  <a:srgbClr val="FF0000"/>
                </a:solidFill>
                <a:effectLst>
                  <a:outerShdw blurRad="38100" dist="25400" dir="5400000" algn="ctr" rotWithShape="0">
                    <a:schemeClr val="bg1">
                      <a:alpha val="43000"/>
                    </a:schemeClr>
                  </a:outerShdw>
                </a:effectLst>
              </a:rPr>
              <a:t>Permanent Budget </a:t>
            </a:r>
            <a:r>
              <a:rPr lang="en-US" sz="2600" dirty="0"/>
              <a:t>– Budget that is given every year for the daily operation of the department. (Called Adopted Budget in Banner Self-Service.)</a:t>
            </a:r>
          </a:p>
          <a:p>
            <a:r>
              <a:rPr lang="en-US" sz="2600" dirty="0">
                <a:ln w="0"/>
                <a:solidFill>
                  <a:srgbClr val="FF0000"/>
                </a:solidFill>
                <a:effectLst>
                  <a:outerShdw blurRad="38100" dist="25400" dir="5400000" algn="ctr" rotWithShape="0">
                    <a:schemeClr val="bg1">
                      <a:alpha val="43000"/>
                    </a:schemeClr>
                  </a:outerShdw>
                </a:effectLst>
              </a:rPr>
              <a:t>Temporary Budget </a:t>
            </a:r>
            <a:r>
              <a:rPr lang="en-US" sz="2600" dirty="0"/>
              <a:t>– Budget that is given for a one-time need such as equipment or furniture; or, budget that moved to a different line for one year only.</a:t>
            </a:r>
          </a:p>
          <a:p>
            <a:r>
              <a:rPr lang="en-US" sz="2600" dirty="0">
                <a:ln w="0"/>
                <a:solidFill>
                  <a:srgbClr val="FF0000"/>
                </a:solidFill>
                <a:effectLst>
                  <a:outerShdw blurRad="38100" dist="25400" dir="5400000" algn="ctr" rotWithShape="0">
                    <a:schemeClr val="bg1">
                      <a:alpha val="43000"/>
                    </a:schemeClr>
                  </a:outerShdw>
                </a:effectLst>
              </a:rPr>
              <a:t>Accounted Budget</a:t>
            </a:r>
            <a:r>
              <a:rPr lang="en-US" sz="2600" dirty="0"/>
              <a:t> – Name used in Banner Self-Service for Total Budget (Permanent Budget + Temporary Budget)</a:t>
            </a:r>
          </a:p>
          <a:p>
            <a:r>
              <a:rPr lang="en-US" sz="2600" dirty="0"/>
              <a:t>The vast majority of budget monies are permanent.</a:t>
            </a:r>
          </a:p>
          <a:p>
            <a:endParaRPr lang="en-US" sz="2400" dirty="0"/>
          </a:p>
          <a:p>
            <a:endParaRPr lang="en-US" sz="2400" dirty="0"/>
          </a:p>
          <a:p>
            <a:r>
              <a:rPr lang="en-US" sz="2600" dirty="0"/>
              <a:t>Examples:</a:t>
            </a:r>
          </a:p>
          <a:p>
            <a:r>
              <a:rPr lang="en-US" sz="2600" dirty="0"/>
              <a:t>Permanent: A department needs office supplies every year. Budget monies are allocated to meet that need.</a:t>
            </a:r>
          </a:p>
          <a:p>
            <a:r>
              <a:rPr lang="en-US" sz="2600" dirty="0"/>
              <a:t>Temporary: A department uses a temp agency to supply a staff person until a permanent hire is made. Budget can be transferred from the vacant position budget to cover the payments to the temp agency. The budget reverts to the salary budget in the following year.</a:t>
            </a:r>
          </a:p>
          <a:p>
            <a:endParaRPr lang="en-US" sz="2400" dirty="0"/>
          </a:p>
          <a:p>
            <a:endParaRPr lang="en-US" sz="2400" dirty="0"/>
          </a:p>
          <a:p>
            <a:endParaRPr lang="en-US" dirty="0"/>
          </a:p>
          <a:p>
            <a:endParaRPr lang="en-US" dirty="0"/>
          </a:p>
          <a:p>
            <a:endParaRPr lang="en-US" dirty="0"/>
          </a:p>
        </p:txBody>
      </p:sp>
    </p:spTree>
    <p:extLst>
      <p:ext uri="{BB962C8B-B14F-4D97-AF65-F5344CB8AC3E}">
        <p14:creationId xmlns:p14="http://schemas.microsoft.com/office/powerpoint/2010/main" val="975739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 – Fiscal Year/Fiscal Period</a:t>
            </a:r>
          </a:p>
        </p:txBody>
      </p:sp>
      <p:sp>
        <p:nvSpPr>
          <p:cNvPr id="3" name="Content Placeholder 2"/>
          <p:cNvSpPr>
            <a:spLocks noGrp="1"/>
          </p:cNvSpPr>
          <p:nvPr>
            <p:ph idx="1"/>
          </p:nvPr>
        </p:nvSpPr>
        <p:spPr/>
        <p:txBody>
          <a:bodyPr>
            <a:normAutofit lnSpcReduction="10000"/>
          </a:bodyPr>
          <a:lstStyle/>
          <a:p>
            <a:r>
              <a:rPr lang="en-US" sz="2000" dirty="0"/>
              <a:t>Dickinson College’s Fiscal Year runs from July 1 to June 30.</a:t>
            </a:r>
          </a:p>
          <a:p>
            <a:endParaRPr lang="en-US" sz="2000" dirty="0"/>
          </a:p>
          <a:p>
            <a:r>
              <a:rPr lang="en-US" sz="2000" dirty="0"/>
              <a:t>The Fiscal Year is named by the year in which it ends. For example:</a:t>
            </a:r>
          </a:p>
          <a:p>
            <a:pPr>
              <a:buFont typeface="Arial" panose="020B0604020202020204" pitchFamily="34" charset="0"/>
              <a:buChar char="•"/>
            </a:pPr>
            <a:r>
              <a:rPr lang="en-US" sz="2000" dirty="0"/>
              <a:t>FY22 runs from July 1, 2021 to June 30, 2022</a:t>
            </a:r>
          </a:p>
          <a:p>
            <a:pPr>
              <a:buFont typeface="Arial" panose="020B0604020202020204" pitchFamily="34" charset="0"/>
              <a:buChar char="•"/>
            </a:pPr>
            <a:r>
              <a:rPr lang="en-US" sz="2000" dirty="0"/>
              <a:t>FY23 runs from July 1, 2022 to June 30, 2023</a:t>
            </a:r>
          </a:p>
          <a:p>
            <a:pPr>
              <a:buFont typeface="Arial" panose="020B0604020202020204" pitchFamily="34" charset="0"/>
              <a:buChar char="•"/>
            </a:pPr>
            <a:endParaRPr lang="en-US" sz="2000" dirty="0"/>
          </a:p>
          <a:p>
            <a:pPr marL="0" indent="0"/>
            <a:r>
              <a:rPr lang="en-US" sz="2000" dirty="0"/>
              <a:t>Fiscal Periods are numbers per the fiscal year:</a:t>
            </a:r>
          </a:p>
          <a:p>
            <a:pPr marL="0" indent="0"/>
            <a:r>
              <a:rPr lang="en-US" sz="1600" dirty="0"/>
              <a:t>Period 01 = July		Period 02 = August		Period 03 = September</a:t>
            </a:r>
          </a:p>
          <a:p>
            <a:pPr marL="0" indent="0"/>
            <a:r>
              <a:rPr lang="en-US" sz="1600" dirty="0"/>
              <a:t>Period 04 = October		Period 05 = November	Period 06 = December</a:t>
            </a:r>
          </a:p>
          <a:p>
            <a:pPr marL="0" indent="0"/>
            <a:r>
              <a:rPr lang="en-US" sz="1600" dirty="0"/>
              <a:t>Period 07 = January		Period 08 = February	Period 09 = March</a:t>
            </a:r>
          </a:p>
          <a:p>
            <a:pPr marL="0" indent="0"/>
            <a:r>
              <a:rPr lang="en-US" sz="1600" dirty="0"/>
              <a:t>Period 10 = April		Period 11 = May		Period 12 = June</a:t>
            </a:r>
          </a:p>
          <a:p>
            <a:pPr marL="0" indent="0"/>
            <a:endParaRPr lang="en-US" sz="1600" dirty="0"/>
          </a:p>
          <a:p>
            <a:pPr marL="0" indent="0"/>
            <a:r>
              <a:rPr lang="en-US" sz="1600" dirty="0"/>
              <a:t>Period 13 = Dickinson does not use</a:t>
            </a:r>
          </a:p>
          <a:p>
            <a:pPr marL="0" indent="0"/>
            <a:r>
              <a:rPr lang="en-US" sz="1600" dirty="0"/>
              <a:t>Period 14 = Accrual Period (Rarely used, but possible.)		</a:t>
            </a:r>
          </a:p>
        </p:txBody>
      </p:sp>
    </p:spTree>
    <p:extLst>
      <p:ext uri="{BB962C8B-B14F-4D97-AF65-F5344CB8AC3E}">
        <p14:creationId xmlns:p14="http://schemas.microsoft.com/office/powerpoint/2010/main" val="110116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 Accounting String (</a:t>
            </a:r>
            <a:r>
              <a:rPr lang="en-US" dirty="0">
                <a:solidFill>
                  <a:srgbClr val="FF0000"/>
                </a:solidFill>
              </a:rPr>
              <a:t>FOAP</a:t>
            </a:r>
            <a:r>
              <a:rPr lang="en-US" dirty="0"/>
              <a:t>/</a:t>
            </a:r>
            <a:r>
              <a:rPr lang="en-US" dirty="0">
                <a:solidFill>
                  <a:srgbClr val="92D050"/>
                </a:solidFill>
              </a:rPr>
              <a:t>AL</a:t>
            </a:r>
            <a:r>
              <a:rPr lang="en-US" dirty="0"/>
              <a:t>)</a:t>
            </a:r>
          </a:p>
        </p:txBody>
      </p:sp>
      <p:sp>
        <p:nvSpPr>
          <p:cNvPr id="3" name="Content Placeholder 2"/>
          <p:cNvSpPr>
            <a:spLocks noGrp="1"/>
          </p:cNvSpPr>
          <p:nvPr>
            <p:ph idx="1"/>
          </p:nvPr>
        </p:nvSpPr>
        <p:spPr/>
        <p:txBody>
          <a:bodyPr>
            <a:normAutofit/>
          </a:bodyPr>
          <a:lstStyle/>
          <a:p>
            <a:r>
              <a:rPr lang="en-US" sz="2000" u="sng" dirty="0">
                <a:solidFill>
                  <a:srgbClr val="FF0000"/>
                </a:solidFill>
              </a:rPr>
              <a:t>F</a:t>
            </a:r>
            <a:r>
              <a:rPr lang="en-US" sz="2000" u="sng" dirty="0"/>
              <a:t>und</a:t>
            </a:r>
            <a:r>
              <a:rPr lang="en-US" sz="2000" dirty="0"/>
              <a:t> – a </a:t>
            </a:r>
            <a:r>
              <a:rPr lang="en-US" sz="2000" dirty="0">
                <a:solidFill>
                  <a:srgbClr val="FF0000"/>
                </a:solidFill>
              </a:rPr>
              <a:t>required</a:t>
            </a:r>
            <a:r>
              <a:rPr lang="en-US" sz="2000" dirty="0"/>
              <a:t> six digit code that identifies the </a:t>
            </a:r>
            <a:r>
              <a:rPr lang="en-US" sz="2000" dirty="0">
                <a:solidFill>
                  <a:srgbClr val="FF0000"/>
                </a:solidFill>
              </a:rPr>
              <a:t>source of the money</a:t>
            </a:r>
            <a:r>
              <a:rPr lang="en-US" sz="2000" dirty="0"/>
              <a:t>; e.g., operating budget, grant, restricted</a:t>
            </a:r>
          </a:p>
          <a:p>
            <a:r>
              <a:rPr lang="en-US" sz="2000" u="sng" dirty="0">
                <a:solidFill>
                  <a:srgbClr val="FF0000"/>
                </a:solidFill>
              </a:rPr>
              <a:t>O</a:t>
            </a:r>
            <a:r>
              <a:rPr lang="en-US" sz="2000" u="sng" dirty="0"/>
              <a:t>rganization</a:t>
            </a:r>
            <a:r>
              <a:rPr lang="en-US" sz="2000" dirty="0"/>
              <a:t> – a </a:t>
            </a:r>
            <a:r>
              <a:rPr lang="en-US" sz="2000" dirty="0">
                <a:solidFill>
                  <a:srgbClr val="FF0000"/>
                </a:solidFill>
              </a:rPr>
              <a:t>required</a:t>
            </a:r>
            <a:r>
              <a:rPr lang="en-US" sz="2000" dirty="0"/>
              <a:t> six digit code that identifies the </a:t>
            </a:r>
            <a:r>
              <a:rPr lang="en-US" sz="2000" dirty="0">
                <a:solidFill>
                  <a:srgbClr val="FF0000"/>
                </a:solidFill>
              </a:rPr>
              <a:t>department</a:t>
            </a:r>
            <a:r>
              <a:rPr lang="en-US" sz="2000" dirty="0"/>
              <a:t>; e.g., English, Admissions, Biology, Grounds</a:t>
            </a:r>
          </a:p>
          <a:p>
            <a:r>
              <a:rPr lang="en-US" sz="2000" u="sng" dirty="0">
                <a:solidFill>
                  <a:srgbClr val="FF0000"/>
                </a:solidFill>
              </a:rPr>
              <a:t>A</a:t>
            </a:r>
            <a:r>
              <a:rPr lang="en-US" sz="2000" u="sng" dirty="0"/>
              <a:t>ccount</a:t>
            </a:r>
            <a:r>
              <a:rPr lang="en-US" sz="2000" dirty="0"/>
              <a:t> – a </a:t>
            </a:r>
            <a:r>
              <a:rPr lang="en-US" sz="2000" dirty="0">
                <a:solidFill>
                  <a:srgbClr val="FF0000"/>
                </a:solidFill>
              </a:rPr>
              <a:t>required</a:t>
            </a:r>
            <a:r>
              <a:rPr lang="en-US" sz="2000" dirty="0"/>
              <a:t> five digit code that identifies the </a:t>
            </a:r>
            <a:r>
              <a:rPr lang="en-US" sz="2000" dirty="0">
                <a:solidFill>
                  <a:srgbClr val="FF0000"/>
                </a:solidFill>
              </a:rPr>
              <a:t>type of expenditure</a:t>
            </a:r>
            <a:r>
              <a:rPr lang="en-US" sz="2000" dirty="0"/>
              <a:t>; e.g., postage, office supplies, travel, printing</a:t>
            </a:r>
          </a:p>
          <a:p>
            <a:r>
              <a:rPr lang="en-US" sz="2000" u="sng" dirty="0">
                <a:solidFill>
                  <a:srgbClr val="FF0000"/>
                </a:solidFill>
              </a:rPr>
              <a:t>P</a:t>
            </a:r>
            <a:r>
              <a:rPr lang="en-US" sz="2000" u="sng" dirty="0"/>
              <a:t>rogram</a:t>
            </a:r>
            <a:r>
              <a:rPr lang="en-US" sz="2000" dirty="0"/>
              <a:t> – a </a:t>
            </a:r>
            <a:r>
              <a:rPr lang="en-US" sz="2000" dirty="0">
                <a:solidFill>
                  <a:srgbClr val="FF0000"/>
                </a:solidFill>
              </a:rPr>
              <a:t>required</a:t>
            </a:r>
            <a:r>
              <a:rPr lang="en-US" sz="2000" dirty="0"/>
              <a:t> three digit code that identifies the </a:t>
            </a:r>
            <a:r>
              <a:rPr lang="en-US" sz="2000" dirty="0">
                <a:solidFill>
                  <a:srgbClr val="FF0000"/>
                </a:solidFill>
              </a:rPr>
              <a:t>general purpose</a:t>
            </a:r>
            <a:r>
              <a:rPr lang="en-US" sz="2000" dirty="0"/>
              <a:t>; e.g., instructional, student services, institutional</a:t>
            </a:r>
          </a:p>
          <a:p>
            <a:endParaRPr lang="en-US" sz="2000" dirty="0"/>
          </a:p>
          <a:p>
            <a:r>
              <a:rPr lang="en-US" sz="2000" u="sng" dirty="0">
                <a:solidFill>
                  <a:srgbClr val="92D050"/>
                </a:solidFill>
              </a:rPr>
              <a:t>A</a:t>
            </a:r>
            <a:r>
              <a:rPr lang="en-US" sz="2000" u="sng" dirty="0"/>
              <a:t>ctivity</a:t>
            </a:r>
            <a:r>
              <a:rPr lang="en-US" sz="2000" dirty="0"/>
              <a:t> – a four digit </a:t>
            </a:r>
            <a:r>
              <a:rPr lang="en-US" sz="2000" dirty="0">
                <a:solidFill>
                  <a:srgbClr val="92D050"/>
                </a:solidFill>
              </a:rPr>
              <a:t>optional</a:t>
            </a:r>
            <a:r>
              <a:rPr lang="en-US" sz="2000" dirty="0"/>
              <a:t> code that can be used to </a:t>
            </a:r>
            <a:r>
              <a:rPr lang="en-US" sz="2000" dirty="0">
                <a:solidFill>
                  <a:srgbClr val="92D050"/>
                </a:solidFill>
              </a:rPr>
              <a:t>track a project or event within a departmental budget.</a:t>
            </a:r>
          </a:p>
          <a:p>
            <a:r>
              <a:rPr lang="en-US" sz="2000" u="sng" dirty="0">
                <a:solidFill>
                  <a:srgbClr val="92D050"/>
                </a:solidFill>
              </a:rPr>
              <a:t>L</a:t>
            </a:r>
            <a:r>
              <a:rPr lang="en-US" sz="2000" u="sng" dirty="0"/>
              <a:t>ocation</a:t>
            </a:r>
            <a:r>
              <a:rPr lang="en-US" sz="2000" dirty="0"/>
              <a:t> – a four digit </a:t>
            </a:r>
            <a:r>
              <a:rPr lang="en-US" sz="2000" dirty="0">
                <a:solidFill>
                  <a:srgbClr val="92D050"/>
                </a:solidFill>
              </a:rPr>
              <a:t>optional</a:t>
            </a:r>
            <a:r>
              <a:rPr lang="en-US" sz="2000" dirty="0">
                <a:solidFill>
                  <a:srgbClr val="FF0000"/>
                </a:solidFill>
              </a:rPr>
              <a:t> </a:t>
            </a:r>
            <a:r>
              <a:rPr lang="en-US" sz="2000" dirty="0"/>
              <a:t>code that identifies different campus locations and is </a:t>
            </a:r>
            <a:r>
              <a:rPr lang="en-US" sz="2000" dirty="0">
                <a:solidFill>
                  <a:srgbClr val="92D050"/>
                </a:solidFill>
              </a:rPr>
              <a:t>used by Facilities Management</a:t>
            </a:r>
            <a:r>
              <a:rPr lang="en-US" sz="2000" dirty="0"/>
              <a:t>.</a:t>
            </a:r>
          </a:p>
        </p:txBody>
      </p:sp>
    </p:spTree>
    <p:extLst>
      <p:ext uri="{BB962C8B-B14F-4D97-AF65-F5344CB8AC3E}">
        <p14:creationId xmlns:p14="http://schemas.microsoft.com/office/powerpoint/2010/main" val="2496065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2819400"/>
            <a:ext cx="8001000" cy="3306762"/>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Key Concept: Reading the Accounting String</a:t>
            </a:r>
          </a:p>
        </p:txBody>
      </p:sp>
      <p:sp>
        <p:nvSpPr>
          <p:cNvPr id="3" name="Content Placeholder 2"/>
          <p:cNvSpPr>
            <a:spLocks noGrp="1"/>
          </p:cNvSpPr>
          <p:nvPr>
            <p:ph idx="1"/>
          </p:nvPr>
        </p:nvSpPr>
        <p:spPr/>
        <p:txBody>
          <a:bodyPr>
            <a:normAutofit lnSpcReduction="10000"/>
          </a:bodyPr>
          <a:lstStyle/>
          <a:p>
            <a:r>
              <a:rPr lang="en-US" sz="2400" dirty="0"/>
              <a:t>The accounting string is not just a set of numbers. Errors are less likely to occur if one understands each part. The string can be read like a sentence.</a:t>
            </a:r>
          </a:p>
          <a:p>
            <a:endParaRPr lang="en-US" sz="2400" dirty="0"/>
          </a:p>
          <a:p>
            <a:r>
              <a:rPr lang="en-US" sz="2200" dirty="0"/>
              <a:t>Example:</a:t>
            </a:r>
          </a:p>
          <a:p>
            <a:r>
              <a:rPr lang="en-US" sz="2200" dirty="0"/>
              <a:t>110100 = General Operating Fund </a:t>
            </a:r>
          </a:p>
          <a:p>
            <a:r>
              <a:rPr lang="en-US" sz="2200" dirty="0"/>
              <a:t>601050 = Financial Operations</a:t>
            </a:r>
          </a:p>
          <a:p>
            <a:r>
              <a:rPr lang="en-US" sz="2200" dirty="0"/>
              <a:t>70101 = Postage</a:t>
            </a:r>
          </a:p>
          <a:p>
            <a:r>
              <a:rPr lang="en-US" sz="2200" dirty="0"/>
              <a:t>600 = Institutional</a:t>
            </a:r>
          </a:p>
          <a:p>
            <a:r>
              <a:rPr lang="en-US" sz="2200" dirty="0"/>
              <a:t>“This transaction means that Financial Operations used money from its operating budget to purchase postage in its institutional role at the College.”</a:t>
            </a:r>
          </a:p>
        </p:txBody>
      </p:sp>
    </p:spTree>
    <p:extLst>
      <p:ext uri="{BB962C8B-B14F-4D97-AF65-F5344CB8AC3E}">
        <p14:creationId xmlns:p14="http://schemas.microsoft.com/office/powerpoint/2010/main" val="3996990543"/>
      </p:ext>
    </p:extLst>
  </p:cSld>
  <p:clrMapOvr>
    <a:masterClrMapping/>
  </p:clrMapOvr>
</p:sld>
</file>

<file path=ppt/theme/theme1.xml><?xml version="1.0" encoding="utf-8"?>
<a:theme xmlns:a="http://schemas.openxmlformats.org/drawingml/2006/main" name="Office Theme">
  <a:themeElements>
    <a:clrScheme name="Dickinson">
      <a:dk1>
        <a:srgbClr val="151515"/>
      </a:dk1>
      <a:lt1>
        <a:srgbClr val="FFFFFF"/>
      </a:lt1>
      <a:dk2>
        <a:srgbClr val="C00000"/>
      </a:dk2>
      <a:lt2>
        <a:srgbClr val="FFFFFF"/>
      </a:lt2>
      <a:accent1>
        <a:srgbClr val="C00000"/>
      </a:accent1>
      <a:accent2>
        <a:srgbClr val="595959"/>
      </a:accent2>
      <a:accent3>
        <a:srgbClr val="76923C"/>
      </a:accent3>
      <a:accent4>
        <a:srgbClr val="D8D8D8"/>
      </a:accent4>
      <a:accent5>
        <a:srgbClr val="F7DD6D"/>
      </a:accent5>
      <a:accent6>
        <a:srgbClr val="96A0FC"/>
      </a:accent6>
      <a:hlink>
        <a:srgbClr val="C00000"/>
      </a:hlink>
      <a:folHlink>
        <a:srgbClr val="54A5E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79C20655A913409F0CC64A185D6C09" ma:contentTypeVersion="9" ma:contentTypeDescription="Create a new document." ma:contentTypeScope="" ma:versionID="1ff03ea52b847a91d51cc8194a3d586a">
  <xsd:schema xmlns:xsd="http://www.w3.org/2001/XMLSchema" xmlns:xs="http://www.w3.org/2001/XMLSchema" xmlns:p="http://schemas.microsoft.com/office/2006/metadata/properties" xmlns:ns2="20c6643d-e922-4127-955f-1ab55e643e8b" xmlns:ns3="d4ccc78a-f955-4b88-9817-54301cc8d87f" targetNamespace="http://schemas.microsoft.com/office/2006/metadata/properties" ma:root="true" ma:fieldsID="f2b2bdbe42ea1993c8b4af444a58ddee" ns2:_="" ns3:_="">
    <xsd:import namespace="20c6643d-e922-4127-955f-1ab55e643e8b"/>
    <xsd:import namespace="d4ccc78a-f955-4b88-9817-54301cc8d87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c6643d-e922-4127-955f-1ab55e643e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6e2380fd-3ffa-4480-ade9-41b756eac0f2"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4ccc78a-f955-4b88-9817-54301cc8d87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0d82cb16-1556-472c-8aa8-2c0c28a549d5}" ma:internalName="TaxCatchAll" ma:showField="CatchAllData" ma:web="d4ccc78a-f955-4b88-9817-54301cc8d87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82DBE1-2E9D-4420-A195-6A4554AC3A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c6643d-e922-4127-955f-1ab55e643e8b"/>
    <ds:schemaRef ds:uri="d4ccc78a-f955-4b88-9817-54301cc8d8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7566CB3-44F1-4D64-AAAA-C8F251F16F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3963</TotalTime>
  <Words>2787</Words>
  <Application>Microsoft Office PowerPoint</Application>
  <PresentationFormat>On-screen Show (4:3)</PresentationFormat>
  <Paragraphs>284</Paragraphs>
  <Slides>26</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Arial</vt:lpstr>
      <vt:lpstr>Calibri</vt:lpstr>
      <vt:lpstr>Wingdings</vt:lpstr>
      <vt:lpstr>Office Theme</vt:lpstr>
      <vt:lpstr>Worksheet</vt:lpstr>
      <vt:lpstr>Budgeting Fundamentals</vt:lpstr>
      <vt:lpstr>Table of Contents</vt:lpstr>
      <vt:lpstr>Budget Office Staff</vt:lpstr>
      <vt:lpstr>The Budget Officer is Responsible for:</vt:lpstr>
      <vt:lpstr>Key Concept: Dickinson College Budgets</vt:lpstr>
      <vt:lpstr>Key Concept – Budget Terms</vt:lpstr>
      <vt:lpstr>Key Concept – Fiscal Year/Fiscal Period</vt:lpstr>
      <vt:lpstr>Key Concept: Accounting String (FOAP/AL)</vt:lpstr>
      <vt:lpstr>Key Concept: Reading the Accounting String</vt:lpstr>
      <vt:lpstr>Key Concept: The Logic of the Ledger - Funds</vt:lpstr>
      <vt:lpstr>Key Concept: The Logic of the Ledger: Accounts</vt:lpstr>
      <vt:lpstr>PowerPoint Presentation</vt:lpstr>
      <vt:lpstr>Reading Restricted Funds</vt:lpstr>
      <vt:lpstr>Restricted Funds - Read down the column</vt:lpstr>
      <vt:lpstr>Things to Remember About Restricted Funds:</vt:lpstr>
      <vt:lpstr>Reading Budgets-Transactional Level</vt:lpstr>
      <vt:lpstr>Reading Budgets – Transactional Level</vt:lpstr>
      <vt:lpstr>Managing Budgets – The ABC’s</vt:lpstr>
      <vt:lpstr>Managing Budgets – The Three “R’s”</vt:lpstr>
      <vt:lpstr>Accurate Coding – Accounts</vt:lpstr>
      <vt:lpstr>End of Year –  Determining the Availability of Funds* *Departments who get into budget trouble generally do so at the end of the year by overestimating how much budget they have left to spend.  </vt:lpstr>
      <vt:lpstr>End of Year – Availability of Funds Example</vt:lpstr>
      <vt:lpstr>End of Year – Purchases made in June (GAAP)</vt:lpstr>
      <vt:lpstr>End of Year – Student Wage Budgets</vt:lpstr>
      <vt:lpstr>FAQ’s</vt:lpstr>
      <vt:lpstr>FAQ’s</vt:lpstr>
    </vt:vector>
  </TitlesOfParts>
  <Company>Library and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gettym</dc:creator>
  <cp:lastModifiedBy>Stephen Moul</cp:lastModifiedBy>
  <cp:revision>210</cp:revision>
  <cp:lastPrinted>2012-09-19T13:00:01Z</cp:lastPrinted>
  <dcterms:created xsi:type="dcterms:W3CDTF">2012-02-28T21:28:44Z</dcterms:created>
  <dcterms:modified xsi:type="dcterms:W3CDTF">2022-08-16T19:44:40Z</dcterms:modified>
</cp:coreProperties>
</file>