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56" r:id="rId5"/>
    <p:sldId id="257" r:id="rId6"/>
    <p:sldId id="258" r:id="rId7"/>
    <p:sldId id="259" r:id="rId8"/>
    <p:sldId id="260" r:id="rId9"/>
    <p:sldId id="305" r:id="rId10"/>
    <p:sldId id="265" r:id="rId11"/>
    <p:sldId id="262" r:id="rId12"/>
    <p:sldId id="261" r:id="rId13"/>
    <p:sldId id="300" r:id="rId14"/>
    <p:sldId id="264" r:id="rId15"/>
    <p:sldId id="292" r:id="rId16"/>
    <p:sldId id="302" r:id="rId17"/>
    <p:sldId id="301" r:id="rId18"/>
    <p:sldId id="308" r:id="rId19"/>
    <p:sldId id="309" r:id="rId20"/>
    <p:sldId id="310" r:id="rId21"/>
    <p:sldId id="311" r:id="rId22"/>
    <p:sldId id="312" r:id="rId23"/>
    <p:sldId id="299" r:id="rId24"/>
    <p:sldId id="295" r:id="rId25"/>
    <p:sldId id="266" r:id="rId26"/>
    <p:sldId id="268" r:id="rId27"/>
    <p:sldId id="306" r:id="rId28"/>
    <p:sldId id="269" r:id="rId29"/>
    <p:sldId id="272" r:id="rId30"/>
    <p:sldId id="271" r:id="rId31"/>
    <p:sldId id="273" r:id="rId32"/>
    <p:sldId id="307" r:id="rId33"/>
    <p:sldId id="274" r:id="rId34"/>
    <p:sldId id="276" r:id="rId35"/>
    <p:sldId id="277" r:id="rId36"/>
    <p:sldId id="278" r:id="rId37"/>
    <p:sldId id="279" r:id="rId38"/>
    <p:sldId id="280" r:id="rId39"/>
    <p:sldId id="281" r:id="rId40"/>
    <p:sldId id="284" r:id="rId41"/>
    <p:sldId id="282" r:id="rId42"/>
    <p:sldId id="286" r:id="rId43"/>
    <p:sldId id="287" r:id="rId44"/>
    <p:sldId id="296" r:id="rId45"/>
    <p:sldId id="297" r:id="rId46"/>
    <p:sldId id="298" r:id="rId47"/>
    <p:sldId id="304" r:id="rId48"/>
    <p:sldId id="288" r:id="rId49"/>
    <p:sldId id="29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960097-10B6-413B-9ADE-2E82736BACBA}">
          <p14:sldIdLst>
            <p14:sldId id="256"/>
            <p14:sldId id="257"/>
            <p14:sldId id="258"/>
            <p14:sldId id="259"/>
            <p14:sldId id="260"/>
            <p14:sldId id="305"/>
            <p14:sldId id="265"/>
            <p14:sldId id="262"/>
            <p14:sldId id="261"/>
            <p14:sldId id="300"/>
            <p14:sldId id="264"/>
            <p14:sldId id="292"/>
            <p14:sldId id="302"/>
            <p14:sldId id="301"/>
            <p14:sldId id="308"/>
            <p14:sldId id="309"/>
            <p14:sldId id="310"/>
            <p14:sldId id="311"/>
            <p14:sldId id="312"/>
            <p14:sldId id="299"/>
            <p14:sldId id="295"/>
            <p14:sldId id="266"/>
            <p14:sldId id="268"/>
            <p14:sldId id="306"/>
            <p14:sldId id="269"/>
            <p14:sldId id="272"/>
            <p14:sldId id="271"/>
            <p14:sldId id="273"/>
            <p14:sldId id="307"/>
            <p14:sldId id="274"/>
            <p14:sldId id="276"/>
            <p14:sldId id="277"/>
            <p14:sldId id="278"/>
            <p14:sldId id="279"/>
            <p14:sldId id="280"/>
            <p14:sldId id="281"/>
            <p14:sldId id="284"/>
            <p14:sldId id="282"/>
            <p14:sldId id="286"/>
            <p14:sldId id="287"/>
            <p14:sldId id="296"/>
            <p14:sldId id="297"/>
            <p14:sldId id="298"/>
            <p14:sldId id="304"/>
            <p14:sldId id="288"/>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BBA9D-3FFD-413E-AD13-5E1FF947875B}" v="1" dt="2023-05-11T15:39:07.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96" autoAdjust="0"/>
    <p:restoredTop sz="94660"/>
  </p:normalViewPr>
  <p:slideViewPr>
    <p:cSldViewPr>
      <p:cViewPr varScale="1">
        <p:scale>
          <a:sx n="108" d="100"/>
          <a:sy n="108" d="100"/>
        </p:scale>
        <p:origin x="130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Bernadette" userId="78889d2b-c8ce-42f1-b7a8-12da092267a4" providerId="ADAL" clId="{AEBBBA9D-3FFD-413E-AD13-5E1FF947875B}"/>
    <pc:docChg chg="custSel modSld">
      <pc:chgData name="Pham, Bernadette" userId="78889d2b-c8ce-42f1-b7a8-12da092267a4" providerId="ADAL" clId="{AEBBBA9D-3FFD-413E-AD13-5E1FF947875B}" dt="2023-05-11T17:07:28.370" v="254" actId="5793"/>
      <pc:docMkLst>
        <pc:docMk/>
      </pc:docMkLst>
      <pc:sldChg chg="modSp mod">
        <pc:chgData name="Pham, Bernadette" userId="78889d2b-c8ce-42f1-b7a8-12da092267a4" providerId="ADAL" clId="{AEBBBA9D-3FFD-413E-AD13-5E1FF947875B}" dt="2023-05-11T15:39:51.012" v="26" actId="115"/>
        <pc:sldMkLst>
          <pc:docMk/>
          <pc:sldMk cId="2373285239" sldId="309"/>
        </pc:sldMkLst>
        <pc:spChg chg="mod">
          <ac:chgData name="Pham, Bernadette" userId="78889d2b-c8ce-42f1-b7a8-12da092267a4" providerId="ADAL" clId="{AEBBBA9D-3FFD-413E-AD13-5E1FF947875B}" dt="2023-05-11T15:39:51.012" v="26" actId="115"/>
          <ac:spMkLst>
            <pc:docMk/>
            <pc:sldMk cId="2373285239" sldId="309"/>
            <ac:spMk id="4" creationId="{B53D3DB2-D616-7B11-FDCC-B05296FC81AA}"/>
          </ac:spMkLst>
        </pc:spChg>
      </pc:sldChg>
      <pc:sldChg chg="modSp mod">
        <pc:chgData name="Pham, Bernadette" userId="78889d2b-c8ce-42f1-b7a8-12da092267a4" providerId="ADAL" clId="{AEBBBA9D-3FFD-413E-AD13-5E1FF947875B}" dt="2023-05-11T17:07:28.370" v="254" actId="5793"/>
        <pc:sldMkLst>
          <pc:docMk/>
          <pc:sldMk cId="410976848" sldId="311"/>
        </pc:sldMkLst>
        <pc:spChg chg="mod">
          <ac:chgData name="Pham, Bernadette" userId="78889d2b-c8ce-42f1-b7a8-12da092267a4" providerId="ADAL" clId="{AEBBBA9D-3FFD-413E-AD13-5E1FF947875B}" dt="2023-05-11T17:02:45.443" v="71" actId="20577"/>
          <ac:spMkLst>
            <pc:docMk/>
            <pc:sldMk cId="410976848" sldId="311"/>
            <ac:spMk id="2" creationId="{295B3F07-9786-DDF7-FBEF-4C2C02E93D1D}"/>
          </ac:spMkLst>
        </pc:spChg>
        <pc:spChg chg="mod">
          <ac:chgData name="Pham, Bernadette" userId="78889d2b-c8ce-42f1-b7a8-12da092267a4" providerId="ADAL" clId="{AEBBBA9D-3FFD-413E-AD13-5E1FF947875B}" dt="2023-05-11T17:07:28.370" v="254" actId="5793"/>
          <ac:spMkLst>
            <pc:docMk/>
            <pc:sldMk cId="410976848" sldId="311"/>
            <ac:spMk id="4" creationId="{1C1B9631-6155-83B7-0E45-5D691656A520}"/>
          </ac:spMkLst>
        </pc:spChg>
      </pc:sldChg>
    </pc:docChg>
  </pc:docChgLst>
  <pc:docChgLst>
    <pc:chgData name="Pham, Bernadette" userId="78889d2b-c8ce-42f1-b7a8-12da092267a4" providerId="ADAL" clId="{21D6C9DF-BF3B-4598-AF94-82FCF4EA0D98}"/>
    <pc:docChg chg="custSel modSld">
      <pc:chgData name="Pham, Bernadette" userId="78889d2b-c8ce-42f1-b7a8-12da092267a4" providerId="ADAL" clId="{21D6C9DF-BF3B-4598-AF94-82FCF4EA0D98}" dt="2023-05-12T14:34:43.625" v="37" actId="20577"/>
      <pc:docMkLst>
        <pc:docMk/>
      </pc:docMkLst>
      <pc:sldChg chg="modSp mod">
        <pc:chgData name="Pham, Bernadette" userId="78889d2b-c8ce-42f1-b7a8-12da092267a4" providerId="ADAL" clId="{21D6C9DF-BF3B-4598-AF94-82FCF4EA0D98}" dt="2023-05-12T14:13:04.378" v="28" actId="20577"/>
        <pc:sldMkLst>
          <pc:docMk/>
          <pc:sldMk cId="3324334188" sldId="277"/>
        </pc:sldMkLst>
        <pc:spChg chg="mod">
          <ac:chgData name="Pham, Bernadette" userId="78889d2b-c8ce-42f1-b7a8-12da092267a4" providerId="ADAL" clId="{21D6C9DF-BF3B-4598-AF94-82FCF4EA0D98}" dt="2023-05-12T14:13:04.378" v="28" actId="20577"/>
          <ac:spMkLst>
            <pc:docMk/>
            <pc:sldMk cId="3324334188" sldId="277"/>
            <ac:spMk id="3" creationId="{2403540B-EBE7-432A-AD8A-3F1396D7ED9D}"/>
          </ac:spMkLst>
        </pc:spChg>
      </pc:sldChg>
      <pc:sldChg chg="modSp mod">
        <pc:chgData name="Pham, Bernadette" userId="78889d2b-c8ce-42f1-b7a8-12da092267a4" providerId="ADAL" clId="{21D6C9DF-BF3B-4598-AF94-82FCF4EA0D98}" dt="2023-05-12T14:34:43.625" v="37" actId="20577"/>
        <pc:sldMkLst>
          <pc:docMk/>
          <pc:sldMk cId="3378997466" sldId="301"/>
        </pc:sldMkLst>
        <pc:spChg chg="mod">
          <ac:chgData name="Pham, Bernadette" userId="78889d2b-c8ce-42f1-b7a8-12da092267a4" providerId="ADAL" clId="{21D6C9DF-BF3B-4598-AF94-82FCF4EA0D98}" dt="2023-05-12T14:34:43.625" v="37" actId="20577"/>
          <ac:spMkLst>
            <pc:docMk/>
            <pc:sldMk cId="3378997466" sldId="301"/>
            <ac:spMk id="3" creationId="{492C4847-9240-D919-3293-068FAB00DC2D}"/>
          </ac:spMkLst>
        </pc:spChg>
      </pc:sldChg>
      <pc:sldChg chg="modSp mod">
        <pc:chgData name="Pham, Bernadette" userId="78889d2b-c8ce-42f1-b7a8-12da092267a4" providerId="ADAL" clId="{21D6C9DF-BF3B-4598-AF94-82FCF4EA0D98}" dt="2023-05-12T14:11:07.981" v="24" actId="20577"/>
        <pc:sldMkLst>
          <pc:docMk/>
          <pc:sldMk cId="2373285239" sldId="309"/>
        </pc:sldMkLst>
        <pc:spChg chg="mod">
          <ac:chgData name="Pham, Bernadette" userId="78889d2b-c8ce-42f1-b7a8-12da092267a4" providerId="ADAL" clId="{21D6C9DF-BF3B-4598-AF94-82FCF4EA0D98}" dt="2023-05-12T14:11:07.981" v="24" actId="20577"/>
          <ac:spMkLst>
            <pc:docMk/>
            <pc:sldMk cId="2373285239" sldId="309"/>
            <ac:spMk id="4" creationId="{B53D3DB2-D616-7B11-FDCC-B05296FC81AA}"/>
          </ac:spMkLst>
        </pc:spChg>
      </pc:sldChg>
      <pc:sldChg chg="modSp mod">
        <pc:chgData name="Pham, Bernadette" userId="78889d2b-c8ce-42f1-b7a8-12da092267a4" providerId="ADAL" clId="{21D6C9DF-BF3B-4598-AF94-82FCF4EA0D98}" dt="2023-05-12T14:09:14.949" v="21" actId="255"/>
        <pc:sldMkLst>
          <pc:docMk/>
          <pc:sldMk cId="410976848" sldId="311"/>
        </pc:sldMkLst>
        <pc:spChg chg="mod">
          <ac:chgData name="Pham, Bernadette" userId="78889d2b-c8ce-42f1-b7a8-12da092267a4" providerId="ADAL" clId="{21D6C9DF-BF3B-4598-AF94-82FCF4EA0D98}" dt="2023-05-12T14:09:14.949" v="21" actId="255"/>
          <ac:spMkLst>
            <pc:docMk/>
            <pc:sldMk cId="410976848" sldId="311"/>
            <ac:spMk id="4" creationId="{1C1B9631-6155-83B7-0E45-5D691656A5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8A18B-8F7A-4331-888D-6F69B2F60007}" type="datetimeFigureOut">
              <a:rPr lang="en-US" smtClean="0"/>
              <a:pPr/>
              <a:t>5/12/2023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3CA94-6857-444A-AC29-E4AA28F7D5C3}" type="slidenum">
              <a:rPr lang="en-US" smtClean="0"/>
              <a:pPr/>
              <a:t>‹#›</a:t>
            </a:fld>
            <a:endParaRPr lang="en-US"/>
          </a:p>
        </p:txBody>
      </p:sp>
    </p:spTree>
    <p:extLst>
      <p:ext uri="{BB962C8B-B14F-4D97-AF65-F5344CB8AC3E}">
        <p14:creationId xmlns:p14="http://schemas.microsoft.com/office/powerpoint/2010/main" val="55067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3CA94-6857-444A-AC29-E4AA28F7D5C3}" type="slidenum">
              <a:rPr lang="en-US" smtClean="0"/>
              <a:pPr/>
              <a:t>11</a:t>
            </a:fld>
            <a:endParaRPr lang="en-US"/>
          </a:p>
        </p:txBody>
      </p:sp>
    </p:spTree>
    <p:extLst>
      <p:ext uri="{BB962C8B-B14F-4D97-AF65-F5344CB8AC3E}">
        <p14:creationId xmlns:p14="http://schemas.microsoft.com/office/powerpoint/2010/main" val="141473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3CA94-6857-444A-AC29-E4AA28F7D5C3}" type="slidenum">
              <a:rPr lang="en-US" smtClean="0"/>
              <a:pPr/>
              <a:t>23</a:t>
            </a:fld>
            <a:endParaRPr lang="en-US"/>
          </a:p>
        </p:txBody>
      </p:sp>
    </p:spTree>
    <p:extLst>
      <p:ext uri="{BB962C8B-B14F-4D97-AF65-F5344CB8AC3E}">
        <p14:creationId xmlns:p14="http://schemas.microsoft.com/office/powerpoint/2010/main" val="3397752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95600"/>
            <a:ext cx="7772400" cy="1066800"/>
          </a:xfrm>
        </p:spPr>
        <p:txBody>
          <a:bodyPr>
            <a:normAutofit/>
          </a:bodyPr>
          <a:lstStyle>
            <a:lvl1pPr algn="l">
              <a:defRPr sz="2800" b="1" baseline="0">
                <a:solidFill>
                  <a:schemeClr val="bg1"/>
                </a:solidFill>
                <a:latin typeface="Arial" pitchFamily="34" charset="0"/>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685800" y="4648200"/>
            <a:ext cx="6400800" cy="1905000"/>
          </a:xfrm>
        </p:spPr>
        <p:txBody>
          <a:bodyPr>
            <a:normAutofit/>
          </a:bodyPr>
          <a:lstStyle>
            <a:lvl1pPr marL="0" indent="0" algn="l">
              <a:buNone/>
              <a:defRPr sz="1800" b="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a:t>
            </a:r>
            <a:br>
              <a:rPr lang="en-US" dirty="0"/>
            </a:br>
            <a:r>
              <a:rPr lang="en-US" dirty="0"/>
              <a:t>Department</a:t>
            </a:r>
            <a:br>
              <a:rPr lang="en-US" dirty="0"/>
            </a:br>
            <a:r>
              <a:rPr lang="en-US" dirty="0"/>
              <a:t>Date</a:t>
            </a:r>
            <a:br>
              <a:rPr lang="en-US" dirty="0"/>
            </a:br>
            <a:r>
              <a:rPr lang="en-US" dirty="0"/>
              <a:t>Location</a:t>
            </a:r>
          </a:p>
          <a:p>
            <a:r>
              <a:rPr lang="en-US" dirty="0"/>
              <a:t>Other Information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2" y="762000"/>
            <a:ext cx="4650102" cy="9212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8153400" cy="533400"/>
          </a:xfrm>
        </p:spPr>
        <p:txBody>
          <a:bodyPr/>
          <a:lstStyle>
            <a:lvl1pPr>
              <a:defRPr sz="2800"/>
            </a:lvl1pPr>
          </a:lstStyle>
          <a:p>
            <a:r>
              <a:rPr lang="en-US" dirty="0"/>
              <a:t>Slide Title</a:t>
            </a:r>
            <a:br>
              <a:rPr lang="en-US" dirty="0"/>
            </a:br>
            <a:endParaRPr lang="en-US" dirty="0"/>
          </a:p>
        </p:txBody>
      </p:sp>
      <p:pic>
        <p:nvPicPr>
          <p:cNvPr id="4" name="Picture 3"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
        <p:nvSpPr>
          <p:cNvPr id="6" name="Content Placeholder 5"/>
          <p:cNvSpPr>
            <a:spLocks noGrp="1"/>
          </p:cNvSpPr>
          <p:nvPr>
            <p:ph sz="quarter" idx="10"/>
          </p:nvPr>
        </p:nvSpPr>
        <p:spPr>
          <a:xfrm>
            <a:off x="533400" y="1676400"/>
            <a:ext cx="8153400" cy="4419600"/>
          </a:xfrm>
        </p:spPr>
        <p:txBody>
          <a:bodyPr>
            <a:normAutofit/>
          </a:bodyPr>
          <a:lstStyle>
            <a:lvl1pPr marL="0" indent="0">
              <a:defRPr sz="2000"/>
            </a:lvl1pPr>
            <a:lvl2pPr>
              <a:buFont typeface="Arial" pitchFamily="34" charset="0"/>
              <a:buChar char="•"/>
              <a:defRPr sz="2000"/>
            </a:lvl2pPr>
            <a:lvl3pPr>
              <a:buFont typeface="Arial" pitchFamily="34" charset="0"/>
              <a:buChar char="•"/>
              <a:defRPr sz="2000"/>
            </a:lvl3pPr>
            <a:lvl4pPr>
              <a:buFont typeface="Arial" pitchFamily="34" charset="0"/>
              <a:buChar char="•"/>
              <a:defRPr sz="2000"/>
            </a:lvl4pPr>
            <a:lvl5pPr>
              <a:buFont typeface="Arial"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8153400" cy="533400"/>
          </a:xfrm>
        </p:spPr>
        <p:txBody>
          <a:bodyPr/>
          <a:lstStyle>
            <a:lvl1pPr>
              <a:defRPr sz="2800"/>
            </a:lvl1pPr>
          </a:lstStyle>
          <a:p>
            <a:r>
              <a:rPr lang="en-US" dirty="0"/>
              <a:t>List Title</a:t>
            </a:r>
            <a:br>
              <a:rPr lang="en-US" dirty="0"/>
            </a:br>
            <a:endParaRPr lang="en-US" dirty="0"/>
          </a:p>
        </p:txBody>
      </p:sp>
      <p:pic>
        <p:nvPicPr>
          <p:cNvPr id="4" name="Picture 3"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
        <p:nvSpPr>
          <p:cNvPr id="6" name="Text Placeholder 5"/>
          <p:cNvSpPr>
            <a:spLocks noGrp="1"/>
          </p:cNvSpPr>
          <p:nvPr>
            <p:ph type="body" sz="quarter" idx="10" hasCustomPrompt="1"/>
          </p:nvPr>
        </p:nvSpPr>
        <p:spPr>
          <a:xfrm>
            <a:off x="533400" y="1676400"/>
            <a:ext cx="8153400" cy="4572000"/>
          </a:xfrm>
        </p:spPr>
        <p:txBody>
          <a:bodyPr>
            <a:normAutofit/>
          </a:bodyPr>
          <a:lstStyle>
            <a:lvl1pPr marL="0" indent="0">
              <a:buFont typeface="Arial" pitchFamily="34" charset="0"/>
              <a:buChar char="•"/>
              <a:defRPr sz="2000"/>
            </a:lvl1pPr>
            <a:lvl2pPr>
              <a:defRPr sz="2000"/>
            </a:lvl2pPr>
            <a:lvl3pPr>
              <a:defRPr sz="2000"/>
            </a:lvl3pPr>
            <a:lvl4pPr>
              <a:defRPr sz="2000"/>
            </a:lvl4pPr>
            <a:lvl5pPr>
              <a:defRPr sz="2000"/>
            </a:lvl5pPr>
          </a:lstStyle>
          <a:p>
            <a:pPr lvl="0"/>
            <a:r>
              <a:rPr lang="en-US" dirty="0"/>
              <a:t>Insert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0"/>
            <a:ext cx="7772400" cy="1362075"/>
          </a:xfrm>
        </p:spPr>
        <p:txBody>
          <a:bodyPr anchor="t"/>
          <a:lstStyle>
            <a:lvl1pPr algn="l">
              <a:defRPr sz="4000" b="1" cap="none" baseline="0"/>
            </a:lvl1pPr>
          </a:lstStyle>
          <a:p>
            <a:r>
              <a:rPr lang="en-US" sz="3600" b="1" dirty="0">
                <a:solidFill>
                  <a:srgbClr val="7F7F7F"/>
                </a:solidFill>
                <a:latin typeface="Arial"/>
                <a:cs typeface="Arial"/>
              </a:rPr>
              <a:t>Section Title</a:t>
            </a:r>
          </a:p>
        </p:txBody>
      </p:sp>
      <p:pic>
        <p:nvPicPr>
          <p:cNvPr id="3" name="Picture 2"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itle and Content (Graph) With N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008313" cy="552450"/>
          </a:xfrm>
        </p:spPr>
        <p:txBody>
          <a:bodyPr anchor="t">
            <a:normAutofit/>
          </a:bodyPr>
          <a:lstStyle>
            <a:lvl1pPr algn="l">
              <a:defRPr sz="2800" b="1"/>
            </a:lvl1pPr>
          </a:lstStyle>
          <a:p>
            <a:r>
              <a:rPr lang="en-US" dirty="0"/>
              <a:t>Slide Title</a:t>
            </a:r>
          </a:p>
        </p:txBody>
      </p:sp>
      <p:sp>
        <p:nvSpPr>
          <p:cNvPr id="3" name="Content Placeholder 2"/>
          <p:cNvSpPr>
            <a:spLocks noGrp="1"/>
          </p:cNvSpPr>
          <p:nvPr>
            <p:ph idx="1" hasCustomPrompt="1"/>
          </p:nvPr>
        </p:nvSpPr>
        <p:spPr>
          <a:xfrm>
            <a:off x="533400" y="1676400"/>
            <a:ext cx="8229600" cy="4267200"/>
          </a:xfrm>
        </p:spPr>
        <p:txBody>
          <a:bodyPr>
            <a:normAutofit/>
          </a:bodyPr>
          <a:lstStyle>
            <a:lvl1pPr marL="0" indent="0">
              <a:defRPr sz="2000"/>
            </a:lvl1pPr>
            <a:lvl2pPr>
              <a:buFont typeface="Arial" pitchFamily="34" charset="0"/>
              <a:buChar char="•"/>
              <a:defRPr sz="2000"/>
            </a:lvl2pPr>
            <a:lvl3pPr>
              <a:buFont typeface="Arial" pitchFamily="34" charset="0"/>
              <a:buChar char="•"/>
              <a:defRPr sz="2000"/>
            </a:lvl3pPr>
            <a:lvl4pPr>
              <a:buFont typeface="Arial" pitchFamily="34" charset="0"/>
              <a:buChar char="•"/>
              <a:defRPr sz="2000"/>
            </a:lvl4pPr>
            <a:lvl5pPr>
              <a:buFont typeface="Arial" pitchFamily="34" charset="0"/>
              <a:buChar char="•"/>
              <a:defRPr sz="2000" baseline="0"/>
            </a:lvl5pPr>
            <a:lvl6pPr>
              <a:defRPr sz="2000"/>
            </a:lvl6pPr>
            <a:lvl7pPr>
              <a:defRPr sz="2000"/>
            </a:lvl7pPr>
            <a:lvl8pPr>
              <a:defRPr sz="2000"/>
            </a:lvl8pPr>
            <a:lvl9pPr>
              <a:defRPr sz="2000"/>
            </a:lvl9pPr>
          </a:lstStyle>
          <a:p>
            <a:pPr lvl="0"/>
            <a:r>
              <a:rPr lang="en-US" dirty="0"/>
              <a:t>Insert text here</a:t>
            </a:r>
          </a:p>
          <a:p>
            <a:pPr lvl="1"/>
            <a:r>
              <a:rPr lang="en-US" dirty="0"/>
              <a:t>List first level</a:t>
            </a:r>
          </a:p>
          <a:p>
            <a:pPr lvl="2"/>
            <a:r>
              <a:rPr lang="en-US" dirty="0"/>
              <a:t>List second level</a:t>
            </a:r>
          </a:p>
          <a:p>
            <a:pPr lvl="3"/>
            <a:r>
              <a:rPr lang="en-US" dirty="0"/>
              <a:t>List third level</a:t>
            </a:r>
          </a:p>
          <a:p>
            <a:pPr lvl="4"/>
            <a:r>
              <a:rPr lang="en-US" dirty="0"/>
              <a:t>List fourth level</a:t>
            </a:r>
          </a:p>
        </p:txBody>
      </p:sp>
      <p:sp>
        <p:nvSpPr>
          <p:cNvPr id="4" name="Text Placeholder 3"/>
          <p:cNvSpPr>
            <a:spLocks noGrp="1"/>
          </p:cNvSpPr>
          <p:nvPr>
            <p:ph type="body" sz="half" idx="2" hasCustomPrompt="1"/>
          </p:nvPr>
        </p:nvSpPr>
        <p:spPr>
          <a:xfrm>
            <a:off x="533400" y="6019800"/>
            <a:ext cx="8229600" cy="685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Insert text here</a:t>
            </a:r>
          </a:p>
        </p:txBody>
      </p:sp>
      <p:pic>
        <p:nvPicPr>
          <p:cNvPr id="5" name="Picture 4"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with Notes at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8077200" cy="552450"/>
          </a:xfrm>
        </p:spPr>
        <p:txBody>
          <a:bodyPr anchor="t">
            <a:normAutofit/>
          </a:bodyPr>
          <a:lstStyle>
            <a:lvl1pPr algn="l">
              <a:defRPr sz="2800" b="1"/>
            </a:lvl1pPr>
          </a:lstStyle>
          <a:p>
            <a:r>
              <a:rPr lang="en-US" dirty="0"/>
              <a:t>Slide Title</a:t>
            </a:r>
          </a:p>
        </p:txBody>
      </p:sp>
      <p:sp>
        <p:nvSpPr>
          <p:cNvPr id="4" name="Text Placeholder 3"/>
          <p:cNvSpPr>
            <a:spLocks noGrp="1"/>
          </p:cNvSpPr>
          <p:nvPr>
            <p:ph type="body" sz="half" idx="2" hasCustomPrompt="1"/>
          </p:nvPr>
        </p:nvSpPr>
        <p:spPr>
          <a:xfrm>
            <a:off x="533400" y="6019800"/>
            <a:ext cx="8229600" cy="685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Insert text here</a:t>
            </a:r>
          </a:p>
        </p:txBody>
      </p:sp>
      <p:pic>
        <p:nvPicPr>
          <p:cNvPr id="5" name="Picture 4"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
        <p:nvSpPr>
          <p:cNvPr id="7" name="Text Placeholder 6"/>
          <p:cNvSpPr>
            <a:spLocks noGrp="1"/>
          </p:cNvSpPr>
          <p:nvPr>
            <p:ph type="body" sz="quarter" idx="10" hasCustomPrompt="1"/>
          </p:nvPr>
        </p:nvSpPr>
        <p:spPr>
          <a:xfrm>
            <a:off x="533400" y="1676400"/>
            <a:ext cx="8077200" cy="4114800"/>
          </a:xfrm>
        </p:spPr>
        <p:txBody>
          <a:bodyPr>
            <a:normAutofit/>
          </a:bodyPr>
          <a:lstStyle>
            <a:lvl1pPr marL="0" indent="0">
              <a:defRPr sz="2000"/>
            </a:lvl1pPr>
            <a:lvl2pPr>
              <a:buFont typeface="Arial" pitchFamily="34" charset="0"/>
              <a:buChar char="•"/>
              <a:defRPr sz="2000"/>
            </a:lvl2pPr>
            <a:lvl3pPr>
              <a:buFont typeface="Arial" pitchFamily="34" charset="0"/>
              <a:buChar char="•"/>
              <a:defRPr sz="2000"/>
            </a:lvl3pPr>
            <a:lvl4pPr>
              <a:buFont typeface="Arial" pitchFamily="34" charset="0"/>
              <a:buChar char="•"/>
              <a:defRPr sz="2000"/>
            </a:lvl4pPr>
            <a:lvl5pPr>
              <a:buFont typeface="Arial" pitchFamily="34" charset="0"/>
              <a:buChar char="•"/>
              <a:defRPr sz="2000"/>
            </a:lvl5pPr>
          </a:lstStyle>
          <a:p>
            <a:pPr lvl="0"/>
            <a:r>
              <a:rPr lang="en-US" dirty="0"/>
              <a:t>Insert text here</a:t>
            </a:r>
          </a:p>
          <a:p>
            <a:pPr lvl="1"/>
            <a:r>
              <a:rPr lang="en-US" dirty="0"/>
              <a:t>List first level</a:t>
            </a:r>
          </a:p>
          <a:p>
            <a:pPr lvl="2"/>
            <a:r>
              <a:rPr lang="en-US" dirty="0"/>
              <a:t>List second level</a:t>
            </a:r>
          </a:p>
          <a:p>
            <a:pPr lvl="3"/>
            <a:r>
              <a:rPr lang="en-US" dirty="0"/>
              <a:t>List third level</a:t>
            </a:r>
          </a:p>
          <a:p>
            <a:pPr lvl="4"/>
            <a:r>
              <a:rPr lang="en-US" dirty="0"/>
              <a:t>List fourth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a:lvl1pPr>
          </a:lstStyle>
          <a:p>
            <a:r>
              <a:rPr lang="en-US" dirty="0"/>
              <a:t>Slide Title</a:t>
            </a:r>
            <a:br>
              <a:rPr lang="en-US" dirty="0"/>
            </a:br>
            <a:endParaRPr lang="en-US" dirty="0"/>
          </a:p>
        </p:txBody>
      </p:sp>
      <p:pic>
        <p:nvPicPr>
          <p:cNvPr id="3" name="Picture 2"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676400"/>
            <a:ext cx="800100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533400" y="6248400"/>
            <a:ext cx="8153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Insert caption here</a:t>
            </a:r>
          </a:p>
        </p:txBody>
      </p:sp>
      <p:pic>
        <p:nvPicPr>
          <p:cNvPr id="5" name="Picture 4"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
        <p:nvSpPr>
          <p:cNvPr id="6" name="Title 1"/>
          <p:cNvSpPr>
            <a:spLocks noGrp="1"/>
          </p:cNvSpPr>
          <p:nvPr>
            <p:ph type="title" hasCustomPrompt="1"/>
          </p:nvPr>
        </p:nvSpPr>
        <p:spPr>
          <a:xfrm>
            <a:off x="533400" y="1066800"/>
            <a:ext cx="8153400" cy="457200"/>
          </a:xfrm>
        </p:spPr>
        <p:txBody>
          <a:bodyPr/>
          <a:lstStyle>
            <a:lvl1pPr>
              <a:defRPr sz="2800"/>
            </a:lvl1pPr>
          </a:lstStyle>
          <a:p>
            <a:r>
              <a:rPr lang="en-US" dirty="0"/>
              <a:t>Slide Title</a:t>
            </a:r>
            <a:br>
              <a:rPr lang="en-US" dirty="0"/>
            </a:b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Insert the Elements You Need">
    <p:spTree>
      <p:nvGrpSpPr>
        <p:cNvPr id="1" name=""/>
        <p:cNvGrpSpPr/>
        <p:nvPr/>
      </p:nvGrpSpPr>
      <p:grpSpPr>
        <a:xfrm>
          <a:off x="0" y="0"/>
          <a:ext cx="0" cy="0"/>
          <a:chOff x="0" y="0"/>
          <a:chExt cx="0" cy="0"/>
        </a:xfrm>
      </p:grpSpPr>
      <p:pic>
        <p:nvPicPr>
          <p:cNvPr id="2" name="Picture 1"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990600"/>
            <a:ext cx="8153400" cy="533400"/>
          </a:xfrm>
          <a:prstGeom prst="rect">
            <a:avLst/>
          </a:prstGeom>
        </p:spPr>
        <p:txBody>
          <a:bodyPr vert="horz" lIns="91440" tIns="45720" rIns="91440" bIns="45720" rtlCol="0" anchor="t">
            <a:norm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533400" y="1676400"/>
            <a:ext cx="8153400" cy="4449763"/>
          </a:xfrm>
          <a:prstGeom prst="rect">
            <a:avLst/>
          </a:prstGeom>
        </p:spPr>
        <p:txBody>
          <a:bodyPr vert="horz" lIns="91440" tIns="45720" rIns="91440" bIns="45720" rtlCol="0">
            <a:normAutofit/>
          </a:bodyPr>
          <a:lstStyle/>
          <a:p>
            <a:pPr lvl="0"/>
            <a:r>
              <a:rPr lang="en-US" dirty="0"/>
              <a:t>Insert text here</a:t>
            </a:r>
          </a:p>
          <a:p>
            <a:pPr lvl="1"/>
            <a:r>
              <a:rPr lang="en-US" dirty="0"/>
              <a:t>List first level</a:t>
            </a:r>
          </a:p>
          <a:p>
            <a:pPr lvl="2"/>
            <a:r>
              <a:rPr lang="en-US" dirty="0"/>
              <a:t>List second level</a:t>
            </a:r>
          </a:p>
          <a:p>
            <a:pPr lvl="3"/>
            <a:r>
              <a:rPr lang="en-US" dirty="0"/>
              <a:t>List third level</a:t>
            </a:r>
          </a:p>
          <a:p>
            <a:pPr lvl="4"/>
            <a:r>
              <a:rPr lang="en-US" dirty="0"/>
              <a:t>List fourth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8" r:id="rId5"/>
    <p:sldLayoutId id="2147483660" r:id="rId6"/>
    <p:sldLayoutId id="2147483654" r:id="rId7"/>
    <p:sldLayoutId id="2147483657" r:id="rId8"/>
    <p:sldLayoutId id="2147483655" r:id="rId9"/>
  </p:sldLayoutIdLst>
  <p:txStyles>
    <p:titleStyle>
      <a:lvl1pPr algn="l" defTabSz="914400" rtl="0" eaLnBrk="1" latinLnBrk="0" hangingPunct="1">
        <a:spcBef>
          <a:spcPct val="0"/>
        </a:spcBef>
        <a:buNone/>
        <a:defRPr sz="2800" b="1" kern="1200" baseline="0">
          <a:solidFill>
            <a:schemeClr val="tx1">
              <a:lumMod val="50000"/>
              <a:lumOff val="5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6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essionals.optumrx.com/resources/formulary-resources/premium-formulary.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dickinsoncrx.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nitedconcordia.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vbaplans.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hyperlink" Target="http://www.fsastor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ealthsmart.wealthcareportal.com/" TargetMode="External"/><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protect-us.mimecast.com/s/x661C31XnoHZAv8YcqlJJd?domain=aflacenrollment.com"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hyperlink" Target="https://dson.groupltc.com/learning-center/login.html?t=2022033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38.tm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11FB-8E9D-4493-B95E-9CD6B6018FDC}"/>
              </a:ext>
            </a:extLst>
          </p:cNvPr>
          <p:cNvSpPr>
            <a:spLocks noGrp="1"/>
          </p:cNvSpPr>
          <p:nvPr>
            <p:ph type="ctrTitle"/>
          </p:nvPr>
        </p:nvSpPr>
        <p:spPr/>
        <p:txBody>
          <a:bodyPr>
            <a:noAutofit/>
          </a:bodyPr>
          <a:lstStyle/>
          <a:p>
            <a:r>
              <a:rPr lang="en-US" sz="3200" dirty="0"/>
              <a:t>July 1, 2023 Open Enrollment</a:t>
            </a:r>
            <a:br>
              <a:rPr lang="en-US" sz="3200" dirty="0"/>
            </a:br>
            <a:br>
              <a:rPr lang="en-US" sz="3200" dirty="0"/>
            </a:br>
            <a:endParaRPr lang="en-US" sz="3200" dirty="0"/>
          </a:p>
        </p:txBody>
      </p:sp>
      <p:sp>
        <p:nvSpPr>
          <p:cNvPr id="3" name="Subtitle 2">
            <a:extLst>
              <a:ext uri="{FF2B5EF4-FFF2-40B4-BE49-F238E27FC236}">
                <a16:creationId xmlns:a16="http://schemas.microsoft.com/office/drawing/2014/main" id="{0A085973-6F68-4EBB-9FF4-4F15B245938C}"/>
              </a:ext>
            </a:extLst>
          </p:cNvPr>
          <p:cNvSpPr>
            <a:spLocks noGrp="1"/>
          </p:cNvSpPr>
          <p:nvPr>
            <p:ph type="subTitle" idx="1"/>
          </p:nvPr>
        </p:nvSpPr>
        <p:spPr>
          <a:xfrm>
            <a:off x="685800" y="4114800"/>
            <a:ext cx="6400800" cy="1905000"/>
          </a:xfrm>
        </p:spPr>
        <p:txBody>
          <a:bodyPr>
            <a:normAutofit/>
          </a:bodyPr>
          <a:lstStyle/>
          <a:p>
            <a:r>
              <a:rPr lang="en-US" sz="2400" dirty="0"/>
              <a:t>Alera Group – Relph Benefit Advisors</a:t>
            </a:r>
          </a:p>
        </p:txBody>
      </p:sp>
    </p:spTree>
    <p:extLst>
      <p:ext uri="{BB962C8B-B14F-4D97-AF65-F5344CB8AC3E}">
        <p14:creationId xmlns:p14="http://schemas.microsoft.com/office/powerpoint/2010/main" val="106234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D54D-501A-1B33-9E5A-0C45BCF13F00}"/>
              </a:ext>
            </a:extLst>
          </p:cNvPr>
          <p:cNvSpPr>
            <a:spLocks noGrp="1"/>
          </p:cNvSpPr>
          <p:nvPr>
            <p:ph type="title"/>
          </p:nvPr>
        </p:nvSpPr>
        <p:spPr/>
        <p:txBody>
          <a:bodyPr/>
          <a:lstStyle/>
          <a:p>
            <a:r>
              <a:rPr lang="en-US" dirty="0" err="1">
                <a:solidFill>
                  <a:schemeClr val="tx1"/>
                </a:solidFill>
              </a:rPr>
              <a:t>DocFind</a:t>
            </a:r>
            <a:r>
              <a:rPr lang="en-US" dirty="0">
                <a:solidFill>
                  <a:schemeClr val="tx1"/>
                </a:solidFill>
              </a:rPr>
              <a:t> Provider Directory</a:t>
            </a:r>
          </a:p>
        </p:txBody>
      </p:sp>
      <p:sp>
        <p:nvSpPr>
          <p:cNvPr id="3" name="Content Placeholder 2">
            <a:extLst>
              <a:ext uri="{FF2B5EF4-FFF2-40B4-BE49-F238E27FC236}">
                <a16:creationId xmlns:a16="http://schemas.microsoft.com/office/drawing/2014/main" id="{C0AE5F4A-9009-BF4B-62D9-FE36F342CD27}"/>
              </a:ext>
            </a:extLst>
          </p:cNvPr>
          <p:cNvSpPr>
            <a:spLocks noGrp="1"/>
          </p:cNvSpPr>
          <p:nvPr>
            <p:ph sz="quarter" idx="10"/>
          </p:nvPr>
        </p:nvSpPr>
        <p:spPr>
          <a:xfrm>
            <a:off x="2074159" y="6324600"/>
            <a:ext cx="5715000" cy="533400"/>
          </a:xfrm>
        </p:spPr>
        <p:txBody>
          <a:bodyPr>
            <a:normAutofit/>
          </a:bodyPr>
          <a:lstStyle/>
          <a:p>
            <a:r>
              <a:rPr lang="en-US" b="1" dirty="0">
                <a:solidFill>
                  <a:srgbClr val="C00000"/>
                </a:solidFill>
              </a:rPr>
              <a:t>*No Change to current provider network</a:t>
            </a:r>
            <a:endParaRPr lang="en-US" sz="1800" b="1" dirty="0">
              <a:solidFill>
                <a:srgbClr val="C00000"/>
              </a:solidFill>
            </a:endParaRPr>
          </a:p>
          <a:p>
            <a:endParaRPr lang="en-US" sz="1800" b="1" dirty="0">
              <a:solidFill>
                <a:srgbClr val="C00000"/>
              </a:solidFill>
            </a:endParaRPr>
          </a:p>
        </p:txBody>
      </p:sp>
      <p:pic>
        <p:nvPicPr>
          <p:cNvPr id="5" name="Picture 4">
            <a:extLst>
              <a:ext uri="{FF2B5EF4-FFF2-40B4-BE49-F238E27FC236}">
                <a16:creationId xmlns:a16="http://schemas.microsoft.com/office/drawing/2014/main" id="{009AA96A-5AEE-2F99-E014-4CD6104AF661}"/>
              </a:ext>
            </a:extLst>
          </p:cNvPr>
          <p:cNvPicPr>
            <a:picLocks noChangeAspect="1"/>
          </p:cNvPicPr>
          <p:nvPr/>
        </p:nvPicPr>
        <p:blipFill>
          <a:blip r:embed="rId2"/>
          <a:stretch>
            <a:fillRect/>
          </a:stretch>
        </p:blipFill>
        <p:spPr>
          <a:xfrm>
            <a:off x="1066800" y="1676400"/>
            <a:ext cx="6752691" cy="4671770"/>
          </a:xfrm>
          <a:prstGeom prst="rect">
            <a:avLst/>
          </a:prstGeom>
        </p:spPr>
      </p:pic>
    </p:spTree>
    <p:extLst>
      <p:ext uri="{BB962C8B-B14F-4D97-AF65-F5344CB8AC3E}">
        <p14:creationId xmlns:p14="http://schemas.microsoft.com/office/powerpoint/2010/main" val="142143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A28A-E074-4B13-9C08-0C7624622D13}"/>
              </a:ext>
            </a:extLst>
          </p:cNvPr>
          <p:cNvSpPr>
            <a:spLocks noGrp="1"/>
          </p:cNvSpPr>
          <p:nvPr>
            <p:ph type="title"/>
          </p:nvPr>
        </p:nvSpPr>
        <p:spPr/>
        <p:txBody>
          <a:bodyPr/>
          <a:lstStyle/>
          <a:p>
            <a:r>
              <a:rPr lang="en-US" dirty="0">
                <a:solidFill>
                  <a:schemeClr val="tx1"/>
                </a:solidFill>
              </a:rPr>
              <a:t>Teledoc Telemedicine Program</a:t>
            </a:r>
          </a:p>
        </p:txBody>
      </p:sp>
      <p:sp>
        <p:nvSpPr>
          <p:cNvPr id="4" name="object 8">
            <a:extLst>
              <a:ext uri="{FF2B5EF4-FFF2-40B4-BE49-F238E27FC236}">
                <a16:creationId xmlns:a16="http://schemas.microsoft.com/office/drawing/2014/main" id="{758D9683-B875-42BE-AE2D-FB95D16D372E}"/>
              </a:ext>
            </a:extLst>
          </p:cNvPr>
          <p:cNvSpPr txBox="1">
            <a:spLocks noGrp="1"/>
          </p:cNvSpPr>
          <p:nvPr/>
        </p:nvSpPr>
        <p:spPr>
          <a:xfrm>
            <a:off x="530180" y="1600200"/>
            <a:ext cx="8296481" cy="4939814"/>
          </a:xfrm>
          <a:prstGeom prst="rect">
            <a:avLst/>
          </a:prstGeom>
        </p:spPr>
        <p:txBody>
          <a:bodyPr vert="horz" wrap="square" lIns="0" tIns="0" rIns="0" bIns="0" rtlCol="0">
            <a:spAutoFit/>
          </a:bodyPr>
          <a:lstStyle>
            <a:lvl1pPr marL="0">
              <a:defRPr sz="26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34950" marR="5080" indent="-234950">
              <a:lnSpc>
                <a:spcPct val="100000"/>
              </a:lnSpc>
              <a:spcAft>
                <a:spcPts val="600"/>
              </a:spcAft>
              <a:tabLst>
                <a:tab pos="5756910" algn="l"/>
              </a:tabLst>
            </a:pPr>
            <a:r>
              <a:rPr lang="en-US" sz="1800" spc="-25" dirty="0">
                <a:solidFill>
                  <a:schemeClr val="tx1"/>
                </a:solidFill>
                <a:latin typeface="+mn-lt"/>
                <a:cs typeface="Calibri Light" panose="020F0302020204030204" pitchFamily="34" charset="0"/>
              </a:rPr>
              <a:t>Alternativ</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t</a:t>
            </a:r>
            <a:r>
              <a:rPr lang="en-US" sz="1800" dirty="0">
                <a:solidFill>
                  <a:schemeClr val="tx1"/>
                </a:solidFill>
                <a:latin typeface="+mn-lt"/>
                <a:cs typeface="Calibri Light" panose="020F0302020204030204" pitchFamily="34" charset="0"/>
              </a:rPr>
              <a:t>o</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receiv</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care by visi</a:t>
            </a:r>
            <a:r>
              <a:rPr lang="en-US" sz="1800" dirty="0">
                <a:solidFill>
                  <a:schemeClr val="tx1"/>
                </a:solidFill>
                <a:latin typeface="+mn-lt"/>
                <a:cs typeface="Calibri Light" panose="020F0302020204030204" pitchFamily="34" charset="0"/>
              </a:rPr>
              <a:t>ting a certified medical </a:t>
            </a:r>
            <a:r>
              <a:rPr lang="en-US" sz="1800" spc="-25" dirty="0">
                <a:solidFill>
                  <a:schemeClr val="tx1"/>
                </a:solidFill>
                <a:latin typeface="+mn-lt"/>
                <a:cs typeface="Calibri Light" panose="020F0302020204030204" pitchFamily="34" charset="0"/>
              </a:rPr>
              <a:t>docto</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righ</a:t>
            </a:r>
            <a:r>
              <a:rPr lang="en-US" sz="1800" dirty="0">
                <a:solidFill>
                  <a:schemeClr val="tx1"/>
                </a:solidFill>
                <a:latin typeface="+mn-lt"/>
                <a:cs typeface="Calibri Light" panose="020F0302020204030204" pitchFamily="34" charset="0"/>
              </a:rPr>
              <a:t>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fro</a:t>
            </a:r>
            <a:r>
              <a:rPr lang="en-US" sz="1800" dirty="0">
                <a:solidFill>
                  <a:schemeClr val="tx1"/>
                </a:solidFill>
                <a:latin typeface="+mn-lt"/>
                <a:cs typeface="Calibri Light" panose="020F0302020204030204" pitchFamily="34" charset="0"/>
              </a:rPr>
              <a:t>m</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you</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home</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offic</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o</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o</a:t>
            </a:r>
            <a:r>
              <a:rPr lang="en-US" sz="1800" dirty="0">
                <a:solidFill>
                  <a:schemeClr val="tx1"/>
                </a:solidFill>
                <a:latin typeface="+mn-lt"/>
                <a:cs typeface="Calibri Light" panose="020F0302020204030204" pitchFamily="34" charset="0"/>
              </a:rPr>
              <a:t>n</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th</a:t>
            </a:r>
            <a:r>
              <a:rPr lang="en-US" sz="1800" dirty="0">
                <a:solidFill>
                  <a:schemeClr val="tx1"/>
                </a:solidFill>
                <a:latin typeface="+mn-lt"/>
                <a:cs typeface="Calibri Light" panose="020F0302020204030204" pitchFamily="34" charset="0"/>
              </a:rPr>
              <a:t>e </a:t>
            </a:r>
            <a:r>
              <a:rPr lang="en-US" sz="1800" spc="-25" dirty="0">
                <a:solidFill>
                  <a:schemeClr val="tx1"/>
                </a:solidFill>
                <a:latin typeface="+mn-lt"/>
                <a:cs typeface="Calibri Light" panose="020F0302020204030204" pitchFamily="34" charset="0"/>
              </a:rPr>
              <a:t>g</a:t>
            </a:r>
            <a:r>
              <a:rPr lang="en-US" sz="1800" dirty="0">
                <a:solidFill>
                  <a:schemeClr val="tx1"/>
                </a:solidFill>
                <a:latin typeface="+mn-lt"/>
                <a:cs typeface="Calibri Light" panose="020F0302020204030204" pitchFamily="34" charset="0"/>
              </a:rPr>
              <a:t>o</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for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non-emergenc</a:t>
            </a:r>
            <a:r>
              <a:rPr lang="en-US" sz="1800" dirty="0">
                <a:solidFill>
                  <a:schemeClr val="tx1"/>
                </a:solidFill>
                <a:latin typeface="+mn-lt"/>
                <a:cs typeface="Calibri Light" panose="020F0302020204030204" pitchFamily="34" charset="0"/>
              </a:rPr>
              <a:t>y</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medica</a:t>
            </a:r>
            <a:r>
              <a:rPr lang="en-US" sz="1800" dirty="0">
                <a:solidFill>
                  <a:schemeClr val="tx1"/>
                </a:solidFill>
                <a:latin typeface="+mn-lt"/>
                <a:cs typeface="Calibri Light" panose="020F0302020204030204" pitchFamily="34" charset="0"/>
              </a:rPr>
              <a:t>l</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conditions</a:t>
            </a:r>
            <a:r>
              <a:rPr lang="en-US" sz="180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Available 24/7/365</a:t>
            </a:r>
          </a:p>
          <a:p>
            <a:pPr marL="234950" marR="533400" indent="-234950">
              <a:lnSpc>
                <a:spcPct val="100000"/>
              </a:lnSpc>
              <a:spcBef>
                <a:spcPts val="600"/>
              </a:spcBef>
            </a:pPr>
            <a:r>
              <a:rPr lang="en-US" sz="1800" spc="-25" dirty="0">
                <a:solidFill>
                  <a:schemeClr val="tx1"/>
                </a:solidFill>
                <a:latin typeface="+mn-lt"/>
                <a:cs typeface="Calibri Light" panose="020F0302020204030204" pitchFamily="34" charset="0"/>
              </a:rPr>
              <a:t>Physician</a:t>
            </a:r>
            <a:r>
              <a:rPr lang="en-US" sz="1800" dirty="0">
                <a:solidFill>
                  <a:schemeClr val="tx1"/>
                </a:solidFill>
                <a:latin typeface="+mn-lt"/>
                <a:cs typeface="Calibri Light" panose="020F0302020204030204" pitchFamily="34" charset="0"/>
              </a:rPr>
              <a:t>s</a:t>
            </a:r>
            <a:r>
              <a:rPr lang="en-US" sz="1800" spc="-50" dirty="0">
                <a:solidFill>
                  <a:schemeClr val="tx1"/>
                </a:solidFill>
                <a:latin typeface="+mn-lt"/>
                <a:cs typeface="Calibri Light" panose="020F0302020204030204" pitchFamily="34" charset="0"/>
              </a:rPr>
              <a:t> will </a:t>
            </a:r>
            <a:r>
              <a:rPr lang="en-US" sz="1800" spc="-25" dirty="0">
                <a:solidFill>
                  <a:schemeClr val="tx1"/>
                </a:solidFill>
                <a:latin typeface="+mn-lt"/>
                <a:cs typeface="Calibri Light" panose="020F0302020204030204" pitchFamily="34" charset="0"/>
              </a:rPr>
              <a:t>diagnos</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you</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symptoms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prescrib</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medication</a:t>
            </a:r>
            <a:r>
              <a:rPr lang="en-US" sz="1800" dirty="0">
                <a:solidFill>
                  <a:schemeClr val="tx1"/>
                </a:solidFill>
                <a:latin typeface="+mn-lt"/>
                <a:cs typeface="Calibri Light" panose="020F0302020204030204" pitchFamily="34" charset="0"/>
              </a:rPr>
              <a:t>s</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(whe</a:t>
            </a:r>
            <a:r>
              <a:rPr lang="en-US" sz="1800" dirty="0">
                <a:solidFill>
                  <a:schemeClr val="tx1"/>
                </a:solidFill>
                <a:latin typeface="+mn-lt"/>
                <a:cs typeface="Calibri Light" panose="020F0302020204030204" pitchFamily="34" charset="0"/>
              </a:rPr>
              <a:t>n</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appropriate</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and s</a:t>
            </a:r>
            <a:r>
              <a:rPr lang="en-US" sz="1800" spc="-25" dirty="0">
                <a:solidFill>
                  <a:schemeClr val="tx1"/>
                </a:solidFill>
                <a:latin typeface="+mn-lt"/>
                <a:cs typeface="Calibri Light" panose="020F0302020204030204" pitchFamily="34" charset="0"/>
              </a:rPr>
              <a:t>en</a:t>
            </a:r>
            <a:r>
              <a:rPr lang="en-US" sz="1800" dirty="0">
                <a:solidFill>
                  <a:schemeClr val="tx1"/>
                </a:solidFill>
                <a:latin typeface="+mn-lt"/>
                <a:cs typeface="Calibri Light" panose="020F0302020204030204" pitchFamily="34" charset="0"/>
              </a:rPr>
              <a:t>d</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the prescriptio</a:t>
            </a:r>
            <a:r>
              <a:rPr lang="en-US" sz="1800" dirty="0">
                <a:solidFill>
                  <a:schemeClr val="tx1"/>
                </a:solidFill>
                <a:latin typeface="+mn-lt"/>
                <a:cs typeface="Calibri Light" panose="020F0302020204030204" pitchFamily="34" charset="0"/>
              </a:rPr>
              <a:t>n</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t</a:t>
            </a:r>
            <a:r>
              <a:rPr lang="en-US" sz="1800" dirty="0">
                <a:solidFill>
                  <a:schemeClr val="tx1"/>
                </a:solidFill>
                <a:latin typeface="+mn-lt"/>
                <a:cs typeface="Calibri Light" panose="020F0302020204030204" pitchFamily="34" charset="0"/>
              </a:rPr>
              <a:t>o</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you</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neares</a:t>
            </a:r>
            <a:r>
              <a:rPr lang="en-US" sz="1800" dirty="0">
                <a:solidFill>
                  <a:schemeClr val="tx1"/>
                </a:solidFill>
                <a:latin typeface="+mn-lt"/>
                <a:cs typeface="Calibri Light" panose="020F0302020204030204" pitchFamily="34" charset="0"/>
              </a:rPr>
              <a:t>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pharmacy.</a:t>
            </a:r>
          </a:p>
          <a:p>
            <a:pPr marL="234950" marR="533400" indent="-234950">
              <a:lnSpc>
                <a:spcPct val="100000"/>
              </a:lnSpc>
              <a:spcBef>
                <a:spcPts val="600"/>
              </a:spcBef>
            </a:pPr>
            <a:endParaRPr lang="en-US" sz="1800" spc="-25" dirty="0">
              <a:solidFill>
                <a:schemeClr val="tx1"/>
              </a:solidFill>
              <a:latin typeface="+mn-lt"/>
              <a:cs typeface="Calibri Light" panose="020F0302020204030204" pitchFamily="34" charset="0"/>
            </a:endParaRPr>
          </a:p>
          <a:p>
            <a:pPr marL="234950" indent="-234950">
              <a:lnSpc>
                <a:spcPct val="100000"/>
              </a:lnSpc>
            </a:pPr>
            <a:r>
              <a:rPr lang="en-US" sz="1800" u="sng" spc="-25" dirty="0">
                <a:solidFill>
                  <a:schemeClr val="tx1"/>
                </a:solidFill>
                <a:latin typeface="+mn-lt"/>
                <a:cs typeface="Calibri Light" panose="020F0302020204030204" pitchFamily="34" charset="0"/>
              </a:rPr>
              <a:t>When to Use</a:t>
            </a:r>
            <a:r>
              <a:rPr lang="en-US" sz="1800" dirty="0">
                <a:solidFill>
                  <a:schemeClr val="tx1"/>
                </a:solidFill>
                <a:latin typeface="+mn-lt"/>
                <a:cs typeface="Calibri Light" panose="020F0302020204030204" pitchFamily="34" charset="0"/>
              </a:rPr>
              <a:t>:</a:t>
            </a:r>
          </a:p>
          <a:p>
            <a:pPr marL="914400" lvl="1" indent="-457200">
              <a:buFont typeface="Arial" panose="020B0604020202020204" pitchFamily="34" charset="0"/>
              <a:buChar char="•"/>
            </a:pPr>
            <a:r>
              <a:rPr lang="en-US" spc="-25" dirty="0">
                <a:cs typeface="Calibri Light" panose="020F0302020204030204" pitchFamily="34" charset="0"/>
              </a:rPr>
              <a:t>Primar</a:t>
            </a:r>
            <a:r>
              <a:rPr lang="en-US" dirty="0">
                <a:cs typeface="Calibri Light" panose="020F0302020204030204" pitchFamily="34" charset="0"/>
              </a:rPr>
              <a:t>y</a:t>
            </a:r>
            <a:r>
              <a:rPr lang="en-US" spc="-50" dirty="0">
                <a:cs typeface="Calibri Light" panose="020F0302020204030204" pitchFamily="34" charset="0"/>
              </a:rPr>
              <a:t> </a:t>
            </a:r>
            <a:r>
              <a:rPr lang="en-US" spc="-25" dirty="0">
                <a:cs typeface="Calibri Light" panose="020F0302020204030204" pitchFamily="34" charset="0"/>
              </a:rPr>
              <a:t>car</a:t>
            </a:r>
            <a:r>
              <a:rPr lang="en-US" dirty="0">
                <a:cs typeface="Calibri Light" panose="020F0302020204030204" pitchFamily="34" charset="0"/>
              </a:rPr>
              <a:t>e</a:t>
            </a:r>
            <a:r>
              <a:rPr lang="en-US" spc="-50" dirty="0">
                <a:cs typeface="Calibri Light" panose="020F0302020204030204" pitchFamily="34" charset="0"/>
              </a:rPr>
              <a:t> </a:t>
            </a:r>
            <a:r>
              <a:rPr lang="en-US" spc="-25" dirty="0">
                <a:cs typeface="Calibri Light" panose="020F0302020204030204" pitchFamily="34" charset="0"/>
              </a:rPr>
              <a:t>docto</a:t>
            </a:r>
            <a:r>
              <a:rPr lang="en-US" dirty="0">
                <a:cs typeface="Calibri Light" panose="020F0302020204030204" pitchFamily="34" charset="0"/>
              </a:rPr>
              <a:t>r</a:t>
            </a:r>
            <a:r>
              <a:rPr lang="en-US" spc="-50" dirty="0">
                <a:cs typeface="Calibri Light" panose="020F0302020204030204" pitchFamily="34" charset="0"/>
              </a:rPr>
              <a:t> </a:t>
            </a:r>
            <a:r>
              <a:rPr lang="en-US" spc="-25" dirty="0">
                <a:cs typeface="Calibri Light" panose="020F0302020204030204" pitchFamily="34" charset="0"/>
              </a:rPr>
              <a:t>i</a:t>
            </a:r>
            <a:r>
              <a:rPr lang="en-US" dirty="0">
                <a:cs typeface="Calibri Light" panose="020F0302020204030204" pitchFamily="34" charset="0"/>
              </a:rPr>
              <a:t>s</a:t>
            </a:r>
            <a:r>
              <a:rPr lang="en-US" spc="-50" dirty="0">
                <a:cs typeface="Calibri Light" panose="020F0302020204030204" pitchFamily="34" charset="0"/>
              </a:rPr>
              <a:t> </a:t>
            </a:r>
            <a:r>
              <a:rPr lang="en-US" spc="-25" dirty="0">
                <a:cs typeface="Calibri Light" panose="020F0302020204030204" pitchFamily="34" charset="0"/>
              </a:rPr>
              <a:t>no</a:t>
            </a:r>
            <a:r>
              <a:rPr lang="en-US" dirty="0">
                <a:cs typeface="Calibri Light" panose="020F0302020204030204" pitchFamily="34" charset="0"/>
              </a:rPr>
              <a:t>t</a:t>
            </a:r>
            <a:r>
              <a:rPr lang="en-US" spc="-50" dirty="0">
                <a:cs typeface="Calibri Light" panose="020F0302020204030204" pitchFamily="34" charset="0"/>
              </a:rPr>
              <a:t> </a:t>
            </a:r>
            <a:r>
              <a:rPr lang="en-US" spc="-25" dirty="0">
                <a:cs typeface="Calibri Light" panose="020F0302020204030204" pitchFamily="34" charset="0"/>
              </a:rPr>
              <a:t>available</a:t>
            </a:r>
            <a:endParaRPr lang="en-US" dirty="0">
              <a:cs typeface="Calibri Light" panose="020F0302020204030204" pitchFamily="34" charset="0"/>
            </a:endParaRPr>
          </a:p>
          <a:p>
            <a:pPr marL="914400" marR="5080" lvl="1" indent="-457200">
              <a:buFont typeface="Arial" panose="020B0604020202020204" pitchFamily="34" charset="0"/>
              <a:buChar char="•"/>
            </a:pPr>
            <a:r>
              <a:rPr lang="en-US" spc="-25" dirty="0">
                <a:cs typeface="Calibri Light" panose="020F0302020204030204" pitchFamily="34" charset="0"/>
              </a:rPr>
              <a:t>Instea</a:t>
            </a:r>
            <a:r>
              <a:rPr lang="en-US" dirty="0">
                <a:cs typeface="Calibri Light" panose="020F0302020204030204" pitchFamily="34" charset="0"/>
              </a:rPr>
              <a:t>d</a:t>
            </a:r>
            <a:r>
              <a:rPr lang="en-US" spc="-50" dirty="0">
                <a:cs typeface="Calibri Light" panose="020F0302020204030204" pitchFamily="34" charset="0"/>
              </a:rPr>
              <a:t> </a:t>
            </a:r>
            <a:r>
              <a:rPr lang="en-US" spc="-25" dirty="0">
                <a:cs typeface="Calibri Light" panose="020F0302020204030204" pitchFamily="34" charset="0"/>
              </a:rPr>
              <a:t>o</a:t>
            </a:r>
            <a:r>
              <a:rPr lang="en-US" dirty="0">
                <a:cs typeface="Calibri Light" panose="020F0302020204030204" pitchFamily="34" charset="0"/>
              </a:rPr>
              <a:t>f</a:t>
            </a:r>
            <a:r>
              <a:rPr lang="en-US" spc="-50" dirty="0">
                <a:cs typeface="Calibri Light" panose="020F0302020204030204" pitchFamily="34" charset="0"/>
              </a:rPr>
              <a:t> </a:t>
            </a:r>
            <a:r>
              <a:rPr lang="en-US" spc="-25" dirty="0">
                <a:cs typeface="Calibri Light" panose="020F0302020204030204" pitchFamily="34" charset="0"/>
              </a:rPr>
              <a:t>goin</a:t>
            </a:r>
            <a:r>
              <a:rPr lang="en-US" dirty="0">
                <a:cs typeface="Calibri Light" panose="020F0302020204030204" pitchFamily="34" charset="0"/>
              </a:rPr>
              <a:t>g</a:t>
            </a:r>
            <a:r>
              <a:rPr lang="en-US" spc="-50" dirty="0">
                <a:cs typeface="Calibri Light" panose="020F0302020204030204" pitchFamily="34" charset="0"/>
              </a:rPr>
              <a:t> </a:t>
            </a:r>
            <a:r>
              <a:rPr lang="en-US" spc="-25" dirty="0">
                <a:cs typeface="Calibri Light" panose="020F0302020204030204" pitchFamily="34" charset="0"/>
              </a:rPr>
              <a:t>t</a:t>
            </a:r>
            <a:r>
              <a:rPr lang="en-US" dirty="0">
                <a:cs typeface="Calibri Light" panose="020F0302020204030204" pitchFamily="34" charset="0"/>
              </a:rPr>
              <a:t>o</a:t>
            </a:r>
            <a:r>
              <a:rPr lang="en-US" spc="-50" dirty="0">
                <a:cs typeface="Calibri Light" panose="020F0302020204030204" pitchFamily="34" charset="0"/>
              </a:rPr>
              <a:t> </a:t>
            </a:r>
            <a:r>
              <a:rPr lang="en-US" spc="-25" dirty="0">
                <a:cs typeface="Calibri Light" panose="020F0302020204030204" pitchFamily="34" charset="0"/>
              </a:rPr>
              <a:t>th</a:t>
            </a:r>
            <a:r>
              <a:rPr lang="en-US" dirty="0">
                <a:cs typeface="Calibri Light" panose="020F0302020204030204" pitchFamily="34" charset="0"/>
              </a:rPr>
              <a:t>e</a:t>
            </a:r>
            <a:r>
              <a:rPr lang="en-US" spc="-50" dirty="0">
                <a:cs typeface="Calibri Light" panose="020F0302020204030204" pitchFamily="34" charset="0"/>
              </a:rPr>
              <a:t> </a:t>
            </a:r>
            <a:r>
              <a:rPr lang="en-US" spc="-25" dirty="0">
                <a:cs typeface="Calibri Light" panose="020F0302020204030204" pitchFamily="34" charset="0"/>
              </a:rPr>
              <a:t>E</a:t>
            </a:r>
            <a:r>
              <a:rPr lang="en-US" dirty="0">
                <a:cs typeface="Calibri Light" panose="020F0302020204030204" pitchFamily="34" charset="0"/>
              </a:rPr>
              <a:t>R</a:t>
            </a:r>
            <a:r>
              <a:rPr lang="en-US" spc="-50" dirty="0">
                <a:cs typeface="Calibri Light" panose="020F0302020204030204" pitchFamily="34" charset="0"/>
              </a:rPr>
              <a:t> </a:t>
            </a:r>
            <a:r>
              <a:rPr lang="en-US" spc="-25" dirty="0">
                <a:cs typeface="Calibri Light" panose="020F0302020204030204" pitchFamily="34" charset="0"/>
              </a:rPr>
              <a:t>o</a:t>
            </a:r>
            <a:r>
              <a:rPr lang="en-US" dirty="0">
                <a:cs typeface="Calibri Light" panose="020F0302020204030204" pitchFamily="34" charset="0"/>
              </a:rPr>
              <a:t>r</a:t>
            </a:r>
            <a:r>
              <a:rPr lang="en-US" spc="-50" dirty="0">
                <a:cs typeface="Calibri Light" panose="020F0302020204030204" pitchFamily="34" charset="0"/>
              </a:rPr>
              <a:t> </a:t>
            </a:r>
            <a:r>
              <a:rPr lang="en-US" spc="-25" dirty="0">
                <a:cs typeface="Calibri Light" panose="020F0302020204030204" pitchFamily="34" charset="0"/>
              </a:rPr>
              <a:t>Urgen</a:t>
            </a:r>
            <a:r>
              <a:rPr lang="en-US" dirty="0">
                <a:cs typeface="Calibri Light" panose="020F0302020204030204" pitchFamily="34" charset="0"/>
              </a:rPr>
              <a:t>t</a:t>
            </a:r>
            <a:r>
              <a:rPr lang="en-US" spc="-50" dirty="0">
                <a:cs typeface="Calibri Light" panose="020F0302020204030204" pitchFamily="34" charset="0"/>
              </a:rPr>
              <a:t> </a:t>
            </a:r>
            <a:r>
              <a:rPr lang="en-US" spc="-25" dirty="0">
                <a:cs typeface="Calibri Light" panose="020F0302020204030204" pitchFamily="34" charset="0"/>
              </a:rPr>
              <a:t>Car</a:t>
            </a:r>
            <a:r>
              <a:rPr lang="en-US" dirty="0">
                <a:cs typeface="Calibri Light" panose="020F0302020204030204" pitchFamily="34" charset="0"/>
              </a:rPr>
              <a:t>e</a:t>
            </a:r>
            <a:r>
              <a:rPr lang="en-US" spc="-50" dirty="0">
                <a:cs typeface="Calibri Light" panose="020F0302020204030204" pitchFamily="34" charset="0"/>
              </a:rPr>
              <a:t> </a:t>
            </a:r>
            <a:r>
              <a:rPr lang="en-US" spc="-25" dirty="0">
                <a:cs typeface="Calibri Light" panose="020F0302020204030204" pitchFamily="34" charset="0"/>
              </a:rPr>
              <a:t>(fo</a:t>
            </a:r>
            <a:r>
              <a:rPr lang="en-US" dirty="0">
                <a:cs typeface="Calibri Light" panose="020F0302020204030204" pitchFamily="34" charset="0"/>
              </a:rPr>
              <a:t>r</a:t>
            </a:r>
            <a:r>
              <a:rPr lang="en-US" spc="-50" dirty="0">
                <a:cs typeface="Calibri Light" panose="020F0302020204030204" pitchFamily="34" charset="0"/>
              </a:rPr>
              <a:t> </a:t>
            </a:r>
            <a:r>
              <a:rPr lang="en-US" dirty="0">
                <a:cs typeface="Calibri Light" panose="020F0302020204030204" pitchFamily="34" charset="0"/>
              </a:rPr>
              <a:t>a</a:t>
            </a:r>
            <a:r>
              <a:rPr lang="en-US" spc="-50" dirty="0">
                <a:cs typeface="Calibri Light" panose="020F0302020204030204" pitchFamily="34" charset="0"/>
              </a:rPr>
              <a:t> </a:t>
            </a:r>
            <a:r>
              <a:rPr lang="en-US" spc="-25" dirty="0">
                <a:cs typeface="Calibri Light" panose="020F0302020204030204" pitchFamily="34" charset="0"/>
              </a:rPr>
              <a:t>non-emergency)</a:t>
            </a:r>
          </a:p>
          <a:p>
            <a:pPr marL="914400" marR="5080" lvl="1" indent="-457200">
              <a:buFont typeface="Arial" panose="020B0604020202020204" pitchFamily="34" charset="0"/>
              <a:buChar char="•"/>
            </a:pPr>
            <a:r>
              <a:rPr lang="en-US" spc="-25" dirty="0">
                <a:cs typeface="Calibri Light" panose="020F0302020204030204" pitchFamily="34" charset="0"/>
              </a:rPr>
              <a:t>Travelin</a:t>
            </a:r>
            <a:r>
              <a:rPr lang="en-US" dirty="0">
                <a:cs typeface="Calibri Light" panose="020F0302020204030204" pitchFamily="34" charset="0"/>
              </a:rPr>
              <a:t>g</a:t>
            </a:r>
            <a:r>
              <a:rPr lang="en-US" spc="-50" dirty="0">
                <a:cs typeface="Calibri Light" panose="020F0302020204030204" pitchFamily="34" charset="0"/>
              </a:rPr>
              <a:t> </a:t>
            </a:r>
            <a:r>
              <a:rPr lang="en-US" spc="-25" dirty="0">
                <a:cs typeface="Calibri Light" panose="020F0302020204030204" pitchFamily="34" charset="0"/>
              </a:rPr>
              <a:t>an</a:t>
            </a:r>
            <a:r>
              <a:rPr lang="en-US" dirty="0">
                <a:cs typeface="Calibri Light" panose="020F0302020204030204" pitchFamily="34" charset="0"/>
              </a:rPr>
              <a:t>d</a:t>
            </a:r>
            <a:r>
              <a:rPr lang="en-US" spc="-50" dirty="0">
                <a:cs typeface="Calibri Light" panose="020F0302020204030204" pitchFamily="34" charset="0"/>
              </a:rPr>
              <a:t> </a:t>
            </a:r>
            <a:r>
              <a:rPr lang="en-US" spc="-25" dirty="0">
                <a:cs typeface="Calibri Light" panose="020F0302020204030204" pitchFamily="34" charset="0"/>
              </a:rPr>
              <a:t>i</a:t>
            </a:r>
            <a:r>
              <a:rPr lang="en-US" dirty="0">
                <a:cs typeface="Calibri Light" panose="020F0302020204030204" pitchFamily="34" charset="0"/>
              </a:rPr>
              <a:t>n</a:t>
            </a:r>
            <a:r>
              <a:rPr lang="en-US" spc="-50" dirty="0">
                <a:cs typeface="Calibri Light" panose="020F0302020204030204" pitchFamily="34" charset="0"/>
              </a:rPr>
              <a:t> </a:t>
            </a:r>
            <a:r>
              <a:rPr lang="en-US" spc="-25" dirty="0">
                <a:cs typeface="Calibri Light" panose="020F0302020204030204" pitchFamily="34" charset="0"/>
              </a:rPr>
              <a:t>nee</a:t>
            </a:r>
            <a:r>
              <a:rPr lang="en-US" dirty="0">
                <a:cs typeface="Calibri Light" panose="020F0302020204030204" pitchFamily="34" charset="0"/>
              </a:rPr>
              <a:t>d</a:t>
            </a:r>
            <a:r>
              <a:rPr lang="en-US" spc="-50" dirty="0">
                <a:cs typeface="Calibri Light" panose="020F0302020204030204" pitchFamily="34" charset="0"/>
              </a:rPr>
              <a:t> </a:t>
            </a:r>
            <a:r>
              <a:rPr lang="en-US" spc="-25" dirty="0">
                <a:cs typeface="Calibri Light" panose="020F0302020204030204" pitchFamily="34" charset="0"/>
              </a:rPr>
              <a:t>o</a:t>
            </a:r>
            <a:r>
              <a:rPr lang="en-US" dirty="0">
                <a:cs typeface="Calibri Light" panose="020F0302020204030204" pitchFamily="34" charset="0"/>
              </a:rPr>
              <a:t>f</a:t>
            </a:r>
            <a:r>
              <a:rPr lang="en-US" spc="-50" dirty="0">
                <a:cs typeface="Calibri Light" panose="020F0302020204030204" pitchFamily="34" charset="0"/>
              </a:rPr>
              <a:t> </a:t>
            </a:r>
            <a:r>
              <a:rPr lang="en-US" spc="-25" dirty="0">
                <a:cs typeface="Calibri Light" panose="020F0302020204030204" pitchFamily="34" charset="0"/>
              </a:rPr>
              <a:t>medica</a:t>
            </a:r>
            <a:r>
              <a:rPr lang="en-US" dirty="0">
                <a:cs typeface="Calibri Light" panose="020F0302020204030204" pitchFamily="34" charset="0"/>
              </a:rPr>
              <a:t>l</a:t>
            </a:r>
            <a:r>
              <a:rPr lang="en-US" spc="-50" dirty="0">
                <a:cs typeface="Calibri Light" panose="020F0302020204030204" pitchFamily="34" charset="0"/>
              </a:rPr>
              <a:t> </a:t>
            </a:r>
            <a:r>
              <a:rPr lang="en-US" spc="-20" dirty="0">
                <a:cs typeface="Calibri Light" panose="020F0302020204030204" pitchFamily="34" charset="0"/>
              </a:rPr>
              <a:t>c</a:t>
            </a:r>
            <a:r>
              <a:rPr lang="en-US" spc="-25" dirty="0">
                <a:cs typeface="Calibri Light" panose="020F0302020204030204" pitchFamily="34" charset="0"/>
              </a:rPr>
              <a:t>are</a:t>
            </a:r>
          </a:p>
          <a:p>
            <a:pPr marL="234950" marR="5080" indent="-234950">
              <a:lnSpc>
                <a:spcPct val="100000"/>
              </a:lnSpc>
            </a:pPr>
            <a:endParaRPr lang="en-US" sz="1800" spc="-25" dirty="0">
              <a:solidFill>
                <a:schemeClr val="tx1"/>
              </a:solidFill>
              <a:latin typeface="+mn-lt"/>
              <a:cs typeface="Calibri Light" panose="020F0302020204030204" pitchFamily="34" charset="0"/>
            </a:endParaRPr>
          </a:p>
          <a:p>
            <a:pPr marL="234950" indent="-234950">
              <a:lnSpc>
                <a:spcPct val="100000"/>
              </a:lnSpc>
            </a:pPr>
            <a:r>
              <a:rPr lang="en-US" sz="1800" u="sng" spc="-25" dirty="0">
                <a:solidFill>
                  <a:schemeClr val="tx1"/>
                </a:solidFill>
                <a:latin typeface="+mn-lt"/>
                <a:cs typeface="Calibri Light" panose="020F0302020204030204" pitchFamily="34" charset="0"/>
              </a:rPr>
              <a:t>Treatable Common Conditions</a:t>
            </a:r>
            <a:r>
              <a:rPr lang="en-US" sz="1800" dirty="0">
                <a:solidFill>
                  <a:schemeClr val="tx1"/>
                </a:solidFill>
                <a:latin typeface="+mn-lt"/>
                <a:cs typeface="Calibri Light" panose="020F0302020204030204" pitchFamily="34" charset="0"/>
              </a:rPr>
              <a:t>: </a:t>
            </a:r>
          </a:p>
          <a:p>
            <a:pPr marL="234950" indent="-234950">
              <a:lnSpc>
                <a:spcPct val="100000"/>
              </a:lnSpc>
            </a:pPr>
            <a:r>
              <a:rPr lang="en-US" sz="1800" spc="-25" dirty="0">
                <a:solidFill>
                  <a:schemeClr val="tx1"/>
                </a:solidFill>
                <a:latin typeface="+mn-lt"/>
                <a:cs typeface="Calibri Light" panose="020F0302020204030204" pitchFamily="34" charset="0"/>
              </a:rPr>
              <a:t>	Allergies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Asthma</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Bronchitis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Cold/Flu</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Diarrhea</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Ea</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Infections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Fever</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Headache</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Infections, Insec</a:t>
            </a:r>
            <a:r>
              <a:rPr lang="en-US" sz="1800" dirty="0">
                <a:solidFill>
                  <a:schemeClr val="tx1"/>
                </a:solidFill>
                <a:latin typeface="+mn-lt"/>
                <a:cs typeface="Calibri Light" panose="020F0302020204030204" pitchFamily="34" charset="0"/>
              </a:rPr>
              <a:t>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Bites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Join</a:t>
            </a:r>
            <a:r>
              <a:rPr lang="en-US" sz="1800" dirty="0">
                <a:solidFill>
                  <a:schemeClr val="tx1"/>
                </a:solidFill>
                <a:latin typeface="+mn-lt"/>
                <a:cs typeface="Calibri Light" panose="020F0302020204030204" pitchFamily="34" charset="0"/>
              </a:rPr>
              <a:t>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Aches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Rashes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Sinu</a:t>
            </a:r>
            <a:r>
              <a:rPr lang="en-US" sz="1800" dirty="0">
                <a:solidFill>
                  <a:schemeClr val="tx1"/>
                </a:solidFill>
                <a:latin typeface="+mn-lt"/>
                <a:cs typeface="Calibri Light" panose="020F0302020204030204" pitchFamily="34" charset="0"/>
              </a:rPr>
              <a:t>s</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Infections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Ski</a:t>
            </a:r>
            <a:r>
              <a:rPr lang="en-US" sz="1800" dirty="0">
                <a:solidFill>
                  <a:schemeClr val="tx1"/>
                </a:solidFill>
                <a:latin typeface="+mn-lt"/>
                <a:cs typeface="Calibri Light" panose="020F0302020204030204" pitchFamily="34" charset="0"/>
              </a:rPr>
              <a:t>n</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Infections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Sor</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Throat</a:t>
            </a:r>
          </a:p>
          <a:p>
            <a:pPr marL="342900" indent="-342900">
              <a:lnSpc>
                <a:spcPct val="100000"/>
              </a:lnSpc>
              <a:buFont typeface="Arial" panose="020B0604020202020204" pitchFamily="34" charset="0"/>
              <a:buChar char="•"/>
            </a:pPr>
            <a:endParaRPr lang="en-US" sz="1800" spc="-25" dirty="0">
              <a:solidFill>
                <a:schemeClr val="tx1"/>
              </a:solidFill>
              <a:latin typeface="+mn-lt"/>
              <a:cs typeface="Calibri Light" panose="020F0302020204030204" pitchFamily="34" charset="0"/>
            </a:endParaRPr>
          </a:p>
          <a:p>
            <a:pPr marL="234950" indent="-234950">
              <a:lnSpc>
                <a:spcPct val="100000"/>
              </a:lnSpc>
            </a:pPr>
            <a:endParaRPr lang="en-US" sz="1800" spc="-25" dirty="0">
              <a:solidFill>
                <a:schemeClr val="tx1"/>
              </a:solidFill>
              <a:latin typeface="+mn-lt"/>
              <a:cs typeface="Calibri Light" panose="020F0302020204030204" pitchFamily="34" charset="0"/>
            </a:endParaRPr>
          </a:p>
        </p:txBody>
      </p:sp>
      <p:pic>
        <p:nvPicPr>
          <p:cNvPr id="6" name="Picture 5">
            <a:extLst>
              <a:ext uri="{FF2B5EF4-FFF2-40B4-BE49-F238E27FC236}">
                <a16:creationId xmlns:a16="http://schemas.microsoft.com/office/drawing/2014/main" id="{AAA9A14A-10BD-476B-9B86-A5E4DFBA7C90}"/>
              </a:ext>
            </a:extLst>
          </p:cNvPr>
          <p:cNvPicPr>
            <a:picLocks noChangeAspect="1"/>
          </p:cNvPicPr>
          <p:nvPr/>
        </p:nvPicPr>
        <p:blipFill>
          <a:blip r:embed="rId3"/>
          <a:stretch>
            <a:fillRect/>
          </a:stretch>
        </p:blipFill>
        <p:spPr>
          <a:xfrm>
            <a:off x="159544" y="6115895"/>
            <a:ext cx="1963271" cy="685800"/>
          </a:xfrm>
          <a:prstGeom prst="rect">
            <a:avLst/>
          </a:prstGeom>
        </p:spPr>
      </p:pic>
      <p:pic>
        <p:nvPicPr>
          <p:cNvPr id="7" name="Picture 2" descr="Meritain Health">
            <a:extLst>
              <a:ext uri="{FF2B5EF4-FFF2-40B4-BE49-F238E27FC236}">
                <a16:creationId xmlns:a16="http://schemas.microsoft.com/office/drawing/2014/main" id="{F9DA5AFA-8A08-3247-BA0F-9091D8565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5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E8FCAF-D9FA-4209-BAA6-6544AF24BB92}"/>
              </a:ext>
            </a:extLst>
          </p:cNvPr>
          <p:cNvSpPr>
            <a:spLocks noGrp="1"/>
          </p:cNvSpPr>
          <p:nvPr/>
        </p:nvSpPr>
        <p:spPr>
          <a:xfrm>
            <a:off x="533400" y="782740"/>
            <a:ext cx="9494577" cy="800219"/>
          </a:xfrm>
          <a:prstGeom prst="rect">
            <a:avLst/>
          </a:prstGeom>
        </p:spPr>
        <p:txBody>
          <a:bodyPr wrap="square" lIns="0" tIns="0" rIns="0" bIns="0">
            <a:spAutoFit/>
          </a:bodyPr>
          <a:lstStyle>
            <a:lvl1pPr>
              <a:defRPr sz="7200" b="0" i="0">
                <a:solidFill>
                  <a:schemeClr val="bg1"/>
                </a:solidFill>
                <a:latin typeface="Arial"/>
                <a:ea typeface="+mj-ea"/>
                <a:cs typeface="Arial"/>
              </a:defRPr>
            </a:lvl1pPr>
          </a:lstStyle>
          <a:p>
            <a:r>
              <a:rPr lang="en-US" sz="2800" b="1" dirty="0">
                <a:solidFill>
                  <a:schemeClr val="tx1"/>
                </a:solidFill>
              </a:rPr>
              <a:t>Behavioral Health on Teledoc</a:t>
            </a:r>
            <a:br>
              <a:rPr lang="en-US" sz="2800" b="1" dirty="0">
                <a:solidFill>
                  <a:schemeClr val="tx1"/>
                </a:solidFill>
              </a:rPr>
            </a:br>
            <a:r>
              <a:rPr lang="en-US" sz="2400" b="1" dirty="0">
                <a:solidFill>
                  <a:schemeClr val="tx1"/>
                </a:solidFill>
              </a:rPr>
              <a:t>“Confidential therapy on your terms”</a:t>
            </a:r>
            <a:endParaRPr lang="en-US" sz="2800" b="1" dirty="0">
              <a:solidFill>
                <a:schemeClr val="tx1"/>
              </a:solidFill>
            </a:endParaRPr>
          </a:p>
        </p:txBody>
      </p:sp>
      <p:pic>
        <p:nvPicPr>
          <p:cNvPr id="6" name="Picture 5">
            <a:extLst>
              <a:ext uri="{FF2B5EF4-FFF2-40B4-BE49-F238E27FC236}">
                <a16:creationId xmlns:a16="http://schemas.microsoft.com/office/drawing/2014/main" id="{7907BD8F-0159-4F24-8791-7BC66E742F98}"/>
              </a:ext>
            </a:extLst>
          </p:cNvPr>
          <p:cNvPicPr>
            <a:picLocks noChangeAspect="1"/>
          </p:cNvPicPr>
          <p:nvPr/>
        </p:nvPicPr>
        <p:blipFill>
          <a:blip r:embed="rId2"/>
          <a:stretch>
            <a:fillRect/>
          </a:stretch>
        </p:blipFill>
        <p:spPr>
          <a:xfrm>
            <a:off x="6021946" y="533400"/>
            <a:ext cx="2921358" cy="5863690"/>
          </a:xfrm>
          <a:prstGeom prst="rect">
            <a:avLst/>
          </a:prstGeom>
        </p:spPr>
      </p:pic>
      <p:pic>
        <p:nvPicPr>
          <p:cNvPr id="7" name="Picture 6">
            <a:extLst>
              <a:ext uri="{FF2B5EF4-FFF2-40B4-BE49-F238E27FC236}">
                <a16:creationId xmlns:a16="http://schemas.microsoft.com/office/drawing/2014/main" id="{887AE84C-40FF-4600-A2B3-CD5E5082FCA7}"/>
              </a:ext>
            </a:extLst>
          </p:cNvPr>
          <p:cNvPicPr>
            <a:picLocks noChangeAspect="1"/>
          </p:cNvPicPr>
          <p:nvPr/>
        </p:nvPicPr>
        <p:blipFill>
          <a:blip r:embed="rId3"/>
          <a:stretch>
            <a:fillRect/>
          </a:stretch>
        </p:blipFill>
        <p:spPr>
          <a:xfrm>
            <a:off x="381000" y="1841308"/>
            <a:ext cx="5638800" cy="4233952"/>
          </a:xfrm>
          <a:prstGeom prst="rect">
            <a:avLst/>
          </a:prstGeom>
        </p:spPr>
      </p:pic>
      <p:pic>
        <p:nvPicPr>
          <p:cNvPr id="8" name="Picture 7">
            <a:extLst>
              <a:ext uri="{FF2B5EF4-FFF2-40B4-BE49-F238E27FC236}">
                <a16:creationId xmlns:a16="http://schemas.microsoft.com/office/drawing/2014/main" id="{BF0A0E97-0C8D-4D21-B153-BEB8013B0D21}"/>
              </a:ext>
            </a:extLst>
          </p:cNvPr>
          <p:cNvPicPr>
            <a:picLocks noChangeAspect="1"/>
          </p:cNvPicPr>
          <p:nvPr/>
        </p:nvPicPr>
        <p:blipFill>
          <a:blip r:embed="rId4"/>
          <a:stretch>
            <a:fillRect/>
          </a:stretch>
        </p:blipFill>
        <p:spPr>
          <a:xfrm>
            <a:off x="76200" y="6168490"/>
            <a:ext cx="1963271" cy="685800"/>
          </a:xfrm>
          <a:prstGeom prst="rect">
            <a:avLst/>
          </a:prstGeom>
        </p:spPr>
      </p:pic>
    </p:spTree>
    <p:extLst>
      <p:ext uri="{BB962C8B-B14F-4D97-AF65-F5344CB8AC3E}">
        <p14:creationId xmlns:p14="http://schemas.microsoft.com/office/powerpoint/2010/main" val="279310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B218-6FE4-3464-477E-0E80772F93D5}"/>
              </a:ext>
            </a:extLst>
          </p:cNvPr>
          <p:cNvSpPr>
            <a:spLocks noGrp="1"/>
          </p:cNvSpPr>
          <p:nvPr>
            <p:ph type="title"/>
          </p:nvPr>
        </p:nvSpPr>
        <p:spPr/>
        <p:txBody>
          <a:bodyPr/>
          <a:lstStyle/>
          <a:p>
            <a:r>
              <a:rPr lang="en-US" dirty="0">
                <a:solidFill>
                  <a:schemeClr val="tx1"/>
                </a:solidFill>
              </a:rPr>
              <a:t>Meritain Precertification</a:t>
            </a:r>
          </a:p>
        </p:txBody>
      </p:sp>
      <p:sp>
        <p:nvSpPr>
          <p:cNvPr id="4" name="Rectangle 3">
            <a:extLst>
              <a:ext uri="{FF2B5EF4-FFF2-40B4-BE49-F238E27FC236}">
                <a16:creationId xmlns:a16="http://schemas.microsoft.com/office/drawing/2014/main" id="{A05CB2CA-B6AF-4A72-BB65-A0D8B19E806C}"/>
              </a:ext>
            </a:extLst>
          </p:cNvPr>
          <p:cNvSpPr/>
          <p:nvPr/>
        </p:nvSpPr>
        <p:spPr>
          <a:xfrm>
            <a:off x="533400" y="1676400"/>
            <a:ext cx="6115768" cy="4755148"/>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spcAft>
                <a:spcPts val="500"/>
              </a:spcAft>
            </a:pPr>
            <a:r>
              <a:rPr lang="en-US" sz="1800" dirty="0">
                <a:latin typeface="+mn-lt"/>
              </a:rPr>
              <a:t>Meritain medical management team will help </a:t>
            </a:r>
            <a:br>
              <a:rPr lang="en-US" sz="1800" dirty="0">
                <a:latin typeface="+mn-lt"/>
              </a:rPr>
            </a:br>
            <a:r>
              <a:rPr lang="en-US" sz="1800" dirty="0">
                <a:latin typeface="+mn-lt"/>
              </a:rPr>
              <a:t>you get the most appropriate care, when </a:t>
            </a:r>
            <a:br>
              <a:rPr lang="en-US" sz="1800" dirty="0">
                <a:latin typeface="+mn-lt"/>
              </a:rPr>
            </a:br>
            <a:r>
              <a:rPr lang="en-US" sz="1800" dirty="0">
                <a:latin typeface="+mn-lt"/>
              </a:rPr>
              <a:t>and where you need it. </a:t>
            </a:r>
          </a:p>
          <a:p>
            <a:pPr algn="l">
              <a:lnSpc>
                <a:spcPct val="150000"/>
              </a:lnSpc>
              <a:spcAft>
                <a:spcPts val="500"/>
              </a:spcAft>
            </a:pPr>
            <a:r>
              <a:rPr lang="en-US" sz="1800" dirty="0">
                <a:latin typeface="+mn-lt"/>
              </a:rPr>
              <a:t>Precertify before the following:</a:t>
            </a:r>
            <a:endParaRPr lang="en-US" sz="1800" b="1" dirty="0">
              <a:latin typeface="+mn-lt"/>
              <a:ea typeface="Century Gothic" charset="0"/>
              <a:cs typeface="Century Gothic" charset="0"/>
            </a:endParaRP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Hospital admissions</a:t>
            </a: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Inpatient or outpatient surgery</a:t>
            </a: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IV home infusion therapy or chemotherapy</a:t>
            </a: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Inpatient substance abuse treatment</a:t>
            </a: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Home health care</a:t>
            </a: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Admission to an extended care or rehab care facility</a:t>
            </a:r>
          </a:p>
        </p:txBody>
      </p:sp>
      <p:pic>
        <p:nvPicPr>
          <p:cNvPr id="5" name="Picture 4" descr="A picture containing person, indoor&#10;&#10;Description automatically generated">
            <a:extLst>
              <a:ext uri="{FF2B5EF4-FFF2-40B4-BE49-F238E27FC236}">
                <a16:creationId xmlns:a16="http://schemas.microsoft.com/office/drawing/2014/main" id="{4FA1399C-F4E0-4836-87F5-E82E1CAF6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715000" y="1010575"/>
            <a:ext cx="2819090" cy="2056932"/>
          </a:xfrm>
          <a:prstGeom prst="rect">
            <a:avLst/>
          </a:prstGeom>
        </p:spPr>
      </p:pic>
      <p:sp>
        <p:nvSpPr>
          <p:cNvPr id="6" name="TextBox 15">
            <a:extLst>
              <a:ext uri="{FF2B5EF4-FFF2-40B4-BE49-F238E27FC236}">
                <a16:creationId xmlns:a16="http://schemas.microsoft.com/office/drawing/2014/main" id="{EE2F01EC-9DBA-4E37-B977-6B1855BA046B}"/>
              </a:ext>
            </a:extLst>
          </p:cNvPr>
          <p:cNvSpPr txBox="1"/>
          <p:nvPr/>
        </p:nvSpPr>
        <p:spPr>
          <a:xfrm>
            <a:off x="5867400" y="3661756"/>
            <a:ext cx="2973501"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algn="l">
              <a:spcAft>
                <a:spcPts val="1200"/>
              </a:spcAft>
              <a:buClr>
                <a:schemeClr val="bg2"/>
              </a:buClr>
              <a:defRPr/>
            </a:pPr>
            <a:r>
              <a:rPr lang="en-US" sz="1600" dirty="0">
                <a:solidFill>
                  <a:srgbClr val="C00000"/>
                </a:solidFill>
                <a:latin typeface="+mn-lt"/>
              </a:rPr>
              <a:t>Call before you get care </a:t>
            </a:r>
          </a:p>
          <a:p>
            <a:pPr lvl="0" algn="l">
              <a:spcAft>
                <a:spcPts val="1200"/>
              </a:spcAft>
              <a:buClr>
                <a:schemeClr val="bg2"/>
              </a:buClr>
              <a:defRPr/>
            </a:pPr>
            <a:r>
              <a:rPr lang="en-US" sz="1400" b="0" dirty="0">
                <a:solidFill>
                  <a:srgbClr val="C00000"/>
                </a:solidFill>
                <a:latin typeface="+mn-lt"/>
              </a:rPr>
              <a:t>You or your doctor can call Meritain Health Medical Management to verify which procedures need to be precertified. </a:t>
            </a:r>
            <a:endParaRPr kumimoji="0" lang="en-US" sz="1600" b="0" i="0" u="none" strike="noStrike" kern="0" cap="none" spc="0" normalizeH="0" baseline="0" noProof="0" dirty="0">
              <a:ln>
                <a:noFill/>
              </a:ln>
              <a:solidFill>
                <a:srgbClr val="C00000"/>
              </a:solidFill>
              <a:effectLst/>
              <a:uLnTx/>
              <a:uFillTx/>
              <a:latin typeface="+mn-lt"/>
              <a:sym typeface="Helvetica Neue"/>
            </a:endParaRPr>
          </a:p>
        </p:txBody>
      </p:sp>
      <p:pic>
        <p:nvPicPr>
          <p:cNvPr id="7" name="Picture 2" descr="Meritain Health">
            <a:extLst>
              <a:ext uri="{FF2B5EF4-FFF2-40B4-BE49-F238E27FC236}">
                <a16:creationId xmlns:a16="http://schemas.microsoft.com/office/drawing/2014/main" id="{CC7A7375-DD36-F3A3-91AE-8AEB444FB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168"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9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D696-5D35-2088-0A84-5734E626E854}"/>
              </a:ext>
            </a:extLst>
          </p:cNvPr>
          <p:cNvSpPr>
            <a:spLocks noGrp="1"/>
          </p:cNvSpPr>
          <p:nvPr>
            <p:ph type="title"/>
          </p:nvPr>
        </p:nvSpPr>
        <p:spPr/>
        <p:txBody>
          <a:bodyPr/>
          <a:lstStyle/>
          <a:p>
            <a:r>
              <a:rPr lang="en-US" dirty="0">
                <a:solidFill>
                  <a:schemeClr val="tx1"/>
                </a:solidFill>
              </a:rPr>
              <a:t>Additional Meritain Member Resources</a:t>
            </a:r>
          </a:p>
        </p:txBody>
      </p:sp>
      <p:sp>
        <p:nvSpPr>
          <p:cNvPr id="3" name="Content Placeholder 2">
            <a:extLst>
              <a:ext uri="{FF2B5EF4-FFF2-40B4-BE49-F238E27FC236}">
                <a16:creationId xmlns:a16="http://schemas.microsoft.com/office/drawing/2014/main" id="{492C4847-9240-D919-3293-068FAB00DC2D}"/>
              </a:ext>
            </a:extLst>
          </p:cNvPr>
          <p:cNvSpPr>
            <a:spLocks noGrp="1"/>
          </p:cNvSpPr>
          <p:nvPr>
            <p:ph sz="quarter" idx="10"/>
          </p:nvPr>
        </p:nvSpPr>
        <p:spPr/>
        <p:txBody>
          <a:bodyPr/>
          <a:lstStyle/>
          <a:p>
            <a:r>
              <a:rPr lang="en-US" dirty="0"/>
              <a:t>Pre-Admission and Post-Discharge Counseling</a:t>
            </a:r>
          </a:p>
          <a:p>
            <a:pPr marL="1085850" lvl="1" indent="-342900"/>
            <a:r>
              <a:rPr lang="en-US" dirty="0"/>
              <a:t>Provides educations to members receiving inpatient procedures</a:t>
            </a:r>
          </a:p>
          <a:p>
            <a:r>
              <a:rPr lang="en-US" dirty="0"/>
              <a:t>Maternity Management</a:t>
            </a:r>
          </a:p>
          <a:p>
            <a:pPr marL="1085850" lvl="1" indent="-342900"/>
            <a:r>
              <a:rPr lang="en-US" dirty="0"/>
              <a:t>Connecting members with maternity nurse specialist (RN’s) for the duration of pregnancy </a:t>
            </a:r>
          </a:p>
          <a:p>
            <a:pPr marL="342900" indent="-342900"/>
            <a:r>
              <a:rPr lang="en-US" dirty="0"/>
              <a:t>Institutes of Quality</a:t>
            </a:r>
          </a:p>
          <a:p>
            <a:pPr marL="1085850" lvl="1" indent="-342900"/>
            <a:r>
              <a:rPr lang="en-US" dirty="0"/>
              <a:t>Aetna network includes special network of hospitals and facilities known for providing quality care</a:t>
            </a:r>
          </a:p>
          <a:p>
            <a:pPr marL="342900" indent="-342900"/>
            <a:r>
              <a:rPr lang="en-US" dirty="0"/>
              <a:t>Product Discounts</a:t>
            </a:r>
          </a:p>
          <a:p>
            <a:pPr marL="1085850" lvl="1" indent="-342900"/>
            <a:r>
              <a:rPr lang="en-US" dirty="0"/>
              <a:t>Meritain provides health discounts for healthcare products including blood pressure monitor and electrotherapy. </a:t>
            </a:r>
          </a:p>
        </p:txBody>
      </p:sp>
      <p:pic>
        <p:nvPicPr>
          <p:cNvPr id="4" name="Picture 2" descr="Meritain Health">
            <a:extLst>
              <a:ext uri="{FF2B5EF4-FFF2-40B4-BE49-F238E27FC236}">
                <a16:creationId xmlns:a16="http://schemas.microsoft.com/office/drawing/2014/main" id="{83727EFB-DA46-F599-DC77-B509D7C18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9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257C-6D8C-7DC3-E77C-51C26D2F17AF}"/>
              </a:ext>
            </a:extLst>
          </p:cNvPr>
          <p:cNvSpPr>
            <a:spLocks noGrp="1"/>
          </p:cNvSpPr>
          <p:nvPr>
            <p:ph type="title"/>
          </p:nvPr>
        </p:nvSpPr>
        <p:spPr/>
        <p:txBody>
          <a:bodyPr/>
          <a:lstStyle/>
          <a:p>
            <a:r>
              <a:rPr lang="en-US" dirty="0">
                <a:solidFill>
                  <a:schemeClr val="tx1"/>
                </a:solidFill>
              </a:rPr>
              <a:t>NEW Optum Rx Prescription Drug Plan</a:t>
            </a:r>
          </a:p>
        </p:txBody>
      </p:sp>
      <p:sp>
        <p:nvSpPr>
          <p:cNvPr id="4" name="Content Placeholder 3">
            <a:extLst>
              <a:ext uri="{FF2B5EF4-FFF2-40B4-BE49-F238E27FC236}">
                <a16:creationId xmlns:a16="http://schemas.microsoft.com/office/drawing/2014/main" id="{2FC6BC5E-44D0-4FDB-7AB6-B4725EAC8500}"/>
              </a:ext>
            </a:extLst>
          </p:cNvPr>
          <p:cNvSpPr txBox="1">
            <a:spLocks noGrp="1"/>
          </p:cNvSpPr>
          <p:nvPr>
            <p:ph sz="quarter" idx="10"/>
          </p:nvPr>
        </p:nvSpPr>
        <p:spPr>
          <a:xfrm>
            <a:off x="533400" y="1676400"/>
            <a:ext cx="8153400" cy="4953000"/>
          </a:xfrm>
          <a:prstGeom prst="rect">
            <a:avLst/>
          </a:prstGeom>
        </p:spPr>
        <p:txBody>
          <a:bodyPr vert="horz" lIns="91440" tIns="45720" rIns="91440" bIns="45720" rtlCol="0">
            <a:noAutofit/>
          </a:bodyPr>
          <a:lstStyle/>
          <a:p>
            <a:pPr marL="0" marR="0" lvl="0" indent="-228600" fontAlgn="auto">
              <a:lnSpc>
                <a:spcPct val="90000"/>
              </a:lnSpc>
              <a:spcBef>
                <a:spcPts val="9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effectLst/>
                <a:uLnTx/>
                <a:uFillTx/>
              </a:rPr>
              <a:t>Dickinson College is joining the Preferred University Rx Purchasing Coalition (PURPC), a group of 40+ colleges &amp; universities. </a:t>
            </a:r>
          </a:p>
          <a:p>
            <a:pPr lvl="1" indent="-228600">
              <a:lnSpc>
                <a:spcPct val="90000"/>
              </a:lnSpc>
              <a:spcBef>
                <a:spcPts val="900"/>
              </a:spcBef>
              <a:defRPr/>
            </a:pPr>
            <a:r>
              <a:rPr kumimoji="0" lang="en-US" sz="1800" b="0" i="0" u="none" strike="noStrike" cap="none" spc="0" normalizeH="0" baseline="0" noProof="0" dirty="0">
                <a:ln>
                  <a:noFill/>
                </a:ln>
                <a:effectLst/>
                <a:uLnTx/>
                <a:uFillTx/>
              </a:rPr>
              <a:t>Optum Rx replaces CVS Caremark as the pharmacy vendor for claims processing, customer service, mail order &amp; specialty.</a:t>
            </a:r>
          </a:p>
          <a:p>
            <a:pPr marL="0" marR="0" lvl="0" indent="-228600" fontAlgn="auto">
              <a:lnSpc>
                <a:spcPct val="90000"/>
              </a:lnSpc>
              <a:spcBef>
                <a:spcPts val="900"/>
              </a:spcBef>
              <a:spcAft>
                <a:spcPts val="0"/>
              </a:spcAft>
              <a:buClrTx/>
              <a:buSzTx/>
              <a:buFont typeface="Arial" panose="020B0604020202020204" pitchFamily="34" charset="0"/>
              <a:buChar char="•"/>
              <a:tabLst/>
              <a:defRPr/>
            </a:pPr>
            <a:r>
              <a:rPr kumimoji="0" lang="en-US" sz="1800" b="1" i="0" u="none" strike="noStrike" cap="none" spc="0" normalizeH="0" baseline="0" noProof="0" dirty="0">
                <a:ln>
                  <a:noFill/>
                </a:ln>
                <a:effectLst/>
                <a:uLnTx/>
                <a:uFillTx/>
              </a:rPr>
              <a:t>NOTE</a:t>
            </a:r>
            <a:r>
              <a:rPr kumimoji="0" lang="en-US" sz="1800" b="0" i="0" u="none" strike="noStrike" cap="none" spc="0" normalizeH="0" baseline="0" noProof="0" dirty="0">
                <a:ln>
                  <a:noFill/>
                </a:ln>
                <a:effectLst/>
                <a:uLnTx/>
                <a:uFillTx/>
              </a:rPr>
              <a:t> - Fill your eligible prescriptions prior to </a:t>
            </a:r>
            <a:r>
              <a:rPr lang="en-US" sz="1800" dirty="0"/>
              <a:t>6/30/2023</a:t>
            </a:r>
            <a:endParaRPr kumimoji="0" lang="en-US" sz="1800" b="0" i="0" u="none" strike="noStrike" cap="none" spc="0" normalizeH="0" baseline="0" noProof="0" dirty="0">
              <a:ln>
                <a:noFill/>
              </a:ln>
              <a:effectLst/>
              <a:uLnTx/>
              <a:uFillTx/>
            </a:endParaRPr>
          </a:p>
          <a:p>
            <a:pPr marL="0" marR="0" lvl="0" indent="-228600" fontAlgn="auto">
              <a:lnSpc>
                <a:spcPct val="90000"/>
              </a:lnSpc>
              <a:spcBef>
                <a:spcPts val="900"/>
              </a:spcBef>
              <a:spcAft>
                <a:spcPts val="0"/>
              </a:spcAft>
              <a:buClrTx/>
              <a:buSzTx/>
              <a:buFont typeface="Arial" panose="020B0604020202020204" pitchFamily="34" charset="0"/>
              <a:buChar char="•"/>
              <a:tabLst/>
              <a:defRPr/>
            </a:pPr>
            <a:r>
              <a:rPr kumimoji="0" lang="en-US" sz="1800" b="1" i="1" u="none" strike="noStrike" cap="none" spc="0" normalizeH="0" baseline="0" noProof="0" dirty="0">
                <a:ln>
                  <a:noFill/>
                </a:ln>
                <a:effectLst/>
                <a:uLnTx/>
                <a:uFillTx/>
              </a:rPr>
              <a:t>Starting July 1, 2023</a:t>
            </a:r>
          </a:p>
          <a:p>
            <a:pPr marL="342900" marR="0" lvl="0" indent="-228600" fontAlgn="auto">
              <a:lnSpc>
                <a:spcPct val="90000"/>
              </a:lnSpc>
              <a:spcBef>
                <a:spcPts val="9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effectLst/>
                <a:uLnTx/>
                <a:uFillTx/>
              </a:rPr>
              <a:t>Member’s cost share remains the same</a:t>
            </a:r>
            <a:endParaRPr lang="en-US" sz="1800" dirty="0"/>
          </a:p>
          <a:p>
            <a:pPr marL="342900" marR="0" lvl="0" indent="-228600" fontAlgn="auto">
              <a:lnSpc>
                <a:spcPct val="90000"/>
              </a:lnSpc>
              <a:spcBef>
                <a:spcPts val="9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effectLst/>
                <a:uLnTx/>
                <a:uFillTx/>
              </a:rPr>
              <a:t>New ID numbers for pharmacy benefit, update your pharmacy after July 1</a:t>
            </a:r>
          </a:p>
          <a:p>
            <a:pPr marL="342900" marR="0" lvl="0" indent="-228600" fontAlgn="auto">
              <a:lnSpc>
                <a:spcPct val="90000"/>
              </a:lnSpc>
              <a:spcBef>
                <a:spcPts val="9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effectLst/>
                <a:uLnTx/>
                <a:uFillTx/>
              </a:rPr>
              <a:t>Member materials available;</a:t>
            </a:r>
          </a:p>
          <a:p>
            <a:pPr marL="685800" marR="0" lvl="0" indent="-228600" fontAlgn="auto">
              <a:lnSpc>
                <a:spcPct val="90000"/>
              </a:lnSpc>
              <a:spcBef>
                <a:spcPts val="9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effectLst/>
                <a:uLnTx/>
                <a:uFillTx/>
              </a:rPr>
              <a:t>Transitioning to Optum Rx FAQ</a:t>
            </a:r>
          </a:p>
          <a:p>
            <a:pPr marL="685800" marR="0" lvl="0" indent="-228600" fontAlgn="auto">
              <a:lnSpc>
                <a:spcPct val="90000"/>
              </a:lnSpc>
              <a:spcBef>
                <a:spcPts val="9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effectLst/>
                <a:uLnTx/>
                <a:uFillTx/>
              </a:rPr>
              <a:t>Formulary</a:t>
            </a:r>
          </a:p>
          <a:p>
            <a:pPr marL="685800" marR="0" lvl="0" indent="-228600" fontAlgn="auto">
              <a:lnSpc>
                <a:spcPct val="90000"/>
              </a:lnSpc>
              <a:spcBef>
                <a:spcPts val="9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effectLst/>
                <a:uLnTx/>
                <a:uFillTx/>
              </a:rPr>
              <a:t>Welcome kits &amp; ID cards sent to homes in late </a:t>
            </a:r>
            <a:r>
              <a:rPr lang="en-US" sz="1800" dirty="0"/>
              <a:t>June</a:t>
            </a:r>
            <a:endParaRPr kumimoji="0" lang="en-US" sz="1800" b="0" i="0" u="none" strike="noStrike" cap="none" spc="0" normalizeH="0" baseline="0" noProof="0" dirty="0">
              <a:ln>
                <a:noFill/>
              </a:ln>
              <a:effectLst/>
              <a:uLnTx/>
              <a:uFillTx/>
            </a:endParaRPr>
          </a:p>
          <a:p>
            <a:pPr marL="342900" marR="0" lvl="0" indent="-228600" fontAlgn="auto">
              <a:lnSpc>
                <a:spcPct val="90000"/>
              </a:lnSpc>
              <a:spcBef>
                <a:spcPts val="9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effectLst/>
                <a:uLnTx/>
                <a:uFillTx/>
              </a:rPr>
              <a:t>www.optumrx.com, mobile apps for Apple &amp; Android                 </a:t>
            </a:r>
          </a:p>
        </p:txBody>
      </p:sp>
      <p:pic>
        <p:nvPicPr>
          <p:cNvPr id="1026" name="Picture 5" descr="Optum Rx ora">
            <a:extLst>
              <a:ext uri="{FF2B5EF4-FFF2-40B4-BE49-F238E27FC236}">
                <a16:creationId xmlns:a16="http://schemas.microsoft.com/office/drawing/2014/main" id="{2DA3A0C2-F054-0FA7-9C8A-2E256573E7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339" y="6324600"/>
            <a:ext cx="2145486" cy="4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696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420-4511-0F3A-C6DA-284F54637638}"/>
              </a:ext>
            </a:extLst>
          </p:cNvPr>
          <p:cNvSpPr>
            <a:spLocks noGrp="1"/>
          </p:cNvSpPr>
          <p:nvPr>
            <p:ph type="title"/>
          </p:nvPr>
        </p:nvSpPr>
        <p:spPr/>
        <p:txBody>
          <a:bodyPr/>
          <a:lstStyle/>
          <a:p>
            <a:r>
              <a:rPr lang="en-US" dirty="0">
                <a:solidFill>
                  <a:schemeClr val="tx1"/>
                </a:solidFill>
              </a:rPr>
              <a:t>Pharmacy Plan Details</a:t>
            </a:r>
          </a:p>
        </p:txBody>
      </p:sp>
      <p:sp>
        <p:nvSpPr>
          <p:cNvPr id="4" name="Content Placeholder 3">
            <a:extLst>
              <a:ext uri="{FF2B5EF4-FFF2-40B4-BE49-F238E27FC236}">
                <a16:creationId xmlns:a16="http://schemas.microsoft.com/office/drawing/2014/main" id="{B53D3DB2-D616-7B11-FDCC-B05296FC81AA}"/>
              </a:ext>
            </a:extLst>
          </p:cNvPr>
          <p:cNvSpPr txBox="1">
            <a:spLocks noGrp="1"/>
          </p:cNvSpPr>
          <p:nvPr>
            <p:ph sz="quarter" idx="10"/>
          </p:nvPr>
        </p:nvSpPr>
        <p:spPr>
          <a:xfrm>
            <a:off x="457200" y="1752600"/>
            <a:ext cx="8458200" cy="4876800"/>
          </a:xfrm>
          <a:prstGeom prst="rect">
            <a:avLst/>
          </a:prstGeom>
        </p:spPr>
        <p:txBody>
          <a:bodyPr vert="horz" lIns="91440" tIns="45720" rIns="91440" bIns="45720" rtlCol="0">
            <a:noAutofit/>
          </a:bodyPr>
          <a:lstStyle/>
          <a:p>
            <a:pPr marL="0" indent="-228600">
              <a:lnSpc>
                <a:spcPct val="90000"/>
              </a:lnSpc>
              <a:spcBef>
                <a:spcPts val="900"/>
              </a:spcBef>
              <a:buFont typeface="Arial" panose="020B0604020202020204" pitchFamily="34" charset="0"/>
              <a:buChar char="•"/>
            </a:pPr>
            <a:r>
              <a:rPr lang="en-US" sz="1600" dirty="0"/>
              <a:t>Formulary is the list of medications covered by the plan. Updated twice per year based on latest research &amp; clinical evidence. Copays are determined by the Tier.</a:t>
            </a:r>
          </a:p>
          <a:p>
            <a:pPr marL="946547" indent="-228600">
              <a:lnSpc>
                <a:spcPct val="90000"/>
              </a:lnSpc>
              <a:spcBef>
                <a:spcPts val="900"/>
              </a:spcBef>
              <a:buFont typeface="Arial" panose="020B0604020202020204" pitchFamily="34" charset="0"/>
              <a:buChar char="•"/>
            </a:pPr>
            <a:r>
              <a:rPr lang="en-US" sz="1600" b="1" i="1" dirty="0"/>
              <a:t>Generics</a:t>
            </a:r>
            <a:r>
              <a:rPr lang="en-US" sz="1600" dirty="0"/>
              <a:t> – Safe, effective &amp; have the same active ingredients as a brand name medication, but cost an average of 85% less (brands with expired patents)</a:t>
            </a:r>
          </a:p>
          <a:p>
            <a:pPr marL="946547" indent="-228600">
              <a:lnSpc>
                <a:spcPct val="90000"/>
              </a:lnSpc>
              <a:spcBef>
                <a:spcPts val="900"/>
              </a:spcBef>
              <a:buFont typeface="Arial" panose="020B0604020202020204" pitchFamily="34" charset="0"/>
              <a:buChar char="•"/>
            </a:pPr>
            <a:r>
              <a:rPr lang="en-US" sz="1600" b="1" i="1" dirty="0"/>
              <a:t>Preferred</a:t>
            </a:r>
            <a:r>
              <a:rPr lang="en-US" sz="1600" dirty="0"/>
              <a:t> – Lower cost or more clinically effective than non-preferred or excluded</a:t>
            </a:r>
          </a:p>
          <a:p>
            <a:pPr marL="946547" indent="-228600">
              <a:lnSpc>
                <a:spcPct val="90000"/>
              </a:lnSpc>
              <a:spcBef>
                <a:spcPts val="900"/>
              </a:spcBef>
              <a:buFont typeface="Arial" panose="020B0604020202020204" pitchFamily="34" charset="0"/>
              <a:buChar char="•"/>
            </a:pPr>
            <a:r>
              <a:rPr lang="en-US" sz="1600" b="1" i="1" dirty="0"/>
              <a:t>Non-Preferred</a:t>
            </a:r>
            <a:r>
              <a:rPr lang="en-US" sz="1600" dirty="0"/>
              <a:t> – Highest cost or medications with clinical alternatives</a:t>
            </a:r>
          </a:p>
          <a:p>
            <a:pPr marL="946547" indent="-228600">
              <a:lnSpc>
                <a:spcPct val="90000"/>
              </a:lnSpc>
              <a:spcBef>
                <a:spcPts val="900"/>
              </a:spcBef>
              <a:buFont typeface="Arial" panose="020B0604020202020204" pitchFamily="34" charset="0"/>
              <a:buChar char="•"/>
            </a:pPr>
            <a:r>
              <a:rPr lang="en-US" sz="1600" b="1" i="1" dirty="0"/>
              <a:t>Specialty</a:t>
            </a:r>
            <a:r>
              <a:rPr lang="en-US" sz="1600" dirty="0"/>
              <a:t> – Complex medications purchased through a specialty pharmacy</a:t>
            </a:r>
          </a:p>
          <a:p>
            <a:pPr marL="946547" indent="-228600">
              <a:lnSpc>
                <a:spcPct val="90000"/>
              </a:lnSpc>
              <a:spcBef>
                <a:spcPts val="900"/>
              </a:spcBef>
              <a:buFont typeface="Arial" panose="020B0604020202020204" pitchFamily="34" charset="0"/>
              <a:buChar char="•"/>
            </a:pPr>
            <a:r>
              <a:rPr lang="en-US" sz="1600" b="1" i="1" dirty="0"/>
              <a:t>Excluded </a:t>
            </a:r>
            <a:r>
              <a:rPr lang="en-US" sz="1600" dirty="0"/>
              <a:t>– NEW TIER – Medications with clinical alternatives or generics that are not covered by the plan. Members must choose an alternative therapy.</a:t>
            </a:r>
          </a:p>
          <a:p>
            <a:pPr marL="717947">
              <a:lnSpc>
                <a:spcPct val="90000"/>
              </a:lnSpc>
              <a:spcBef>
                <a:spcPts val="900"/>
              </a:spcBef>
            </a:pPr>
            <a:endParaRPr lang="en-US" sz="600" dirty="0"/>
          </a:p>
          <a:p>
            <a:pPr>
              <a:lnSpc>
                <a:spcPct val="90000"/>
              </a:lnSpc>
              <a:spcBef>
                <a:spcPts val="900"/>
              </a:spcBef>
            </a:pPr>
            <a:r>
              <a:rPr lang="en-US" sz="1600" b="1" i="1" dirty="0"/>
              <a:t>Formulary</a:t>
            </a:r>
            <a:r>
              <a:rPr lang="en-US" sz="1600" b="1" dirty="0"/>
              <a:t> </a:t>
            </a:r>
            <a:r>
              <a:rPr lang="en-US" sz="1600" dirty="0"/>
              <a:t>– Online at </a:t>
            </a:r>
            <a:r>
              <a:rPr lang="en-US" sz="1600" u="sng" dirty="0">
                <a:solidFill>
                  <a:srgbClr val="FF0000"/>
                </a:solidFill>
              </a:rPr>
              <a:t>Premium</a:t>
            </a:r>
            <a:r>
              <a:rPr lang="en-US" sz="1600" u="sng" dirty="0">
                <a:solidFill>
                  <a:srgbClr val="C00000"/>
                </a:solidFill>
                <a:hlinkClick r:id="rId2">
                  <a:extLst>
                    <a:ext uri="{A12FA001-AC4F-418D-AE19-62706E023703}">
                      <ahyp:hlinkClr xmlns:ahyp="http://schemas.microsoft.com/office/drawing/2018/hyperlinkcolor" val="tx"/>
                    </a:ext>
                  </a:extLst>
                </a:hlinkClick>
              </a:rPr>
              <a:t> </a:t>
            </a:r>
            <a:r>
              <a:rPr lang="en-US" sz="1600" u="sng" dirty="0">
                <a:solidFill>
                  <a:srgbClr val="FF0000"/>
                </a:solidFill>
                <a:hlinkClick r:id="rId2">
                  <a:extLst>
                    <a:ext uri="{A12FA001-AC4F-418D-AE19-62706E023703}">
                      <ahyp:hlinkClr xmlns:ahyp="http://schemas.microsoft.com/office/drawing/2018/hyperlinkcolor" val="tx"/>
                    </a:ext>
                  </a:extLst>
                </a:hlinkClick>
              </a:rPr>
              <a:t>formulary </a:t>
            </a:r>
            <a:r>
              <a:rPr lang="en-US" sz="1600" dirty="0">
                <a:solidFill>
                  <a:srgbClr val="C00000"/>
                </a:solidFill>
                <a:hlinkClick r:id="rId2">
                  <a:extLst>
                    <a:ext uri="{A12FA001-AC4F-418D-AE19-62706E023703}">
                      <ahyp:hlinkClr xmlns:ahyp="http://schemas.microsoft.com/office/drawing/2018/hyperlinkcolor" val="tx"/>
                    </a:ext>
                  </a:extLst>
                </a:hlinkClick>
              </a:rPr>
              <a:t>(optumrx.com) </a:t>
            </a:r>
            <a:endParaRPr lang="en-US" sz="1600" dirty="0"/>
          </a:p>
          <a:p>
            <a:pPr>
              <a:lnSpc>
                <a:spcPct val="90000"/>
              </a:lnSpc>
              <a:spcBef>
                <a:spcPts val="900"/>
              </a:spcBef>
            </a:pPr>
            <a:endParaRPr lang="en-US" sz="600" dirty="0"/>
          </a:p>
          <a:p>
            <a:pPr>
              <a:lnSpc>
                <a:spcPct val="90000"/>
              </a:lnSpc>
              <a:spcBef>
                <a:spcPts val="900"/>
              </a:spcBef>
            </a:pPr>
            <a:r>
              <a:rPr lang="en-US" sz="1600" dirty="0"/>
              <a:t>Members impacted by formulary changes &amp; exclusions will receive letters directly from Optum Rx.  Speak with your physician to avoid any interruptions in treatment.</a:t>
            </a:r>
          </a:p>
        </p:txBody>
      </p:sp>
      <p:pic>
        <p:nvPicPr>
          <p:cNvPr id="2050" name="Picture 5" descr="Optum Rx ora">
            <a:extLst>
              <a:ext uri="{FF2B5EF4-FFF2-40B4-BE49-F238E27FC236}">
                <a16:creationId xmlns:a16="http://schemas.microsoft.com/office/drawing/2014/main" id="{3FEDC014-C5B6-D4A3-7508-27E30065C6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6414" y="6248399"/>
            <a:ext cx="2128986" cy="41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28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6191-55C3-D903-B04A-487282C582AB}"/>
              </a:ext>
            </a:extLst>
          </p:cNvPr>
          <p:cNvSpPr>
            <a:spLocks noGrp="1"/>
          </p:cNvSpPr>
          <p:nvPr>
            <p:ph type="title"/>
          </p:nvPr>
        </p:nvSpPr>
        <p:spPr/>
        <p:txBody>
          <a:bodyPr/>
          <a:lstStyle/>
          <a:p>
            <a:r>
              <a:rPr lang="en-US" dirty="0">
                <a:solidFill>
                  <a:schemeClr val="tx1"/>
                </a:solidFill>
              </a:rPr>
              <a:t>Pharmacy Plan Details</a:t>
            </a:r>
          </a:p>
        </p:txBody>
      </p:sp>
      <p:sp>
        <p:nvSpPr>
          <p:cNvPr id="4" name="Content Placeholder 3">
            <a:extLst>
              <a:ext uri="{FF2B5EF4-FFF2-40B4-BE49-F238E27FC236}">
                <a16:creationId xmlns:a16="http://schemas.microsoft.com/office/drawing/2014/main" id="{2B95024C-972C-4B20-ABFE-0C64306408FF}"/>
              </a:ext>
            </a:extLst>
          </p:cNvPr>
          <p:cNvSpPr txBox="1">
            <a:spLocks noGrp="1"/>
          </p:cNvSpPr>
          <p:nvPr>
            <p:ph sz="quarter" idx="10"/>
          </p:nvPr>
        </p:nvSpPr>
        <p:spPr>
          <a:xfrm>
            <a:off x="533400" y="1676400"/>
            <a:ext cx="8153400" cy="4648200"/>
          </a:xfrm>
          <a:prstGeom prst="rect">
            <a:avLst/>
          </a:prstGeom>
        </p:spPr>
        <p:txBody>
          <a:bodyPr vert="horz" lIns="91440" tIns="45720" rIns="91440" bIns="45720" rtlCol="0">
            <a:noAutofit/>
          </a:bodyPr>
          <a:lstStyle/>
          <a:p>
            <a:pPr marL="0" indent="-228600">
              <a:lnSpc>
                <a:spcPct val="90000"/>
              </a:lnSpc>
              <a:spcBef>
                <a:spcPts val="900"/>
              </a:spcBef>
              <a:buFont typeface="Arial" panose="020B0604020202020204" pitchFamily="34" charset="0"/>
              <a:buChar char="•"/>
            </a:pPr>
            <a:r>
              <a:rPr lang="en-US" sz="1600" dirty="0"/>
              <a:t>Per the Formulary, medications may require treatment protocols including;</a:t>
            </a:r>
          </a:p>
          <a:p>
            <a:pPr marL="173831" indent="-228600">
              <a:lnSpc>
                <a:spcPct val="90000"/>
              </a:lnSpc>
              <a:spcBef>
                <a:spcPts val="900"/>
              </a:spcBef>
              <a:buFont typeface="Arial" panose="020B0604020202020204" pitchFamily="34" charset="0"/>
              <a:buChar char="•"/>
            </a:pPr>
            <a:r>
              <a:rPr lang="en-US" sz="1600" b="1" i="1" dirty="0"/>
              <a:t>Quantity Limits </a:t>
            </a:r>
            <a:r>
              <a:rPr lang="en-US" sz="1600" dirty="0"/>
              <a:t>– for safety &amp; cost reasons, the plan limits the amount of drugs they cover over a certain period of time.</a:t>
            </a:r>
          </a:p>
          <a:p>
            <a:pPr marL="173831" indent="-228600">
              <a:lnSpc>
                <a:spcPct val="90000"/>
              </a:lnSpc>
              <a:spcBef>
                <a:spcPts val="900"/>
              </a:spcBef>
              <a:buFont typeface="Arial" panose="020B0604020202020204" pitchFamily="34" charset="0"/>
              <a:buChar char="•"/>
            </a:pPr>
            <a:r>
              <a:rPr lang="en-US" sz="1600" b="1" i="1" dirty="0"/>
              <a:t>Prior Authorization</a:t>
            </a:r>
            <a:r>
              <a:rPr lang="en-US" sz="1600" dirty="0"/>
              <a:t> – to be sure that medications are prescribed and used correctly, before the plan will cover a particular drug, your doctor or your prescriber must first show that you have a medically necessary need for that particular drug and/or have met the requirements for the drug.</a:t>
            </a:r>
          </a:p>
          <a:p>
            <a:pPr marL="173831" indent="-228600">
              <a:lnSpc>
                <a:spcPct val="90000"/>
              </a:lnSpc>
              <a:spcBef>
                <a:spcPts val="900"/>
              </a:spcBef>
              <a:buFont typeface="Arial" panose="020B0604020202020204" pitchFamily="34" charset="0"/>
              <a:buChar char="•"/>
            </a:pPr>
            <a:r>
              <a:rPr lang="en-US" sz="1600" b="1" i="1" dirty="0"/>
              <a:t>Step Therapy</a:t>
            </a:r>
            <a:r>
              <a:rPr lang="en-US" sz="1600" dirty="0"/>
              <a:t> – you must first try a less expensive drug on the formulary that has been proven effective for most people with your condition before you can move up a “step” to a more expensive drug.  However, if you have already tried the more affordable drug and it didn’t work or if your prescriber believes that it is medically necessary for you to be on a more expensive drug, they can contact the plan to request an exception.</a:t>
            </a:r>
          </a:p>
          <a:p>
            <a:pPr>
              <a:lnSpc>
                <a:spcPct val="90000"/>
              </a:lnSpc>
              <a:spcBef>
                <a:spcPts val="900"/>
              </a:spcBef>
            </a:pPr>
            <a:r>
              <a:rPr lang="en-US" sz="1600" b="1" i="1" dirty="0"/>
              <a:t>Specialty Prescriptions</a:t>
            </a:r>
          </a:p>
          <a:p>
            <a:pPr indent="-228600">
              <a:lnSpc>
                <a:spcPct val="90000"/>
              </a:lnSpc>
              <a:spcBef>
                <a:spcPts val="900"/>
              </a:spcBef>
              <a:buFont typeface="Arial" panose="020B0604020202020204" pitchFamily="34" charset="0"/>
              <a:buChar char="•"/>
            </a:pPr>
            <a:r>
              <a:rPr lang="en-US" sz="1600" dirty="0"/>
              <a:t>Fill through Optum Specialty Pharmacy only, start the process prior to July 1 with your doctor to avoid any delays!</a:t>
            </a:r>
          </a:p>
          <a:p>
            <a:pPr indent="-228600">
              <a:lnSpc>
                <a:spcPct val="90000"/>
              </a:lnSpc>
              <a:spcBef>
                <a:spcPts val="900"/>
              </a:spcBef>
              <a:buFont typeface="Arial" panose="020B0604020202020204" pitchFamily="34" charset="0"/>
              <a:buChar char="•"/>
            </a:pPr>
            <a:r>
              <a:rPr lang="en-US" sz="1600" dirty="0"/>
              <a:t>Ask about coupon programs to help cover your copays</a:t>
            </a:r>
          </a:p>
        </p:txBody>
      </p:sp>
      <p:pic>
        <p:nvPicPr>
          <p:cNvPr id="3" name="Picture 5" descr="Optum Rx ora">
            <a:extLst>
              <a:ext uri="{FF2B5EF4-FFF2-40B4-BE49-F238E27FC236}">
                <a16:creationId xmlns:a16="http://schemas.microsoft.com/office/drawing/2014/main" id="{8AFF2846-0455-9F30-534C-350096A0A3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247493"/>
            <a:ext cx="2133600" cy="41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77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3F07-9786-DDF7-FBEF-4C2C02E93D1D}"/>
              </a:ext>
            </a:extLst>
          </p:cNvPr>
          <p:cNvSpPr>
            <a:spLocks noGrp="1"/>
          </p:cNvSpPr>
          <p:nvPr>
            <p:ph type="title"/>
          </p:nvPr>
        </p:nvSpPr>
        <p:spPr/>
        <p:txBody>
          <a:bodyPr/>
          <a:lstStyle/>
          <a:p>
            <a:r>
              <a:rPr lang="en-US" dirty="0">
                <a:solidFill>
                  <a:schemeClr val="tx1"/>
                </a:solidFill>
              </a:rPr>
              <a:t>Pharmacy Plan Details – 90 Day Supply</a:t>
            </a:r>
          </a:p>
        </p:txBody>
      </p:sp>
      <p:sp>
        <p:nvSpPr>
          <p:cNvPr id="4" name="TextBox 3">
            <a:extLst>
              <a:ext uri="{FF2B5EF4-FFF2-40B4-BE49-F238E27FC236}">
                <a16:creationId xmlns:a16="http://schemas.microsoft.com/office/drawing/2014/main" id="{1C1B9631-6155-83B7-0E45-5D691656A520}"/>
              </a:ext>
            </a:extLst>
          </p:cNvPr>
          <p:cNvSpPr txBox="1"/>
          <p:nvPr/>
        </p:nvSpPr>
        <p:spPr>
          <a:xfrm>
            <a:off x="609600" y="1806296"/>
            <a:ext cx="8077200" cy="4137304"/>
          </a:xfrm>
          <a:prstGeom prst="rect">
            <a:avLst/>
          </a:prstGeom>
        </p:spPr>
        <p:txBody>
          <a:bodyPr vert="horz" lIns="91440" tIns="45720" rIns="91440" bIns="45720" rtlCol="0">
            <a:normAutofit fontScale="92500" lnSpcReduction="10000"/>
          </a:bodyPr>
          <a:lstStyle/>
          <a:p>
            <a:pPr marL="0" indent="-228600">
              <a:lnSpc>
                <a:spcPct val="90000"/>
              </a:lnSpc>
              <a:spcBef>
                <a:spcPts val="900"/>
              </a:spcBef>
              <a:buFont typeface="Arial" panose="020B0604020202020204" pitchFamily="34" charset="0"/>
              <a:buChar char="•"/>
            </a:pPr>
            <a:endParaRPr lang="en-US" dirty="0"/>
          </a:p>
          <a:p>
            <a:pPr>
              <a:lnSpc>
                <a:spcPct val="90000"/>
              </a:lnSpc>
              <a:spcBef>
                <a:spcPts val="900"/>
              </a:spcBef>
            </a:pPr>
            <a:r>
              <a:rPr lang="en-US" sz="2000" b="1" u="sng" dirty="0"/>
              <a:t>Mail Order </a:t>
            </a:r>
          </a:p>
          <a:p>
            <a:pPr marL="0" indent="-228600">
              <a:lnSpc>
                <a:spcPct val="90000"/>
              </a:lnSpc>
              <a:spcBef>
                <a:spcPts val="900"/>
              </a:spcBef>
              <a:buFont typeface="Arial" panose="020B0604020202020204" pitchFamily="34" charset="0"/>
              <a:buChar char="•"/>
            </a:pPr>
            <a:r>
              <a:rPr lang="en-US" dirty="0"/>
              <a:t>Purchase a 90-Day Supply – 2 copays, convenience of Auto Refill, the medication is sent automatically &amp; Auto Renewal, Optum Rx renews your prescription with your doctor.</a:t>
            </a:r>
          </a:p>
          <a:p>
            <a:pPr marL="0" indent="-228600">
              <a:lnSpc>
                <a:spcPct val="90000"/>
              </a:lnSpc>
              <a:spcBef>
                <a:spcPts val="900"/>
              </a:spcBef>
              <a:buFont typeface="Arial" panose="020B0604020202020204" pitchFamily="34" charset="0"/>
              <a:buChar char="•"/>
            </a:pPr>
            <a:r>
              <a:rPr lang="en-US" dirty="0"/>
              <a:t>New service requires a minimum 90-day or annual script from your doctor</a:t>
            </a:r>
          </a:p>
          <a:p>
            <a:pPr marL="0" indent="-228600">
              <a:lnSpc>
                <a:spcPct val="90000"/>
              </a:lnSpc>
              <a:spcBef>
                <a:spcPts val="900"/>
              </a:spcBef>
              <a:buFont typeface="Arial" panose="020B0604020202020204" pitchFamily="34" charset="0"/>
              <a:buChar char="•"/>
            </a:pPr>
            <a:r>
              <a:rPr lang="en-US" dirty="0"/>
              <a:t>Provide home delivery pharmacy with…</a:t>
            </a:r>
          </a:p>
          <a:p>
            <a:pPr marL="459582" indent="-228600">
              <a:lnSpc>
                <a:spcPct val="90000"/>
              </a:lnSpc>
              <a:spcBef>
                <a:spcPts val="900"/>
              </a:spcBef>
              <a:buFont typeface="Arial" panose="020B0604020202020204" pitchFamily="34" charset="0"/>
              <a:buChar char="•"/>
            </a:pPr>
            <a:r>
              <a:rPr lang="en-US" dirty="0"/>
              <a:t> Scripts (have your doctor e-scribe them directly)</a:t>
            </a:r>
          </a:p>
          <a:p>
            <a:pPr marL="459582" indent="-228600">
              <a:lnSpc>
                <a:spcPct val="90000"/>
              </a:lnSpc>
              <a:spcBef>
                <a:spcPts val="900"/>
              </a:spcBef>
              <a:buFont typeface="Arial" panose="020B0604020202020204" pitchFamily="34" charset="0"/>
              <a:buChar char="•"/>
            </a:pPr>
            <a:r>
              <a:rPr lang="en-US" dirty="0"/>
              <a:t> Payment Method </a:t>
            </a:r>
          </a:p>
          <a:p>
            <a:pPr marL="459582" indent="-228600">
              <a:lnSpc>
                <a:spcPct val="90000"/>
              </a:lnSpc>
              <a:spcBef>
                <a:spcPts val="900"/>
              </a:spcBef>
              <a:buFont typeface="Arial" panose="020B0604020202020204" pitchFamily="34" charset="0"/>
              <a:buChar char="•"/>
            </a:pPr>
            <a:r>
              <a:rPr lang="en-US" dirty="0"/>
              <a:t> Mailing Address</a:t>
            </a:r>
          </a:p>
          <a:p>
            <a:pPr marL="230982">
              <a:lnSpc>
                <a:spcPct val="90000"/>
              </a:lnSpc>
              <a:spcBef>
                <a:spcPts val="900"/>
              </a:spcBef>
            </a:pPr>
            <a:r>
              <a:rPr lang="en-US" sz="2000" b="1" u="sng" dirty="0"/>
              <a:t>Retail Pharmacy</a:t>
            </a:r>
          </a:p>
          <a:p>
            <a:pPr marL="573882" indent="-342900">
              <a:lnSpc>
                <a:spcPct val="90000"/>
              </a:lnSpc>
              <a:spcBef>
                <a:spcPts val="900"/>
              </a:spcBef>
              <a:buFont typeface="Arial" panose="020B0604020202020204" pitchFamily="34" charset="0"/>
              <a:buChar char="•"/>
            </a:pPr>
            <a:r>
              <a:rPr lang="en-US" dirty="0"/>
              <a:t>90-Day supply available at all participating retail pharmacies </a:t>
            </a:r>
            <a:r>
              <a:rPr lang="en-US" b="1" dirty="0"/>
              <a:t>- </a:t>
            </a:r>
            <a:r>
              <a:rPr lang="en-US" dirty="0"/>
              <a:t>2 copays, convenience of Auto Refill &amp; Auto Renewal, Retail pharmacy renews your prescription with your doctor.</a:t>
            </a:r>
          </a:p>
          <a:p>
            <a:pPr marL="573882" indent="-342900">
              <a:lnSpc>
                <a:spcPct val="90000"/>
              </a:lnSpc>
              <a:spcBef>
                <a:spcPts val="900"/>
              </a:spcBef>
              <a:buFont typeface="Arial" panose="020B0604020202020204" pitchFamily="34" charset="0"/>
              <a:buChar char="•"/>
            </a:pPr>
            <a:endParaRPr lang="en-US" sz="2000" b="1" dirty="0"/>
          </a:p>
        </p:txBody>
      </p:sp>
      <p:pic>
        <p:nvPicPr>
          <p:cNvPr id="3" name="Picture 5" descr="Optum Rx ora">
            <a:extLst>
              <a:ext uri="{FF2B5EF4-FFF2-40B4-BE49-F238E27FC236}">
                <a16:creationId xmlns:a16="http://schemas.microsoft.com/office/drawing/2014/main" id="{83A59E08-B242-D6E7-36D3-EE1F0495C9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247493"/>
            <a:ext cx="2133600" cy="41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76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0A7F-3AC7-A576-7C41-3C97B558F744}"/>
              </a:ext>
            </a:extLst>
          </p:cNvPr>
          <p:cNvSpPr>
            <a:spLocks noGrp="1"/>
          </p:cNvSpPr>
          <p:nvPr>
            <p:ph type="title"/>
          </p:nvPr>
        </p:nvSpPr>
        <p:spPr/>
        <p:txBody>
          <a:bodyPr/>
          <a:lstStyle/>
          <a:p>
            <a:r>
              <a:rPr lang="en-US" dirty="0">
                <a:solidFill>
                  <a:schemeClr val="tx1"/>
                </a:solidFill>
              </a:rPr>
              <a:t>Pharmacy Plan Details</a:t>
            </a:r>
          </a:p>
        </p:txBody>
      </p:sp>
      <p:sp>
        <p:nvSpPr>
          <p:cNvPr id="4" name="TextBox 3">
            <a:extLst>
              <a:ext uri="{FF2B5EF4-FFF2-40B4-BE49-F238E27FC236}">
                <a16:creationId xmlns:a16="http://schemas.microsoft.com/office/drawing/2014/main" id="{8F4056C9-7713-C6D2-7241-36A882D6E931}"/>
              </a:ext>
            </a:extLst>
          </p:cNvPr>
          <p:cNvSpPr txBox="1"/>
          <p:nvPr/>
        </p:nvSpPr>
        <p:spPr>
          <a:xfrm>
            <a:off x="609600" y="1838480"/>
            <a:ext cx="8229600" cy="4562320"/>
          </a:xfrm>
          <a:prstGeom prst="rect">
            <a:avLst/>
          </a:prstGeom>
        </p:spPr>
        <p:txBody>
          <a:bodyPr vert="horz" lIns="91440" tIns="45720" rIns="91440" bIns="45720" rtlCol="0">
            <a:normAutofit/>
          </a:bodyPr>
          <a:lstStyle/>
          <a:p>
            <a:pPr>
              <a:lnSpc>
                <a:spcPct val="90000"/>
              </a:lnSpc>
              <a:spcBef>
                <a:spcPts val="900"/>
              </a:spcBef>
            </a:pPr>
            <a:r>
              <a:rPr lang="en-US" sz="2000" b="1" i="1" dirty="0"/>
              <a:t>Helpful Hints</a:t>
            </a:r>
          </a:p>
          <a:p>
            <a:pPr marL="285750" indent="-228600">
              <a:lnSpc>
                <a:spcPct val="90000"/>
              </a:lnSpc>
              <a:spcBef>
                <a:spcPts val="900"/>
              </a:spcBef>
              <a:buFont typeface="Arial" panose="020B0604020202020204" pitchFamily="34" charset="0"/>
              <a:buChar char="•"/>
            </a:pPr>
            <a:r>
              <a:rPr lang="en-US" sz="1600" dirty="0"/>
              <a:t>Flu &amp;/or Covid Vaccines in the Pharmacy – No Member Copay via Optum Rx coverage</a:t>
            </a:r>
          </a:p>
          <a:p>
            <a:pPr marL="285750" indent="-228600">
              <a:lnSpc>
                <a:spcPct val="90000"/>
              </a:lnSpc>
              <a:spcBef>
                <a:spcPts val="900"/>
              </a:spcBef>
              <a:buFont typeface="Arial" panose="020B0604020202020204" pitchFamily="34" charset="0"/>
              <a:buChar char="•"/>
            </a:pPr>
            <a:r>
              <a:rPr lang="en-US" sz="1600" dirty="0"/>
              <a:t>Traveling Overseas – Plan ahead with scripts &amp; a prior authorization for the length of travel plus return time</a:t>
            </a:r>
          </a:p>
          <a:p>
            <a:pPr marL="285750" indent="-228600">
              <a:lnSpc>
                <a:spcPct val="90000"/>
              </a:lnSpc>
              <a:spcBef>
                <a:spcPts val="900"/>
              </a:spcBef>
              <a:buFont typeface="Arial" panose="020B0604020202020204" pitchFamily="34" charset="0"/>
              <a:buChar char="•"/>
            </a:pPr>
            <a:r>
              <a:rPr lang="en-US" sz="1600" dirty="0"/>
              <a:t>Diabetics – free meters available through Optum Rx program</a:t>
            </a:r>
          </a:p>
          <a:p>
            <a:pPr marL="285750" indent="-228600">
              <a:lnSpc>
                <a:spcPct val="90000"/>
              </a:lnSpc>
              <a:spcBef>
                <a:spcPts val="900"/>
              </a:spcBef>
              <a:buFont typeface="Arial" panose="020B0604020202020204" pitchFamily="34" charset="0"/>
              <a:buChar char="•"/>
            </a:pPr>
            <a:r>
              <a:rPr lang="en-US" sz="1600" dirty="0"/>
              <a:t>If you are having </a:t>
            </a:r>
            <a:r>
              <a:rPr lang="en-US" sz="1600" u="sng" dirty="0"/>
              <a:t>any issues</a:t>
            </a:r>
            <a:r>
              <a:rPr lang="en-US" sz="1600" dirty="0"/>
              <a:t> purchasing your medications, please contact Human Resource Services or Alera Group.  We have access to Optum Rx service staff that are able to approve purchases, usually within 24-48 hours during the transition.  We will need the patient, medication, dosage &amp; the pharmacy details.</a:t>
            </a:r>
          </a:p>
          <a:p>
            <a:pPr marL="628650" lvl="1" indent="-171450">
              <a:lnSpc>
                <a:spcPct val="90000"/>
              </a:lnSpc>
              <a:spcBef>
                <a:spcPts val="900"/>
              </a:spcBef>
              <a:buFont typeface="Arial" panose="020B0604020202020204" pitchFamily="34" charset="0"/>
              <a:buChar char="•"/>
            </a:pPr>
            <a:r>
              <a:rPr lang="en-US" sz="1600" dirty="0"/>
              <a:t>Need a refill as the patient &amp; provider work through prior authorization</a:t>
            </a:r>
          </a:p>
          <a:p>
            <a:pPr marL="628650" lvl="1" indent="-171450">
              <a:lnSpc>
                <a:spcPct val="90000"/>
              </a:lnSpc>
              <a:spcBef>
                <a:spcPts val="900"/>
              </a:spcBef>
              <a:buFont typeface="Arial" panose="020B0604020202020204" pitchFamily="34" charset="0"/>
              <a:buChar char="•"/>
            </a:pPr>
            <a:r>
              <a:rPr lang="en-US" sz="1600" dirty="0"/>
              <a:t>Need a refill of your existing script if step therapy is required</a:t>
            </a:r>
          </a:p>
          <a:p>
            <a:pPr marL="628650" lvl="1" indent="-171450">
              <a:lnSpc>
                <a:spcPct val="90000"/>
              </a:lnSpc>
              <a:spcBef>
                <a:spcPts val="900"/>
              </a:spcBef>
              <a:buFont typeface="Arial" panose="020B0604020202020204" pitchFamily="34" charset="0"/>
              <a:buChar char="•"/>
            </a:pPr>
            <a:r>
              <a:rPr lang="en-US" sz="1600" dirty="0"/>
              <a:t>Need a refill as you transition to a new specialty pharmacy</a:t>
            </a:r>
          </a:p>
          <a:p>
            <a:pPr marL="628650" lvl="1" indent="-171450">
              <a:lnSpc>
                <a:spcPct val="90000"/>
              </a:lnSpc>
              <a:spcBef>
                <a:spcPts val="900"/>
              </a:spcBef>
              <a:buFont typeface="Arial" panose="020B0604020202020204" pitchFamily="34" charset="0"/>
              <a:buChar char="•"/>
            </a:pPr>
            <a:r>
              <a:rPr lang="en-US" sz="1600" dirty="0"/>
              <a:t>Need a refill of an excluded medication as you speak with your doctor to transition to a new medication…and any other issues.</a:t>
            </a:r>
          </a:p>
        </p:txBody>
      </p:sp>
      <p:pic>
        <p:nvPicPr>
          <p:cNvPr id="3" name="Picture 5" descr="Optum Rx ora">
            <a:extLst>
              <a:ext uri="{FF2B5EF4-FFF2-40B4-BE49-F238E27FC236}">
                <a16:creationId xmlns:a16="http://schemas.microsoft.com/office/drawing/2014/main" id="{FED1A872-C2B6-7DF8-64EB-EDDDD00879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247493"/>
            <a:ext cx="2133600" cy="41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60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9098-A75F-4576-9703-E67CE5C45C0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8C6D7EC-B3CE-4F64-B2FA-481CEFA88BFB}"/>
              </a:ext>
            </a:extLst>
          </p:cNvPr>
          <p:cNvSpPr>
            <a:spLocks noGrp="1"/>
          </p:cNvSpPr>
          <p:nvPr>
            <p:ph sz="quarter" idx="10"/>
          </p:nvPr>
        </p:nvSpPr>
        <p:spPr/>
        <p:txBody>
          <a:bodyPr/>
          <a:lstStyle/>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Open Enrollment Overview</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Health Plan: Medical &amp; Prescription Drug Coverage</a:t>
            </a:r>
          </a:p>
          <a:p>
            <a:pPr marL="1204913" lvl="1" indent="-461963">
              <a:spcBef>
                <a:spcPts val="1200"/>
              </a:spcBef>
              <a:buFont typeface="Wingdings" panose="05000000000000000000" pitchFamily="2" charset="2"/>
              <a:buChar char="ü"/>
            </a:pPr>
            <a:r>
              <a:rPr lang="en-US" b="1" dirty="0">
                <a:solidFill>
                  <a:srgbClr val="FF0000"/>
                </a:solidFill>
                <a:latin typeface="Helvetica" panose="020B0604020202020204" pitchFamily="34" charset="0"/>
                <a:cs typeface="Helvetica" panose="020B0604020202020204" pitchFamily="34" charset="0"/>
              </a:rPr>
              <a:t>NEW</a:t>
            </a:r>
            <a:r>
              <a:rPr lang="en-US" dirty="0">
                <a:latin typeface="Helvetica" panose="020B0604020202020204" pitchFamily="34" charset="0"/>
                <a:cs typeface="Helvetica" panose="020B0604020202020204" pitchFamily="34" charset="0"/>
              </a:rPr>
              <a:t> Optum Rx </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Dental &amp; Vision Plans</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Flexible Spending</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Life Insurance, Accidental Death &amp; Dismemberment, &amp; Long-Term Disability</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Additional Voluntary Benefits</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Health Advocate</a:t>
            </a:r>
          </a:p>
          <a:p>
            <a:endParaRPr lang="en-US" dirty="0"/>
          </a:p>
        </p:txBody>
      </p:sp>
    </p:spTree>
    <p:extLst>
      <p:ext uri="{BB962C8B-B14F-4D97-AF65-F5344CB8AC3E}">
        <p14:creationId xmlns:p14="http://schemas.microsoft.com/office/powerpoint/2010/main" val="202281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EC4D-DB39-4726-6B9F-C9382971CB23}"/>
              </a:ext>
            </a:extLst>
          </p:cNvPr>
          <p:cNvSpPr>
            <a:spLocks noGrp="1"/>
          </p:cNvSpPr>
          <p:nvPr>
            <p:ph type="title"/>
          </p:nvPr>
        </p:nvSpPr>
        <p:spPr/>
        <p:txBody>
          <a:bodyPr/>
          <a:lstStyle/>
          <a:p>
            <a:r>
              <a:rPr lang="en-US" dirty="0">
                <a:solidFill>
                  <a:schemeClr val="tx1"/>
                </a:solidFill>
              </a:rPr>
              <a:t>Medical and Rx ID Cards</a:t>
            </a:r>
          </a:p>
        </p:txBody>
      </p:sp>
      <p:sp>
        <p:nvSpPr>
          <p:cNvPr id="3" name="Content Placeholder 2">
            <a:extLst>
              <a:ext uri="{FF2B5EF4-FFF2-40B4-BE49-F238E27FC236}">
                <a16:creationId xmlns:a16="http://schemas.microsoft.com/office/drawing/2014/main" id="{9ACA1674-655B-273F-5A2E-588778B0543A}"/>
              </a:ext>
            </a:extLst>
          </p:cNvPr>
          <p:cNvSpPr>
            <a:spLocks noGrp="1"/>
          </p:cNvSpPr>
          <p:nvPr>
            <p:ph sz="quarter" idx="10"/>
          </p:nvPr>
        </p:nvSpPr>
        <p:spPr>
          <a:xfrm>
            <a:off x="533400" y="1676400"/>
            <a:ext cx="8153400" cy="4267200"/>
          </a:xfrm>
        </p:spPr>
        <p:txBody>
          <a:bodyPr/>
          <a:lstStyle/>
          <a:p>
            <a:r>
              <a:rPr lang="en-US" dirty="0"/>
              <a:t>Members will receive new Meritain ID Cards prior to July 1, 2023</a:t>
            </a:r>
          </a:p>
          <a:p>
            <a:r>
              <a:rPr lang="en-US" dirty="0"/>
              <a:t>Covered dependents are included on all cards</a:t>
            </a:r>
          </a:p>
          <a:p>
            <a:r>
              <a:rPr lang="en-US" dirty="0"/>
              <a:t>NEW Optum Rx information will be included on the Meritain ID Card</a:t>
            </a:r>
          </a:p>
        </p:txBody>
      </p:sp>
      <p:sp>
        <p:nvSpPr>
          <p:cNvPr id="8" name="TextBox 7">
            <a:extLst>
              <a:ext uri="{FF2B5EF4-FFF2-40B4-BE49-F238E27FC236}">
                <a16:creationId xmlns:a16="http://schemas.microsoft.com/office/drawing/2014/main" id="{40B44BD0-DDE4-C357-C8F4-8D81E220EEB2}"/>
              </a:ext>
            </a:extLst>
          </p:cNvPr>
          <p:cNvSpPr txBox="1"/>
          <p:nvPr/>
        </p:nvSpPr>
        <p:spPr>
          <a:xfrm>
            <a:off x="381000" y="5943600"/>
            <a:ext cx="8458200" cy="369332"/>
          </a:xfrm>
          <a:prstGeom prst="rect">
            <a:avLst/>
          </a:prstGeom>
          <a:noFill/>
        </p:spPr>
        <p:txBody>
          <a:bodyPr wrap="square" rtlCol="0">
            <a:spAutoFit/>
          </a:bodyPr>
          <a:lstStyle/>
          <a:p>
            <a:r>
              <a:rPr lang="en-US" b="1" dirty="0">
                <a:solidFill>
                  <a:srgbClr val="C00000"/>
                </a:solidFill>
              </a:rPr>
              <a:t>Please update your </a:t>
            </a:r>
            <a:r>
              <a:rPr lang="en-US" b="1" u="sng" dirty="0">
                <a:solidFill>
                  <a:srgbClr val="C00000"/>
                </a:solidFill>
              </a:rPr>
              <a:t>pharmacy</a:t>
            </a:r>
            <a:r>
              <a:rPr lang="en-US" b="1" dirty="0">
                <a:solidFill>
                  <a:srgbClr val="C00000"/>
                </a:solidFill>
              </a:rPr>
              <a:t> with new ID Card information for July 1, 2023</a:t>
            </a:r>
          </a:p>
        </p:txBody>
      </p:sp>
      <p:pic>
        <p:nvPicPr>
          <p:cNvPr id="1026" name="Picture 6">
            <a:extLst>
              <a:ext uri="{FF2B5EF4-FFF2-40B4-BE49-F238E27FC236}">
                <a16:creationId xmlns:a16="http://schemas.microsoft.com/office/drawing/2014/main" id="{19BFC094-D3A3-9F9D-239F-3A451FA4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27902"/>
            <a:ext cx="7162800" cy="20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79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CC53-A823-49B5-9F43-7C074492ED44}"/>
              </a:ext>
            </a:extLst>
          </p:cNvPr>
          <p:cNvSpPr>
            <a:spLocks noGrp="1"/>
          </p:cNvSpPr>
          <p:nvPr>
            <p:ph type="title"/>
          </p:nvPr>
        </p:nvSpPr>
        <p:spPr/>
        <p:txBody>
          <a:bodyPr/>
          <a:lstStyle/>
          <a:p>
            <a:r>
              <a:rPr lang="en-US" dirty="0" err="1">
                <a:solidFill>
                  <a:schemeClr val="tx1"/>
                </a:solidFill>
              </a:rPr>
              <a:t>DickinsonCRX</a:t>
            </a:r>
            <a:r>
              <a:rPr lang="en-US" dirty="0">
                <a:solidFill>
                  <a:schemeClr val="tx1"/>
                </a:solidFill>
              </a:rPr>
              <a:t> Program</a:t>
            </a:r>
          </a:p>
        </p:txBody>
      </p:sp>
      <p:sp>
        <p:nvSpPr>
          <p:cNvPr id="3" name="Content Placeholder 2">
            <a:extLst>
              <a:ext uri="{FF2B5EF4-FFF2-40B4-BE49-F238E27FC236}">
                <a16:creationId xmlns:a16="http://schemas.microsoft.com/office/drawing/2014/main" id="{0490370B-1F95-4DD3-96AD-3F15BFE977EE}"/>
              </a:ext>
            </a:extLst>
          </p:cNvPr>
          <p:cNvSpPr>
            <a:spLocks noGrp="1"/>
          </p:cNvSpPr>
          <p:nvPr>
            <p:ph sz="quarter" idx="10"/>
          </p:nvPr>
        </p:nvSpPr>
        <p:spPr/>
        <p:txBody>
          <a:bodyPr/>
          <a:lstStyle/>
          <a:p>
            <a:r>
              <a:rPr lang="en-US" dirty="0"/>
              <a:t>International mail order drug program</a:t>
            </a:r>
          </a:p>
          <a:p>
            <a:pPr marL="1085850" lvl="1" indent="-342900"/>
            <a:r>
              <a:rPr lang="en-US" dirty="0"/>
              <a:t>$0 copay for 90-day supply on certain brand name drugs</a:t>
            </a:r>
          </a:p>
          <a:p>
            <a:pPr marL="1085850" lvl="1" indent="-342900"/>
            <a:r>
              <a:rPr lang="en-US" dirty="0"/>
              <a:t>Visit </a:t>
            </a:r>
            <a:r>
              <a:rPr lang="en-US" dirty="0">
                <a:hlinkClick r:id="rId2"/>
              </a:rPr>
              <a:t>http://www.dickinsoncrx.com/</a:t>
            </a:r>
            <a:r>
              <a:rPr lang="en-US" dirty="0"/>
              <a:t> for the full list of eligible medications and more information on the program</a:t>
            </a:r>
          </a:p>
          <a:p>
            <a:pPr marL="342900" indent="-342900"/>
            <a:endParaRPr lang="en-US" dirty="0"/>
          </a:p>
          <a:p>
            <a:pPr marL="342900" indent="-342900"/>
            <a:r>
              <a:rPr lang="en-US" b="1" dirty="0"/>
              <a:t>What is needed to enroll in the program:</a:t>
            </a:r>
          </a:p>
          <a:p>
            <a:pPr marL="342900" indent="-342900">
              <a:buFont typeface="Wingdings" panose="05000000000000000000" pitchFamily="2" charset="2"/>
              <a:buChar char="ü"/>
            </a:pPr>
            <a:r>
              <a:rPr lang="en-US" dirty="0"/>
              <a:t>Completed enrollment form</a:t>
            </a:r>
          </a:p>
          <a:p>
            <a:pPr marL="342900" indent="-342900">
              <a:buFont typeface="Wingdings" panose="05000000000000000000" pitchFamily="2" charset="2"/>
              <a:buChar char="ü"/>
            </a:pPr>
            <a:r>
              <a:rPr lang="en-US" dirty="0"/>
              <a:t>New prescription for each medication</a:t>
            </a:r>
          </a:p>
          <a:p>
            <a:pPr marL="342900" indent="-342900">
              <a:buFont typeface="Wingdings" panose="05000000000000000000" pitchFamily="2" charset="2"/>
              <a:buChar char="ü"/>
            </a:pPr>
            <a:r>
              <a:rPr lang="en-US" dirty="0"/>
              <a:t>Copy of photo ID</a:t>
            </a:r>
          </a:p>
        </p:txBody>
      </p:sp>
      <p:pic>
        <p:nvPicPr>
          <p:cNvPr id="5" name="Picture 4">
            <a:extLst>
              <a:ext uri="{FF2B5EF4-FFF2-40B4-BE49-F238E27FC236}">
                <a16:creationId xmlns:a16="http://schemas.microsoft.com/office/drawing/2014/main" id="{A97C4079-3B86-473B-963C-1DC6DF644918}"/>
              </a:ext>
            </a:extLst>
          </p:cNvPr>
          <p:cNvPicPr>
            <a:picLocks noChangeAspect="1"/>
          </p:cNvPicPr>
          <p:nvPr/>
        </p:nvPicPr>
        <p:blipFill>
          <a:blip r:embed="rId3"/>
          <a:stretch>
            <a:fillRect/>
          </a:stretch>
        </p:blipFill>
        <p:spPr>
          <a:xfrm>
            <a:off x="4724400" y="4648200"/>
            <a:ext cx="4215365" cy="1861952"/>
          </a:xfrm>
          <a:prstGeom prst="rect">
            <a:avLst/>
          </a:prstGeom>
        </p:spPr>
      </p:pic>
    </p:spTree>
    <p:extLst>
      <p:ext uri="{BB962C8B-B14F-4D97-AF65-F5344CB8AC3E}">
        <p14:creationId xmlns:p14="http://schemas.microsoft.com/office/powerpoint/2010/main" val="413572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65ABC-EE55-4E88-ADE8-854E0B0DF685}"/>
              </a:ext>
            </a:extLst>
          </p:cNvPr>
          <p:cNvSpPr>
            <a:spLocks noGrp="1"/>
          </p:cNvSpPr>
          <p:nvPr>
            <p:ph sz="quarter" idx="10"/>
          </p:nvPr>
        </p:nvSpPr>
        <p:spPr>
          <a:xfrm>
            <a:off x="533400" y="2590800"/>
            <a:ext cx="8153400" cy="1926465"/>
          </a:xfrm>
        </p:spPr>
        <p:txBody>
          <a:bodyPr>
            <a:normAutofit/>
          </a:bodyPr>
          <a:lstStyle/>
          <a:p>
            <a:pPr algn="ctr"/>
            <a:r>
              <a:rPr lang="en-US" sz="6000" b="1" dirty="0">
                <a:solidFill>
                  <a:schemeClr val="bg1"/>
                </a:solidFill>
              </a:rPr>
              <a:t>Dental Coverage</a:t>
            </a:r>
          </a:p>
        </p:txBody>
      </p:sp>
      <p:sp>
        <p:nvSpPr>
          <p:cNvPr id="4" name="TextBox 3">
            <a:extLst>
              <a:ext uri="{FF2B5EF4-FFF2-40B4-BE49-F238E27FC236}">
                <a16:creationId xmlns:a16="http://schemas.microsoft.com/office/drawing/2014/main" id="{C80AC46B-0DCB-4C6F-8B7D-674E3F353DDE}"/>
              </a:ext>
            </a:extLst>
          </p:cNvPr>
          <p:cNvSpPr txBox="1"/>
          <p:nvPr/>
        </p:nvSpPr>
        <p:spPr>
          <a:xfrm>
            <a:off x="228600" y="381000"/>
            <a:ext cx="2667000" cy="6096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26967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F888-1131-4A6F-A819-ADCCC223B339}"/>
              </a:ext>
            </a:extLst>
          </p:cNvPr>
          <p:cNvSpPr>
            <a:spLocks noGrp="1"/>
          </p:cNvSpPr>
          <p:nvPr>
            <p:ph type="title"/>
          </p:nvPr>
        </p:nvSpPr>
        <p:spPr/>
        <p:txBody>
          <a:bodyPr/>
          <a:lstStyle/>
          <a:p>
            <a:r>
              <a:rPr lang="en-US" dirty="0">
                <a:solidFill>
                  <a:schemeClr val="tx1"/>
                </a:solidFill>
              </a:rPr>
              <a:t>Dental Plan Overview</a:t>
            </a:r>
          </a:p>
        </p:txBody>
      </p:sp>
      <p:sp>
        <p:nvSpPr>
          <p:cNvPr id="3" name="Content Placeholder 2">
            <a:extLst>
              <a:ext uri="{FF2B5EF4-FFF2-40B4-BE49-F238E27FC236}">
                <a16:creationId xmlns:a16="http://schemas.microsoft.com/office/drawing/2014/main" id="{84D6F02E-40FC-427F-809E-BF0B9202F50B}"/>
              </a:ext>
            </a:extLst>
          </p:cNvPr>
          <p:cNvSpPr>
            <a:spLocks noGrp="1"/>
          </p:cNvSpPr>
          <p:nvPr>
            <p:ph sz="quarter" idx="10"/>
          </p:nvPr>
        </p:nvSpPr>
        <p:spPr/>
        <p:txBody>
          <a:bodyPr/>
          <a:lstStyle/>
          <a:p>
            <a:pPr marL="457200" indent="-457200">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No Change in Plan Design or Employee Premiums for July 1, 2023</a:t>
            </a:r>
            <a:endParaRPr lang="en-US" dirty="0"/>
          </a:p>
          <a:p>
            <a:pPr marL="457200" indent="-457200">
              <a:buFont typeface="Wingdings" panose="05000000000000000000" pitchFamily="2" charset="2"/>
              <a:buChar char="ü"/>
            </a:pPr>
            <a:r>
              <a:rPr lang="en-US" dirty="0"/>
              <a:t>Dickinson College continues to offer two dental plans to benefit eligible employees and dependents</a:t>
            </a:r>
          </a:p>
          <a:p>
            <a:pPr marL="457200" indent="-457200">
              <a:buFont typeface="Wingdings" panose="05000000000000000000" pitchFamily="2" charset="2"/>
              <a:buChar char="ü"/>
            </a:pPr>
            <a:r>
              <a:rPr lang="en-US" dirty="0"/>
              <a:t>Dependent children covered to age 26</a:t>
            </a:r>
          </a:p>
          <a:p>
            <a:pPr marL="457200" indent="-457200">
              <a:buFont typeface="Wingdings" panose="05000000000000000000" pitchFamily="2" charset="2"/>
              <a:buChar char="ü"/>
            </a:pPr>
            <a:r>
              <a:rPr lang="en-US" dirty="0"/>
              <a:t>Find a provider at </a:t>
            </a:r>
            <a:r>
              <a:rPr lang="en-US" dirty="0">
                <a:hlinkClick r:id="rId3"/>
              </a:rPr>
              <a:t>www.unitedconcordia.com</a:t>
            </a:r>
            <a:endParaRPr lang="en-US" dirty="0"/>
          </a:p>
          <a:p>
            <a:pPr marL="1200150" lvl="1" indent="-457200">
              <a:buFont typeface="Wingdings" panose="05000000000000000000" pitchFamily="2" charset="2"/>
              <a:buChar char="§"/>
            </a:pPr>
            <a:r>
              <a:rPr lang="en-US" dirty="0"/>
              <a:t>Dental network: </a:t>
            </a:r>
            <a:r>
              <a:rPr lang="en-US" b="1" dirty="0"/>
              <a:t>Elite Plus</a:t>
            </a:r>
          </a:p>
          <a:p>
            <a:pPr marL="457200" indent="-457200">
              <a:buFont typeface="Wingdings" panose="05000000000000000000" pitchFamily="2" charset="2"/>
              <a:buChar char="ü"/>
            </a:pPr>
            <a:r>
              <a:rPr lang="en-US" dirty="0"/>
              <a:t>Create an account at </a:t>
            </a:r>
            <a:r>
              <a:rPr lang="en-US" dirty="0">
                <a:hlinkClick r:id="rId3"/>
              </a:rPr>
              <a:t>www.unitedconcordia.com</a:t>
            </a:r>
            <a:endParaRPr lang="en-US" dirty="0"/>
          </a:p>
          <a:p>
            <a:pPr marL="1200150" lvl="1" indent="-457200">
              <a:buFont typeface="Wingdings" panose="05000000000000000000" pitchFamily="2" charset="2"/>
              <a:buChar char="§"/>
            </a:pPr>
            <a:r>
              <a:rPr lang="en-US" dirty="0"/>
              <a:t>Review coverage information</a:t>
            </a:r>
          </a:p>
          <a:p>
            <a:pPr marL="1200150" lvl="1" indent="-457200">
              <a:buFont typeface="Wingdings" panose="05000000000000000000" pitchFamily="2" charset="2"/>
              <a:buChar char="§"/>
            </a:pPr>
            <a:r>
              <a:rPr lang="en-US" dirty="0"/>
              <a:t>Check claim status</a:t>
            </a:r>
          </a:p>
          <a:p>
            <a:pPr marL="1200150" lvl="1" indent="-457200">
              <a:buFont typeface="Wingdings" panose="05000000000000000000" pitchFamily="2" charset="2"/>
              <a:buChar char="§"/>
            </a:pPr>
            <a:r>
              <a:rPr lang="en-US" dirty="0"/>
              <a:t>Print ID cards</a:t>
            </a:r>
          </a:p>
          <a:p>
            <a:pPr lvl="1" indent="0">
              <a:buNone/>
            </a:pPr>
            <a:endParaRPr lang="en-US" dirty="0"/>
          </a:p>
          <a:p>
            <a:pPr marL="1200150" lvl="1" indent="-457200">
              <a:buFont typeface="Wingdings" panose="05000000000000000000" pitchFamily="2" charset="2"/>
              <a:buChar char="ü"/>
            </a:pPr>
            <a:endParaRPr lang="en-US" dirty="0"/>
          </a:p>
        </p:txBody>
      </p:sp>
      <p:pic>
        <p:nvPicPr>
          <p:cNvPr id="3074" name="Picture 2" descr="TRICARE Dental Program Online | TRICARE Insurance Plans">
            <a:extLst>
              <a:ext uri="{FF2B5EF4-FFF2-40B4-BE49-F238E27FC236}">
                <a16:creationId xmlns:a16="http://schemas.microsoft.com/office/drawing/2014/main" id="{178A820E-00DC-4C3E-9B41-7B4903E47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736" y="5867400"/>
            <a:ext cx="4058264" cy="94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9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10;&#10;Description automatically generated">
            <a:extLst>
              <a:ext uri="{FF2B5EF4-FFF2-40B4-BE49-F238E27FC236}">
                <a16:creationId xmlns:a16="http://schemas.microsoft.com/office/drawing/2014/main" id="{8BFA6695-4959-454D-BE1F-331B6262F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19" y="2493162"/>
            <a:ext cx="8568961" cy="1871675"/>
          </a:xfrm>
          <a:prstGeom prst="rect">
            <a:avLst/>
          </a:prstGeom>
        </p:spPr>
      </p:pic>
      <p:sp>
        <p:nvSpPr>
          <p:cNvPr id="4" name="TextBox 3">
            <a:extLst>
              <a:ext uri="{FF2B5EF4-FFF2-40B4-BE49-F238E27FC236}">
                <a16:creationId xmlns:a16="http://schemas.microsoft.com/office/drawing/2014/main" id="{51C156FA-D8C9-70AC-FA3F-970FDC31F504}"/>
              </a:ext>
            </a:extLst>
          </p:cNvPr>
          <p:cNvSpPr txBox="1"/>
          <p:nvPr/>
        </p:nvSpPr>
        <p:spPr>
          <a:xfrm>
            <a:off x="780271" y="1011129"/>
            <a:ext cx="6781800" cy="461665"/>
          </a:xfrm>
          <a:prstGeom prst="rect">
            <a:avLst/>
          </a:prstGeom>
          <a:noFill/>
        </p:spPr>
        <p:txBody>
          <a:bodyPr wrap="square" rtlCol="0">
            <a:spAutoFit/>
          </a:bodyPr>
          <a:lstStyle/>
          <a:p>
            <a:r>
              <a:rPr lang="en-US" sz="2400" b="1" dirty="0"/>
              <a:t>Dental Per Pay Deductions</a:t>
            </a:r>
          </a:p>
        </p:txBody>
      </p:sp>
    </p:spTree>
    <p:extLst>
      <p:ext uri="{BB962C8B-B14F-4D97-AF65-F5344CB8AC3E}">
        <p14:creationId xmlns:p14="http://schemas.microsoft.com/office/powerpoint/2010/main" val="3728557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AD04E3-3506-4356-9B58-280573B116F8}"/>
              </a:ext>
            </a:extLst>
          </p:cNvPr>
          <p:cNvPicPr>
            <a:picLocks noChangeAspect="1"/>
          </p:cNvPicPr>
          <p:nvPr/>
        </p:nvPicPr>
        <p:blipFill>
          <a:blip r:embed="rId2"/>
          <a:stretch>
            <a:fillRect/>
          </a:stretch>
        </p:blipFill>
        <p:spPr>
          <a:xfrm>
            <a:off x="457200" y="762000"/>
            <a:ext cx="8458200" cy="4366976"/>
          </a:xfrm>
          <a:prstGeom prst="rect">
            <a:avLst/>
          </a:prstGeom>
        </p:spPr>
      </p:pic>
      <p:pic>
        <p:nvPicPr>
          <p:cNvPr id="11" name="Picture 10">
            <a:extLst>
              <a:ext uri="{FF2B5EF4-FFF2-40B4-BE49-F238E27FC236}">
                <a16:creationId xmlns:a16="http://schemas.microsoft.com/office/drawing/2014/main" id="{FC084E7A-EC99-47DE-8ABC-F248DA0FF090}"/>
              </a:ext>
            </a:extLst>
          </p:cNvPr>
          <p:cNvPicPr>
            <a:picLocks noChangeAspect="1"/>
          </p:cNvPicPr>
          <p:nvPr/>
        </p:nvPicPr>
        <p:blipFill>
          <a:blip r:embed="rId3"/>
          <a:stretch>
            <a:fillRect/>
          </a:stretch>
        </p:blipFill>
        <p:spPr>
          <a:xfrm>
            <a:off x="457200" y="5128976"/>
            <a:ext cx="8489323" cy="1479591"/>
          </a:xfrm>
          <a:prstGeom prst="rect">
            <a:avLst/>
          </a:prstGeom>
        </p:spPr>
      </p:pic>
    </p:spTree>
    <p:extLst>
      <p:ext uri="{BB962C8B-B14F-4D97-AF65-F5344CB8AC3E}">
        <p14:creationId xmlns:p14="http://schemas.microsoft.com/office/powerpoint/2010/main" val="2872623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4ECD-C726-423D-B1C3-59F0A4C623F0}"/>
              </a:ext>
            </a:extLst>
          </p:cNvPr>
          <p:cNvSpPr>
            <a:spLocks noGrp="1"/>
          </p:cNvSpPr>
          <p:nvPr>
            <p:ph type="title"/>
          </p:nvPr>
        </p:nvSpPr>
        <p:spPr/>
        <p:txBody>
          <a:bodyPr/>
          <a:lstStyle/>
          <a:p>
            <a:r>
              <a:rPr lang="en-US" dirty="0" err="1">
                <a:solidFill>
                  <a:schemeClr val="tx1"/>
                </a:solidFill>
              </a:rPr>
              <a:t>MyDentalBenefits</a:t>
            </a:r>
            <a:r>
              <a:rPr lang="en-US" dirty="0">
                <a:solidFill>
                  <a:schemeClr val="tx1"/>
                </a:solidFill>
              </a:rPr>
              <a:t> Account</a:t>
            </a:r>
          </a:p>
        </p:txBody>
      </p:sp>
      <p:sp>
        <p:nvSpPr>
          <p:cNvPr id="3" name="Content Placeholder 2">
            <a:extLst>
              <a:ext uri="{FF2B5EF4-FFF2-40B4-BE49-F238E27FC236}">
                <a16:creationId xmlns:a16="http://schemas.microsoft.com/office/drawing/2014/main" id="{793268CD-1B40-4BF1-AF2E-886146FED9B0}"/>
              </a:ext>
            </a:extLst>
          </p:cNvPr>
          <p:cNvSpPr>
            <a:spLocks noGrp="1"/>
          </p:cNvSpPr>
          <p:nvPr>
            <p:ph sz="quarter" idx="10"/>
          </p:nvPr>
        </p:nvSpPr>
        <p:spPr>
          <a:xfrm>
            <a:off x="533400" y="1676400"/>
            <a:ext cx="8153400" cy="4578658"/>
          </a:xfrm>
        </p:spPr>
        <p:txBody>
          <a:bodyPr/>
          <a:lstStyle/>
          <a:p>
            <a:r>
              <a:rPr lang="en-US" dirty="0"/>
              <a:t>Creating an online account with United Concordia’s </a:t>
            </a:r>
            <a:r>
              <a:rPr lang="en-US" dirty="0" err="1"/>
              <a:t>MyDentalBenefits</a:t>
            </a:r>
            <a:r>
              <a:rPr lang="en-US" dirty="0"/>
              <a:t> gives you 24/7 access to information on your dental plan:</a:t>
            </a:r>
          </a:p>
          <a:p>
            <a:pPr marL="342900" indent="-342900">
              <a:buFont typeface="Arial" panose="020B0604020202020204" pitchFamily="34" charset="0"/>
              <a:buChar char="•"/>
            </a:pPr>
            <a:r>
              <a:rPr lang="en-US" dirty="0"/>
              <a:t>See your plan benefits</a:t>
            </a:r>
          </a:p>
          <a:p>
            <a:pPr marL="342900" indent="-342900">
              <a:buFont typeface="Arial" panose="020B0604020202020204" pitchFamily="34" charset="0"/>
              <a:buChar char="•"/>
            </a:pPr>
            <a:r>
              <a:rPr lang="en-US" dirty="0"/>
              <a:t>Check the status of claims and access EOB’s</a:t>
            </a:r>
          </a:p>
          <a:p>
            <a:pPr marL="342900" indent="-342900">
              <a:buFont typeface="Arial" panose="020B0604020202020204" pitchFamily="34" charset="0"/>
              <a:buChar char="•"/>
            </a:pPr>
            <a:r>
              <a:rPr lang="en-US" dirty="0"/>
              <a:t>Find a dentist near you</a:t>
            </a:r>
          </a:p>
          <a:p>
            <a:pPr marL="342900" indent="-342900">
              <a:buFont typeface="Arial" panose="020B0604020202020204" pitchFamily="34" charset="0"/>
              <a:buChar char="•"/>
            </a:pPr>
            <a:r>
              <a:rPr lang="en-US" dirty="0"/>
              <a:t>Chat live with customer service</a:t>
            </a:r>
          </a:p>
          <a:p>
            <a:pPr marL="342900" indent="-342900">
              <a:buFont typeface="Arial" panose="020B0604020202020204" pitchFamily="34" charset="0"/>
              <a:buChar char="•"/>
            </a:pPr>
            <a:r>
              <a:rPr lang="en-US" dirty="0"/>
              <a:t>Print ID cards</a:t>
            </a:r>
          </a:p>
        </p:txBody>
      </p:sp>
      <p:pic>
        <p:nvPicPr>
          <p:cNvPr id="5" name="Picture 4">
            <a:extLst>
              <a:ext uri="{FF2B5EF4-FFF2-40B4-BE49-F238E27FC236}">
                <a16:creationId xmlns:a16="http://schemas.microsoft.com/office/drawing/2014/main" id="{99733599-4A08-4288-A982-93726623665B}"/>
              </a:ext>
            </a:extLst>
          </p:cNvPr>
          <p:cNvPicPr>
            <a:picLocks noChangeAspect="1"/>
          </p:cNvPicPr>
          <p:nvPr/>
        </p:nvPicPr>
        <p:blipFill>
          <a:blip r:embed="rId2"/>
          <a:stretch>
            <a:fillRect/>
          </a:stretch>
        </p:blipFill>
        <p:spPr>
          <a:xfrm>
            <a:off x="434205" y="4691142"/>
            <a:ext cx="5360668" cy="1553817"/>
          </a:xfrm>
          <a:prstGeom prst="rect">
            <a:avLst/>
          </a:prstGeom>
        </p:spPr>
      </p:pic>
      <p:pic>
        <p:nvPicPr>
          <p:cNvPr id="7" name="Picture 6">
            <a:extLst>
              <a:ext uri="{FF2B5EF4-FFF2-40B4-BE49-F238E27FC236}">
                <a16:creationId xmlns:a16="http://schemas.microsoft.com/office/drawing/2014/main" id="{1E3ACBDD-B34C-4B06-9B3D-11447C7626B0}"/>
              </a:ext>
            </a:extLst>
          </p:cNvPr>
          <p:cNvPicPr>
            <a:picLocks noChangeAspect="1"/>
          </p:cNvPicPr>
          <p:nvPr/>
        </p:nvPicPr>
        <p:blipFill>
          <a:blip r:embed="rId3"/>
          <a:stretch>
            <a:fillRect/>
          </a:stretch>
        </p:blipFill>
        <p:spPr>
          <a:xfrm>
            <a:off x="5750849" y="3733800"/>
            <a:ext cx="2581445" cy="2133600"/>
          </a:xfrm>
          <a:prstGeom prst="rect">
            <a:avLst/>
          </a:prstGeom>
        </p:spPr>
      </p:pic>
    </p:spTree>
    <p:extLst>
      <p:ext uri="{BB962C8B-B14F-4D97-AF65-F5344CB8AC3E}">
        <p14:creationId xmlns:p14="http://schemas.microsoft.com/office/powerpoint/2010/main" val="3465205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9859E-18B5-442B-9ED4-09686B159CC6}"/>
              </a:ext>
            </a:extLst>
          </p:cNvPr>
          <p:cNvSpPr>
            <a:spLocks noGrp="1"/>
          </p:cNvSpPr>
          <p:nvPr>
            <p:ph sz="quarter" idx="10"/>
          </p:nvPr>
        </p:nvSpPr>
        <p:spPr>
          <a:xfrm>
            <a:off x="457200" y="2438400"/>
            <a:ext cx="8153400" cy="4419600"/>
          </a:xfrm>
        </p:spPr>
        <p:txBody>
          <a:bodyPr>
            <a:normAutofit/>
          </a:bodyPr>
          <a:lstStyle/>
          <a:p>
            <a:pPr algn="ctr"/>
            <a:r>
              <a:rPr lang="en-US" sz="6000" b="1" dirty="0">
                <a:solidFill>
                  <a:schemeClr val="bg1"/>
                </a:solidFill>
              </a:rPr>
              <a:t>Vision Coverage</a:t>
            </a:r>
          </a:p>
        </p:txBody>
      </p:sp>
      <p:sp>
        <p:nvSpPr>
          <p:cNvPr id="4" name="TextBox 3">
            <a:extLst>
              <a:ext uri="{FF2B5EF4-FFF2-40B4-BE49-F238E27FC236}">
                <a16:creationId xmlns:a16="http://schemas.microsoft.com/office/drawing/2014/main" id="{E8923A94-5CFA-416E-B637-038D63874602}"/>
              </a:ext>
            </a:extLst>
          </p:cNvPr>
          <p:cNvSpPr txBox="1"/>
          <p:nvPr/>
        </p:nvSpPr>
        <p:spPr>
          <a:xfrm>
            <a:off x="152400" y="381000"/>
            <a:ext cx="2667000" cy="6096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1335478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7D3A-A1D8-48D6-9F51-183EBBC188C0}"/>
              </a:ext>
            </a:extLst>
          </p:cNvPr>
          <p:cNvSpPr>
            <a:spLocks noGrp="1"/>
          </p:cNvSpPr>
          <p:nvPr>
            <p:ph type="title"/>
          </p:nvPr>
        </p:nvSpPr>
        <p:spPr/>
        <p:txBody>
          <a:bodyPr/>
          <a:lstStyle/>
          <a:p>
            <a:r>
              <a:rPr lang="en-US" dirty="0">
                <a:solidFill>
                  <a:schemeClr val="tx1"/>
                </a:solidFill>
              </a:rPr>
              <a:t>Vision Plan Overview</a:t>
            </a:r>
          </a:p>
        </p:txBody>
      </p:sp>
      <p:sp>
        <p:nvSpPr>
          <p:cNvPr id="3" name="Content Placeholder 2">
            <a:extLst>
              <a:ext uri="{FF2B5EF4-FFF2-40B4-BE49-F238E27FC236}">
                <a16:creationId xmlns:a16="http://schemas.microsoft.com/office/drawing/2014/main" id="{08C90998-38EB-43BD-B5F8-14B2ABC1DF7A}"/>
              </a:ext>
            </a:extLst>
          </p:cNvPr>
          <p:cNvSpPr>
            <a:spLocks noGrp="1"/>
          </p:cNvSpPr>
          <p:nvPr>
            <p:ph sz="quarter" idx="10"/>
          </p:nvPr>
        </p:nvSpPr>
        <p:spPr/>
        <p:txBody>
          <a:bodyPr>
            <a:normAutofit fontScale="92500" lnSpcReduction="20000"/>
          </a:bodyPr>
          <a:lstStyle/>
          <a:p>
            <a:pPr marL="457200" indent="-457200">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No Change in Plan Design or Employee Premiums for July 1, 2023</a:t>
            </a:r>
            <a:endParaRPr lang="en-US" dirty="0"/>
          </a:p>
          <a:p>
            <a:pPr marL="457200" indent="-457200">
              <a:buFont typeface="Wingdings" panose="05000000000000000000" pitchFamily="2" charset="2"/>
              <a:buChar char="ü"/>
            </a:pPr>
            <a:r>
              <a:rPr lang="en-US" dirty="0"/>
              <a:t>Dickinson College continues to offer vision coverage through Vision Benefits of America (VBA)</a:t>
            </a:r>
          </a:p>
          <a:p>
            <a:pPr marL="457200" indent="-457200">
              <a:buFont typeface="Wingdings" panose="05000000000000000000" pitchFamily="2" charset="2"/>
              <a:buChar char="ü"/>
            </a:pPr>
            <a:r>
              <a:rPr lang="en-US" dirty="0"/>
              <a:t>Dependent children covered to age 26</a:t>
            </a:r>
          </a:p>
          <a:p>
            <a:pPr marL="457200" indent="-457200">
              <a:buFont typeface="Wingdings" panose="05000000000000000000" pitchFamily="2" charset="2"/>
              <a:buChar char="ü"/>
            </a:pPr>
            <a:r>
              <a:rPr lang="en-US" dirty="0"/>
              <a:t>Log in to your vision member account at </a:t>
            </a:r>
            <a:r>
              <a:rPr lang="en-US" dirty="0">
                <a:hlinkClick r:id="rId2"/>
              </a:rPr>
              <a:t>www.vbaplans.com</a:t>
            </a:r>
            <a:endParaRPr lang="en-US" dirty="0"/>
          </a:p>
          <a:p>
            <a:pPr marL="1085850" lvl="1" indent="-342900">
              <a:buFont typeface="Wingdings" panose="05000000000000000000" pitchFamily="2" charset="2"/>
              <a:buChar char="§"/>
            </a:pPr>
            <a:r>
              <a:rPr lang="en-US" dirty="0"/>
              <a:t>Find a participating provider to maximize your benefits</a:t>
            </a:r>
          </a:p>
          <a:p>
            <a:pPr marL="1085850" lvl="1" indent="-342900">
              <a:buFont typeface="Wingdings" panose="05000000000000000000" pitchFamily="2" charset="2"/>
              <a:buChar char="§"/>
            </a:pPr>
            <a:r>
              <a:rPr lang="en-US" dirty="0"/>
              <a:t>Access your eligibility for services</a:t>
            </a:r>
          </a:p>
          <a:p>
            <a:pPr marL="1085850" lvl="1" indent="-342900">
              <a:buFont typeface="Wingdings" panose="05000000000000000000" pitchFamily="2" charset="2"/>
              <a:buChar char="§"/>
            </a:pPr>
            <a:r>
              <a:rPr lang="en-US" dirty="0"/>
              <a:t>View your claim history and plan coverage</a:t>
            </a:r>
          </a:p>
          <a:p>
            <a:pPr marL="1085850" lvl="1" indent="-342900">
              <a:buFont typeface="Wingdings" panose="05000000000000000000" pitchFamily="2" charset="2"/>
              <a:buChar char="§"/>
            </a:pPr>
            <a:r>
              <a:rPr lang="en-US" dirty="0"/>
              <a:t>View/Print ID card, (card not necessary to access benefits)</a:t>
            </a:r>
          </a:p>
          <a:p>
            <a:pPr marL="1085850" lvl="1" indent="-342900">
              <a:buFont typeface="Wingdings" panose="05000000000000000000" pitchFamily="2" charset="2"/>
              <a:buChar char="§"/>
            </a:pPr>
            <a:r>
              <a:rPr lang="en-US" dirty="0"/>
              <a:t>Access out-of-network claim instructions</a:t>
            </a:r>
          </a:p>
          <a:p>
            <a:pPr lvl="1" indent="0">
              <a:buNone/>
            </a:pPr>
            <a:endParaRPr lang="en-US" dirty="0"/>
          </a:p>
          <a:p>
            <a:pPr marL="457200" indent="-457200">
              <a:buFont typeface="Wingdings" panose="05000000000000000000" pitchFamily="2" charset="2"/>
              <a:buChar char="ü"/>
            </a:pPr>
            <a:r>
              <a:rPr lang="en-US" dirty="0"/>
              <a:t>Vision services frequency</a:t>
            </a:r>
          </a:p>
          <a:p>
            <a:pPr marL="1200150" lvl="1" indent="-457200">
              <a:buFont typeface="Wingdings" panose="05000000000000000000" pitchFamily="2" charset="2"/>
              <a:buChar char="§"/>
            </a:pPr>
            <a:r>
              <a:rPr lang="en-US" dirty="0"/>
              <a:t>Routine exam – once every 12 months</a:t>
            </a:r>
          </a:p>
          <a:p>
            <a:pPr marL="1200150" lvl="1" indent="-457200">
              <a:buFont typeface="Wingdings" panose="05000000000000000000" pitchFamily="2" charset="2"/>
              <a:buChar char="§"/>
            </a:pPr>
            <a:r>
              <a:rPr lang="en-US" dirty="0"/>
              <a:t>Lenses – once every 12 months</a:t>
            </a:r>
          </a:p>
          <a:p>
            <a:pPr marL="1200150" lvl="1" indent="-457200">
              <a:buFont typeface="Wingdings" panose="05000000000000000000" pitchFamily="2" charset="2"/>
              <a:buChar char="§"/>
            </a:pPr>
            <a:r>
              <a:rPr lang="en-US" dirty="0"/>
              <a:t>Frames – once every 24 months</a:t>
            </a:r>
          </a:p>
          <a:p>
            <a:endParaRPr lang="en-US" dirty="0"/>
          </a:p>
        </p:txBody>
      </p:sp>
      <p:pic>
        <p:nvPicPr>
          <p:cNvPr id="1026" name="Picture 2" descr="See the source image">
            <a:extLst>
              <a:ext uri="{FF2B5EF4-FFF2-40B4-BE49-F238E27FC236}">
                <a16:creationId xmlns:a16="http://schemas.microsoft.com/office/drawing/2014/main" id="{3667CD03-310F-4987-882D-380734D18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450205"/>
            <a:ext cx="2152650" cy="129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410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D7BA2B-1B5B-4906-9C35-7F076C352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710606"/>
            <a:ext cx="8839200" cy="796442"/>
          </a:xfrm>
          <a:prstGeom prst="rect">
            <a:avLst/>
          </a:prstGeom>
        </p:spPr>
      </p:pic>
      <p:pic>
        <p:nvPicPr>
          <p:cNvPr id="8" name="Picture 7">
            <a:extLst>
              <a:ext uri="{FF2B5EF4-FFF2-40B4-BE49-F238E27FC236}">
                <a16:creationId xmlns:a16="http://schemas.microsoft.com/office/drawing/2014/main" id="{2E8BDD2E-C2F3-4B49-AC0B-5C449C15F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12388"/>
            <a:ext cx="8839200" cy="536821"/>
          </a:xfrm>
          <a:prstGeom prst="rect">
            <a:avLst/>
          </a:prstGeom>
        </p:spPr>
      </p:pic>
      <p:sp>
        <p:nvSpPr>
          <p:cNvPr id="2" name="TextBox 1">
            <a:extLst>
              <a:ext uri="{FF2B5EF4-FFF2-40B4-BE49-F238E27FC236}">
                <a16:creationId xmlns:a16="http://schemas.microsoft.com/office/drawing/2014/main" id="{873149F5-2716-C54E-84EA-CFF709B7CD8E}"/>
              </a:ext>
            </a:extLst>
          </p:cNvPr>
          <p:cNvSpPr txBox="1"/>
          <p:nvPr/>
        </p:nvSpPr>
        <p:spPr>
          <a:xfrm>
            <a:off x="780271" y="1011129"/>
            <a:ext cx="6781800" cy="461665"/>
          </a:xfrm>
          <a:prstGeom prst="rect">
            <a:avLst/>
          </a:prstGeom>
          <a:noFill/>
        </p:spPr>
        <p:txBody>
          <a:bodyPr wrap="square" rtlCol="0">
            <a:spAutoFit/>
          </a:bodyPr>
          <a:lstStyle/>
          <a:p>
            <a:r>
              <a:rPr lang="en-US" sz="2400" b="1" dirty="0"/>
              <a:t>Vision Per Pay Deductions</a:t>
            </a:r>
          </a:p>
        </p:txBody>
      </p:sp>
    </p:spTree>
    <p:extLst>
      <p:ext uri="{BB962C8B-B14F-4D97-AF65-F5344CB8AC3E}">
        <p14:creationId xmlns:p14="http://schemas.microsoft.com/office/powerpoint/2010/main" val="105799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3BCC-A116-47BA-8A37-76D6451AFA74}"/>
              </a:ext>
            </a:extLst>
          </p:cNvPr>
          <p:cNvSpPr>
            <a:spLocks noGrp="1"/>
          </p:cNvSpPr>
          <p:nvPr>
            <p:ph type="title"/>
          </p:nvPr>
        </p:nvSpPr>
        <p:spPr/>
        <p:txBody>
          <a:bodyPr/>
          <a:lstStyle/>
          <a:p>
            <a:r>
              <a:rPr lang="en-US" dirty="0"/>
              <a:t>Open Enrollment</a:t>
            </a:r>
          </a:p>
        </p:txBody>
      </p:sp>
      <p:sp>
        <p:nvSpPr>
          <p:cNvPr id="3" name="Content Placeholder 2">
            <a:extLst>
              <a:ext uri="{FF2B5EF4-FFF2-40B4-BE49-F238E27FC236}">
                <a16:creationId xmlns:a16="http://schemas.microsoft.com/office/drawing/2014/main" id="{BEC237F4-2A8B-44D1-B1E5-1851C5FE164D}"/>
              </a:ext>
            </a:extLst>
          </p:cNvPr>
          <p:cNvSpPr>
            <a:spLocks noGrp="1"/>
          </p:cNvSpPr>
          <p:nvPr>
            <p:ph sz="quarter" idx="10"/>
          </p:nvPr>
        </p:nvSpPr>
        <p:spPr>
          <a:xfrm>
            <a:off x="457200" y="1676400"/>
            <a:ext cx="8382000" cy="4419600"/>
          </a:xfrm>
        </p:spPr>
        <p:txBody>
          <a:bodyPr/>
          <a:lstStyle/>
          <a:p>
            <a:pPr>
              <a:spcBef>
                <a:spcPts val="600"/>
              </a:spcBef>
            </a:pPr>
            <a:r>
              <a:rPr lang="en-US" dirty="0"/>
              <a:t>Enroll in your benefits Wednesday, May 10 through Wednesday, May 24</a:t>
            </a:r>
          </a:p>
          <a:p>
            <a:pPr>
              <a:spcBef>
                <a:spcPts val="600"/>
              </a:spcBef>
            </a:pPr>
            <a:r>
              <a:rPr lang="en-US" dirty="0"/>
              <a:t>Enrollments effective July 1, 2023</a:t>
            </a:r>
          </a:p>
          <a:p>
            <a:pPr>
              <a:spcBef>
                <a:spcPts val="600"/>
              </a:spcBef>
            </a:pPr>
            <a:endParaRPr lang="en-US" sz="2000" dirty="0">
              <a:latin typeface="Helvetica" panose="020B0604020202020204" pitchFamily="34" charset="0"/>
              <a:cs typeface="Helvetica" panose="020B0604020202020204" pitchFamily="34" charset="0"/>
            </a:endParaRPr>
          </a:p>
          <a:p>
            <a:pPr>
              <a:spcBef>
                <a:spcPts val="600"/>
              </a:spcBef>
            </a:pPr>
            <a:r>
              <a:rPr lang="en-US" sz="2000" dirty="0">
                <a:latin typeface="Helvetica" panose="020B0604020202020204" pitchFamily="34" charset="0"/>
                <a:cs typeface="Helvetica" panose="020B0604020202020204" pitchFamily="34" charset="0"/>
              </a:rPr>
              <a:t>Only time of the year to:</a:t>
            </a:r>
          </a:p>
          <a:p>
            <a:pPr marL="461963" indent="-461963">
              <a:spcBef>
                <a:spcPts val="6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Enroll in or Change Plans</a:t>
            </a:r>
          </a:p>
          <a:p>
            <a:pPr marL="461963" indent="-461963">
              <a:spcBef>
                <a:spcPts val="6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(Re) Enroll in the FSA Plan</a:t>
            </a:r>
          </a:p>
          <a:p>
            <a:pPr marL="461963" indent="-461963">
              <a:spcBef>
                <a:spcPts val="6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Add or Remove Dependents</a:t>
            </a:r>
          </a:p>
          <a:p>
            <a:pPr marL="461963" indent="-461963">
              <a:spcBef>
                <a:spcPts val="600"/>
              </a:spcBef>
              <a:buFont typeface="Wingdings" panose="05000000000000000000" pitchFamily="2" charset="2"/>
              <a:buChar char="ü"/>
            </a:pPr>
            <a:endParaRPr lang="en-US" sz="2000" dirty="0">
              <a:latin typeface="Helvetica" panose="020B0604020202020204" pitchFamily="34" charset="0"/>
              <a:cs typeface="Helvetica" panose="020B0604020202020204" pitchFamily="34" charset="0"/>
            </a:endParaRPr>
          </a:p>
          <a:p>
            <a:pPr>
              <a:spcBef>
                <a:spcPts val="600"/>
              </a:spcBef>
            </a:pPr>
            <a:r>
              <a:rPr lang="en-US" sz="2000" dirty="0">
                <a:latin typeface="Helvetica" panose="020B0604020202020204" pitchFamily="34" charset="0"/>
                <a:cs typeface="Helvetica" panose="020B0604020202020204" pitchFamily="34" charset="0"/>
              </a:rPr>
              <a:t>Changes during the year are limited to qualifying events</a:t>
            </a:r>
          </a:p>
          <a:p>
            <a:pPr>
              <a:spcBef>
                <a:spcPts val="600"/>
              </a:spcBef>
            </a:pPr>
            <a:r>
              <a:rPr lang="en-US" sz="2000" dirty="0">
                <a:latin typeface="Helvetica" panose="020B0604020202020204" pitchFamily="34" charset="0"/>
                <a:cs typeface="Helvetica" panose="020B0604020202020204" pitchFamily="34" charset="0"/>
              </a:rPr>
              <a:t> &amp; a 31-day window.</a:t>
            </a:r>
          </a:p>
          <a:p>
            <a:endParaRPr lang="en-US" dirty="0"/>
          </a:p>
        </p:txBody>
      </p:sp>
      <p:pic>
        <p:nvPicPr>
          <p:cNvPr id="4" name="Picture 2" descr="Best Line Open GIFs | Gfycat">
            <a:extLst>
              <a:ext uri="{FF2B5EF4-FFF2-40B4-BE49-F238E27FC236}">
                <a16:creationId xmlns:a16="http://schemas.microsoft.com/office/drawing/2014/main" id="{F6BC51B0-72BA-4A45-A696-AC07878A14C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14600"/>
            <a:ext cx="2895600" cy="149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33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2898-A4A1-45B4-80A5-4A83B5A13F19}"/>
              </a:ext>
            </a:extLst>
          </p:cNvPr>
          <p:cNvSpPr>
            <a:spLocks noGrp="1"/>
          </p:cNvSpPr>
          <p:nvPr>
            <p:ph type="title"/>
          </p:nvPr>
        </p:nvSpPr>
        <p:spPr/>
        <p:txBody>
          <a:bodyPr/>
          <a:lstStyle/>
          <a:p>
            <a:r>
              <a:rPr lang="en-US" dirty="0">
                <a:solidFill>
                  <a:schemeClr val="tx1"/>
                </a:solidFill>
              </a:rPr>
              <a:t>Vision Benefits</a:t>
            </a:r>
          </a:p>
        </p:txBody>
      </p:sp>
      <p:sp>
        <p:nvSpPr>
          <p:cNvPr id="4" name="Content Placeholder 3">
            <a:extLst>
              <a:ext uri="{FF2B5EF4-FFF2-40B4-BE49-F238E27FC236}">
                <a16:creationId xmlns:a16="http://schemas.microsoft.com/office/drawing/2014/main" id="{5DD7C55D-7E24-4530-A2E9-AA7256CB6D5F}"/>
              </a:ext>
            </a:extLst>
          </p:cNvPr>
          <p:cNvSpPr>
            <a:spLocks noGrp="1"/>
          </p:cNvSpPr>
          <p:nvPr>
            <p:ph sz="quarter" idx="10"/>
          </p:nvPr>
        </p:nvSpPr>
        <p:spPr/>
        <p:txBody>
          <a:bodyPr/>
          <a:lstStyle/>
          <a:p>
            <a:endParaRPr lang="en-US"/>
          </a:p>
        </p:txBody>
      </p:sp>
      <p:pic>
        <p:nvPicPr>
          <p:cNvPr id="9" name="Picture 8">
            <a:extLst>
              <a:ext uri="{FF2B5EF4-FFF2-40B4-BE49-F238E27FC236}">
                <a16:creationId xmlns:a16="http://schemas.microsoft.com/office/drawing/2014/main" id="{9C65EC5A-092C-45ED-99F4-9E4F70390596}"/>
              </a:ext>
            </a:extLst>
          </p:cNvPr>
          <p:cNvPicPr>
            <a:picLocks noChangeAspect="1"/>
          </p:cNvPicPr>
          <p:nvPr/>
        </p:nvPicPr>
        <p:blipFill>
          <a:blip r:embed="rId2"/>
          <a:stretch>
            <a:fillRect/>
          </a:stretch>
        </p:blipFill>
        <p:spPr>
          <a:xfrm>
            <a:off x="429296" y="1524000"/>
            <a:ext cx="8420100" cy="5279269"/>
          </a:xfrm>
          <a:prstGeom prst="rect">
            <a:avLst/>
          </a:prstGeom>
        </p:spPr>
      </p:pic>
    </p:spTree>
    <p:extLst>
      <p:ext uri="{BB962C8B-B14F-4D97-AF65-F5344CB8AC3E}">
        <p14:creationId xmlns:p14="http://schemas.microsoft.com/office/powerpoint/2010/main" val="152031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A8D6F8-D02D-4F9B-B6EA-9082D34857F9}"/>
              </a:ext>
            </a:extLst>
          </p:cNvPr>
          <p:cNvSpPr>
            <a:spLocks noGrp="1"/>
          </p:cNvSpPr>
          <p:nvPr>
            <p:ph type="title"/>
          </p:nvPr>
        </p:nvSpPr>
        <p:spPr/>
        <p:txBody>
          <a:bodyPr>
            <a:normAutofit/>
          </a:bodyPr>
          <a:lstStyle/>
          <a:p>
            <a:pPr algn="ctr"/>
            <a:r>
              <a:rPr lang="en-US" sz="6000" dirty="0">
                <a:solidFill>
                  <a:schemeClr val="bg1"/>
                </a:solidFill>
              </a:rPr>
              <a:t>Flexible Spending</a:t>
            </a:r>
          </a:p>
        </p:txBody>
      </p:sp>
      <p:sp>
        <p:nvSpPr>
          <p:cNvPr id="7" name="TextBox 6">
            <a:extLst>
              <a:ext uri="{FF2B5EF4-FFF2-40B4-BE49-F238E27FC236}">
                <a16:creationId xmlns:a16="http://schemas.microsoft.com/office/drawing/2014/main" id="{C7E78F68-0259-4FA9-997B-90E12799A3EB}"/>
              </a:ext>
            </a:extLst>
          </p:cNvPr>
          <p:cNvSpPr txBox="1"/>
          <p:nvPr/>
        </p:nvSpPr>
        <p:spPr>
          <a:xfrm>
            <a:off x="457200" y="228600"/>
            <a:ext cx="2286000" cy="6096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238719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F687-2B7E-494D-8CA6-2D15AB0CB8C2}"/>
              </a:ext>
            </a:extLst>
          </p:cNvPr>
          <p:cNvSpPr>
            <a:spLocks noGrp="1"/>
          </p:cNvSpPr>
          <p:nvPr>
            <p:ph type="title"/>
          </p:nvPr>
        </p:nvSpPr>
        <p:spPr/>
        <p:txBody>
          <a:bodyPr/>
          <a:lstStyle/>
          <a:p>
            <a:r>
              <a:rPr lang="en-US" dirty="0">
                <a:solidFill>
                  <a:schemeClr val="tx1"/>
                </a:solidFill>
              </a:rPr>
              <a:t>Flexible Spending Accounts (FSA)</a:t>
            </a:r>
          </a:p>
        </p:txBody>
      </p:sp>
      <p:sp>
        <p:nvSpPr>
          <p:cNvPr id="3" name="Content Placeholder 2">
            <a:extLst>
              <a:ext uri="{FF2B5EF4-FFF2-40B4-BE49-F238E27FC236}">
                <a16:creationId xmlns:a16="http://schemas.microsoft.com/office/drawing/2014/main" id="{2403540B-EBE7-432A-AD8A-3F1396D7ED9D}"/>
              </a:ext>
            </a:extLst>
          </p:cNvPr>
          <p:cNvSpPr>
            <a:spLocks noGrp="1"/>
          </p:cNvSpPr>
          <p:nvPr>
            <p:ph sz="quarter" idx="10"/>
          </p:nvPr>
        </p:nvSpPr>
        <p:spPr>
          <a:xfrm>
            <a:off x="495300" y="1524000"/>
            <a:ext cx="8153400" cy="4572000"/>
          </a:xfrm>
        </p:spPr>
        <p:txBody>
          <a:bodyPr>
            <a:normAutofit fontScale="32500" lnSpcReduction="20000"/>
          </a:bodyPr>
          <a:lstStyle/>
          <a:p>
            <a:pPr marL="12700" marR="5080" algn="ctr">
              <a:lnSpc>
                <a:spcPct val="120000"/>
              </a:lnSpc>
              <a:spcBef>
                <a:spcPts val="600"/>
              </a:spcBef>
            </a:pPr>
            <a:r>
              <a:rPr lang="en-US" sz="4300" b="1" u="sng" dirty="0">
                <a:latin typeface="+mj-lt"/>
                <a:cs typeface="Calibri Light" panose="020F0302020204030204" pitchFamily="34" charset="0"/>
              </a:rPr>
              <a:t>Benefit MUST BE (re)elected every year!</a:t>
            </a:r>
          </a:p>
          <a:p>
            <a:pPr marL="12700" marR="5080">
              <a:lnSpc>
                <a:spcPct val="120000"/>
              </a:lnSpc>
              <a:spcBef>
                <a:spcPts val="600"/>
              </a:spcBef>
            </a:pPr>
            <a:r>
              <a:rPr lang="en-US" sz="4000" dirty="0">
                <a:latin typeface="+mj-lt"/>
                <a:cs typeface="Calibri Light" panose="020F0302020204030204" pitchFamily="34" charset="0"/>
              </a:rPr>
              <a:t>Pre-tax dollars set aside to pay for health or dependent care expenses.</a:t>
            </a:r>
          </a:p>
          <a:p>
            <a:pPr marL="12700" marR="5080">
              <a:lnSpc>
                <a:spcPct val="120000"/>
              </a:lnSpc>
              <a:spcBef>
                <a:spcPts val="600"/>
              </a:spcBef>
            </a:pPr>
            <a:r>
              <a:rPr lang="en-US" sz="4000" dirty="0">
                <a:latin typeface="+mj-lt"/>
                <a:cs typeface="Calibri Light" panose="020F0302020204030204" pitchFamily="34" charset="0"/>
              </a:rPr>
              <a:t>Accounts are “Use It or Lose It“ rule!</a:t>
            </a:r>
          </a:p>
          <a:p>
            <a:pPr marL="12700" marR="5080">
              <a:lnSpc>
                <a:spcPct val="120000"/>
              </a:lnSpc>
              <a:spcBef>
                <a:spcPts val="600"/>
              </a:spcBef>
            </a:pPr>
            <a:r>
              <a:rPr lang="en-US" sz="4000" dirty="0">
                <a:latin typeface="+mj-lt"/>
                <a:cs typeface="Calibri Light" panose="020F0302020204030204" pitchFamily="34" charset="0"/>
              </a:rPr>
              <a:t>Check FSA store website for qualifying purchases – </a:t>
            </a:r>
            <a:r>
              <a:rPr lang="en-US" sz="3600" dirty="0">
                <a:hlinkClick r:id="rId2"/>
              </a:rPr>
              <a:t>www.fsastore.com</a:t>
            </a:r>
            <a:endParaRPr lang="en-US" sz="4000" dirty="0">
              <a:latin typeface="+mj-lt"/>
              <a:cs typeface="Calibri Light" panose="020F0302020204030204" pitchFamily="34" charset="0"/>
            </a:endParaRPr>
          </a:p>
          <a:p>
            <a:pPr marL="12700" marR="5080">
              <a:lnSpc>
                <a:spcPct val="120000"/>
              </a:lnSpc>
              <a:spcBef>
                <a:spcPts val="600"/>
              </a:spcBef>
            </a:pPr>
            <a:endParaRPr lang="en-US" sz="900" strike="sngStrike" dirty="0">
              <a:latin typeface="+mj-lt"/>
              <a:cs typeface="Calibri Light" panose="020F0302020204030204" pitchFamily="34" charset="0"/>
            </a:endParaRPr>
          </a:p>
          <a:p>
            <a:pPr marL="12700">
              <a:lnSpc>
                <a:spcPct val="120000"/>
              </a:lnSpc>
              <a:spcBef>
                <a:spcPts val="600"/>
              </a:spcBef>
            </a:pPr>
            <a:r>
              <a:rPr lang="en-US" sz="4800" u="sng" dirty="0">
                <a:latin typeface="+mj-lt"/>
                <a:cs typeface="Calibri Light" panose="020F0302020204030204" pitchFamily="34" charset="0"/>
              </a:rPr>
              <a:t>Healthcare Spending Account (HCFSA)</a:t>
            </a:r>
          </a:p>
          <a:p>
            <a:pPr marL="640080" lvl="1" indent="-274320">
              <a:lnSpc>
                <a:spcPct val="120000"/>
              </a:lnSpc>
              <a:buFont typeface="Wingdings" panose="05000000000000000000" pitchFamily="2" charset="2"/>
              <a:buChar char="§"/>
              <a:tabLst>
                <a:tab pos="580390" algn="l"/>
              </a:tabLst>
            </a:pPr>
            <a:r>
              <a:rPr lang="en-US" sz="4000" b="1" dirty="0">
                <a:latin typeface="+mj-lt"/>
                <a:cs typeface="Calibri Light" panose="020F0302020204030204" pitchFamily="34" charset="0"/>
              </a:rPr>
              <a:t>$3,050 Annual Maximum</a:t>
            </a:r>
            <a:endParaRPr lang="en-US" sz="4000" dirty="0">
              <a:latin typeface="+mj-lt"/>
              <a:cs typeface="Calibri Light" panose="020F0302020204030204" pitchFamily="34" charset="0"/>
            </a:endParaRPr>
          </a:p>
          <a:p>
            <a:pPr marL="640080" lvl="1" indent="-274320">
              <a:lnSpc>
                <a:spcPct val="120000"/>
              </a:lnSpc>
              <a:buFont typeface="Wingdings" panose="05000000000000000000" pitchFamily="2" charset="2"/>
              <a:buChar char="§"/>
              <a:tabLst>
                <a:tab pos="580390" algn="l"/>
              </a:tabLst>
            </a:pPr>
            <a:r>
              <a:rPr lang="en-US" sz="4000" dirty="0">
                <a:latin typeface="+mj-lt"/>
                <a:cs typeface="Calibri Light" panose="020F0302020204030204" pitchFamily="34" charset="0"/>
              </a:rPr>
              <a:t>Benefit is fully funded July 1 if your expenses occur early in the year</a:t>
            </a:r>
          </a:p>
          <a:p>
            <a:pPr marL="640080" lvl="1" indent="-274320">
              <a:lnSpc>
                <a:spcPct val="120000"/>
              </a:lnSpc>
              <a:buFont typeface="Wingdings" panose="05000000000000000000" pitchFamily="2" charset="2"/>
              <a:buChar char="§"/>
              <a:tabLst>
                <a:tab pos="580390" algn="l"/>
              </a:tabLst>
            </a:pPr>
            <a:r>
              <a:rPr lang="en-US" sz="4000" dirty="0">
                <a:latin typeface="+mj-lt"/>
                <a:cs typeface="Calibri Light" panose="020F0302020204030204" pitchFamily="34" charset="0"/>
              </a:rPr>
              <a:t>Covers medical, Rx, dental &amp; vision expenses for employee, spouse &amp; children</a:t>
            </a:r>
          </a:p>
          <a:p>
            <a:pPr marL="640080" lvl="1" indent="-274320">
              <a:lnSpc>
                <a:spcPct val="120000"/>
              </a:lnSpc>
              <a:buFont typeface="Wingdings" panose="05000000000000000000" pitchFamily="2" charset="2"/>
              <a:buChar char="§"/>
              <a:tabLst>
                <a:tab pos="580390" algn="l"/>
              </a:tabLst>
            </a:pPr>
            <a:r>
              <a:rPr lang="en-US" sz="4000" dirty="0">
                <a:latin typeface="+mj-lt"/>
                <a:cs typeface="Calibri Light" panose="020F0302020204030204" pitchFamily="34" charset="0"/>
              </a:rPr>
              <a:t>Covers OTC and feminine hygiene products</a:t>
            </a:r>
          </a:p>
          <a:p>
            <a:pPr marL="1054100" lvl="1" indent="-457200">
              <a:lnSpc>
                <a:spcPct val="120000"/>
              </a:lnSpc>
              <a:buClr>
                <a:srgbClr val="FFFFFF"/>
              </a:buClr>
              <a:buFont typeface="Wingdings" panose="05000000000000000000" pitchFamily="2" charset="2"/>
              <a:buChar char="§"/>
              <a:tabLst>
                <a:tab pos="580390" algn="l"/>
              </a:tabLst>
            </a:pPr>
            <a:endParaRPr lang="en-US" sz="900" dirty="0">
              <a:latin typeface="+mj-lt"/>
              <a:cs typeface="Calibri Light" panose="020F0302020204030204" pitchFamily="34" charset="0"/>
            </a:endParaRPr>
          </a:p>
          <a:p>
            <a:pPr marL="12700">
              <a:lnSpc>
                <a:spcPct val="120000"/>
              </a:lnSpc>
              <a:spcBef>
                <a:spcPts val="600"/>
              </a:spcBef>
            </a:pPr>
            <a:r>
              <a:rPr lang="en-US" sz="4800" u="sng" dirty="0">
                <a:latin typeface="+mj-lt"/>
                <a:cs typeface="Calibri Light" panose="020F0302020204030204" pitchFamily="34" charset="0"/>
              </a:rPr>
              <a:t>Dependent Care Reimbursement Account (DCFSA)</a:t>
            </a:r>
          </a:p>
          <a:p>
            <a:pPr marL="640080" lvl="1" indent="-274320">
              <a:lnSpc>
                <a:spcPct val="120000"/>
              </a:lnSpc>
              <a:buFont typeface="Wingdings" panose="05000000000000000000" pitchFamily="2" charset="2"/>
              <a:buChar char="§"/>
              <a:tabLst>
                <a:tab pos="580390" algn="l"/>
              </a:tabLst>
            </a:pPr>
            <a:r>
              <a:rPr lang="en-US" sz="4000" dirty="0">
                <a:latin typeface="+mj-lt"/>
                <a:cs typeface="Calibri Light" panose="020F0302020204030204" pitchFamily="34" charset="0"/>
              </a:rPr>
              <a:t>Up to </a:t>
            </a:r>
            <a:r>
              <a:rPr lang="en-US" sz="4000" b="1" dirty="0">
                <a:latin typeface="+mj-lt"/>
                <a:cs typeface="Calibri Light" panose="020F0302020204030204" pitchFamily="34" charset="0"/>
              </a:rPr>
              <a:t>$5,000</a:t>
            </a:r>
            <a:r>
              <a:rPr lang="en-US" sz="4000" dirty="0">
                <a:latin typeface="+mj-lt"/>
                <a:cs typeface="Calibri Light" panose="020F0302020204030204" pitchFamily="34" charset="0"/>
              </a:rPr>
              <a:t> </a:t>
            </a:r>
            <a:r>
              <a:rPr lang="en-US" sz="4000" b="1" dirty="0">
                <a:latin typeface="+mj-lt"/>
                <a:cs typeface="Calibri Light" panose="020F0302020204030204" pitchFamily="34" charset="0"/>
              </a:rPr>
              <a:t>“family” Annual Maximum </a:t>
            </a:r>
            <a:r>
              <a:rPr lang="en-US" sz="4000" dirty="0">
                <a:latin typeface="+mj-lt"/>
                <a:cs typeface="Calibri Light" panose="020F0302020204030204" pitchFamily="34" charset="0"/>
              </a:rPr>
              <a:t>(requires Tax ID# of provider)</a:t>
            </a:r>
            <a:r>
              <a:rPr lang="en-US" sz="4000" b="1" dirty="0">
                <a:highlight>
                  <a:srgbClr val="FFFF00"/>
                </a:highlight>
                <a:latin typeface="+mj-lt"/>
                <a:cs typeface="Calibri Light" panose="020F0302020204030204" pitchFamily="34" charset="0"/>
              </a:rPr>
              <a:t> </a:t>
            </a:r>
          </a:p>
          <a:p>
            <a:pPr indent="-146050">
              <a:lnSpc>
                <a:spcPct val="120000"/>
              </a:lnSpc>
              <a:tabLst>
                <a:tab pos="580390" algn="l"/>
              </a:tabLst>
            </a:pPr>
            <a:endParaRPr lang="en-US" sz="3800" b="1" i="1" dirty="0">
              <a:solidFill>
                <a:srgbClr val="0070C0"/>
              </a:solidFill>
              <a:latin typeface="+mj-lt"/>
              <a:cs typeface="Calibri Light" panose="020F0302020204030204" pitchFamily="34" charset="0"/>
            </a:endParaRPr>
          </a:p>
          <a:p>
            <a:pPr indent="-146050">
              <a:lnSpc>
                <a:spcPct val="120000"/>
              </a:lnSpc>
              <a:tabLst>
                <a:tab pos="580390" algn="l"/>
              </a:tabLst>
            </a:pPr>
            <a:r>
              <a:rPr lang="en-US" sz="3800" b="1" i="1" dirty="0">
                <a:solidFill>
                  <a:srgbClr val="0070C0"/>
                </a:solidFill>
                <a:latin typeface="+mj-lt"/>
                <a:cs typeface="Calibri Light" panose="020F0302020204030204" pitchFamily="34" charset="0"/>
              </a:rPr>
              <a:t>*Grace Period to incur claims &amp; use 2022-2023 flex money ends September 15, 2023. All claims </a:t>
            </a:r>
            <a:r>
              <a:rPr lang="en-US" sz="3800" b="1" i="1" u="sng" dirty="0">
                <a:solidFill>
                  <a:srgbClr val="0070C0"/>
                </a:solidFill>
                <a:latin typeface="+mj-lt"/>
                <a:cs typeface="Calibri Light" panose="020F0302020204030204" pitchFamily="34" charset="0"/>
              </a:rPr>
              <a:t>MUST</a:t>
            </a:r>
            <a:r>
              <a:rPr lang="en-US" sz="3800" b="1" i="1" dirty="0">
                <a:solidFill>
                  <a:srgbClr val="0070C0"/>
                </a:solidFill>
                <a:latin typeface="+mj-lt"/>
                <a:cs typeface="Calibri Light" panose="020F0302020204030204" pitchFamily="34" charset="0"/>
              </a:rPr>
              <a:t> be submitted by October 31, 2023.  Submissions </a:t>
            </a:r>
            <a:r>
              <a:rPr lang="en-US" sz="3800" b="1" i="1" u="sng" dirty="0">
                <a:solidFill>
                  <a:srgbClr val="0070C0"/>
                </a:solidFill>
                <a:latin typeface="+mj-lt"/>
                <a:cs typeface="Calibri Light" panose="020F0302020204030204" pitchFamily="34" charset="0"/>
              </a:rPr>
              <a:t>MUST</a:t>
            </a:r>
            <a:r>
              <a:rPr lang="en-US" sz="3800" b="1" i="1" spc="70" dirty="0">
                <a:solidFill>
                  <a:srgbClr val="0070C0"/>
                </a:solidFill>
                <a:latin typeface="+mj-lt"/>
                <a:cs typeface="Calibri Light" panose="020F0302020204030204" pitchFamily="34" charset="0"/>
              </a:rPr>
              <a:t> </a:t>
            </a:r>
            <a:r>
              <a:rPr lang="en-US" sz="3800" b="1" i="1" dirty="0">
                <a:solidFill>
                  <a:srgbClr val="0070C0"/>
                </a:solidFill>
                <a:latin typeface="+mj-lt"/>
                <a:cs typeface="Calibri Light" panose="020F0302020204030204" pitchFamily="34" charset="0"/>
              </a:rPr>
              <a:t>be dated prior to 9/16/2023.</a:t>
            </a:r>
            <a:endParaRPr lang="en-US" sz="3800" i="1" dirty="0">
              <a:solidFill>
                <a:srgbClr val="0070C0"/>
              </a:solidFill>
              <a:latin typeface="+mj-lt"/>
            </a:endParaRPr>
          </a:p>
        </p:txBody>
      </p:sp>
      <p:pic>
        <p:nvPicPr>
          <p:cNvPr id="5" name="Picture 4">
            <a:extLst>
              <a:ext uri="{FF2B5EF4-FFF2-40B4-BE49-F238E27FC236}">
                <a16:creationId xmlns:a16="http://schemas.microsoft.com/office/drawing/2014/main" id="{DFC593AE-F206-4512-AAD6-E7FC10779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6195317"/>
            <a:ext cx="1884930" cy="327429"/>
          </a:xfrm>
          <a:prstGeom prst="rect">
            <a:avLst/>
          </a:prstGeom>
        </p:spPr>
      </p:pic>
    </p:spTree>
    <p:extLst>
      <p:ext uri="{BB962C8B-B14F-4D97-AF65-F5344CB8AC3E}">
        <p14:creationId xmlns:p14="http://schemas.microsoft.com/office/powerpoint/2010/main" val="332433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F888-7980-493E-83A1-92374F49C979}"/>
              </a:ext>
            </a:extLst>
          </p:cNvPr>
          <p:cNvSpPr>
            <a:spLocks noGrp="1"/>
          </p:cNvSpPr>
          <p:nvPr>
            <p:ph type="title"/>
          </p:nvPr>
        </p:nvSpPr>
        <p:spPr/>
        <p:txBody>
          <a:bodyPr/>
          <a:lstStyle/>
          <a:p>
            <a:r>
              <a:rPr lang="en-US" dirty="0" err="1">
                <a:solidFill>
                  <a:schemeClr val="tx1"/>
                </a:solidFill>
              </a:rPr>
              <a:t>HealthSmart</a:t>
            </a:r>
            <a:r>
              <a:rPr lang="en-US" dirty="0">
                <a:solidFill>
                  <a:schemeClr val="tx1"/>
                </a:solidFill>
              </a:rPr>
              <a:t> Mastercard</a:t>
            </a:r>
          </a:p>
        </p:txBody>
      </p:sp>
      <p:sp>
        <p:nvSpPr>
          <p:cNvPr id="3" name="Content Placeholder 2">
            <a:extLst>
              <a:ext uri="{FF2B5EF4-FFF2-40B4-BE49-F238E27FC236}">
                <a16:creationId xmlns:a16="http://schemas.microsoft.com/office/drawing/2014/main" id="{F348AE73-36B8-4E8E-A89F-0F63EEE0CE07}"/>
              </a:ext>
            </a:extLst>
          </p:cNvPr>
          <p:cNvSpPr>
            <a:spLocks noGrp="1"/>
          </p:cNvSpPr>
          <p:nvPr>
            <p:ph sz="quarter" idx="10"/>
          </p:nvPr>
        </p:nvSpPr>
        <p:spPr>
          <a:xfrm>
            <a:off x="609600" y="1524000"/>
            <a:ext cx="8153400" cy="4572000"/>
          </a:xfrm>
        </p:spPr>
        <p:txBody>
          <a:bodyPr>
            <a:normAutofit fontScale="92500" lnSpcReduction="20000"/>
          </a:bodyPr>
          <a:lstStyle/>
          <a:p>
            <a:r>
              <a:rPr lang="en-US" sz="2200" dirty="0"/>
              <a:t>Once enrolled in a Flexible Spending Account, members will receive a Benefits Mastercard from </a:t>
            </a:r>
            <a:r>
              <a:rPr lang="en-US" sz="2200" dirty="0" err="1"/>
              <a:t>HealthSmart</a:t>
            </a:r>
            <a:r>
              <a:rPr lang="en-US" sz="2200" dirty="0"/>
              <a:t>:</a:t>
            </a:r>
          </a:p>
          <a:p>
            <a:pPr lvl="1" fontAlgn="base">
              <a:buFont typeface="Wingdings" panose="05000000000000000000" pitchFamily="2" charset="2"/>
              <a:buChar char="§"/>
            </a:pPr>
            <a:r>
              <a:rPr lang="en-US" sz="1900" b="0" i="0" dirty="0">
                <a:effectLst/>
                <a:latin typeface="+mj-lt"/>
              </a:rPr>
              <a:t>The card may be used to pay for eligible expenses under IRS guidelines, including:  </a:t>
            </a:r>
          </a:p>
          <a:p>
            <a:pPr lvl="2" fontAlgn="base">
              <a:buFont typeface="Wingdings" panose="05000000000000000000" pitchFamily="2" charset="2"/>
              <a:buChar char="§"/>
            </a:pPr>
            <a:r>
              <a:rPr lang="en-US" sz="1700" b="0" i="0" dirty="0">
                <a:effectLst/>
                <a:latin typeface="+mj-lt"/>
              </a:rPr>
              <a:t>doctor's visit and </a:t>
            </a:r>
            <a:r>
              <a:rPr lang="en-US" sz="1700" dirty="0">
                <a:latin typeface="+mj-lt"/>
              </a:rPr>
              <a:t>prescription drug </a:t>
            </a:r>
            <a:r>
              <a:rPr lang="en-US" sz="1700" b="0" i="0" dirty="0">
                <a:effectLst/>
                <a:latin typeface="+mj-lt"/>
              </a:rPr>
              <a:t>co-pays</a:t>
            </a:r>
          </a:p>
          <a:p>
            <a:pPr lvl="2" fontAlgn="base">
              <a:buFont typeface="Wingdings" panose="05000000000000000000" pitchFamily="2" charset="2"/>
              <a:buChar char="§"/>
            </a:pPr>
            <a:r>
              <a:rPr lang="en-US" sz="1700" b="0" i="0" dirty="0">
                <a:effectLst/>
                <a:latin typeface="+mj-lt"/>
              </a:rPr>
              <a:t>medical plan deductibles</a:t>
            </a:r>
          </a:p>
          <a:p>
            <a:pPr lvl="2" fontAlgn="base">
              <a:buFont typeface="Wingdings" panose="05000000000000000000" pitchFamily="2" charset="2"/>
              <a:buChar char="§"/>
            </a:pPr>
            <a:r>
              <a:rPr lang="en-US" sz="1700" b="0" i="0" dirty="0">
                <a:effectLst/>
                <a:latin typeface="+mj-lt"/>
              </a:rPr>
              <a:t>eligible medical, dental or vision expenses that are not covered by any other plan.</a:t>
            </a:r>
          </a:p>
          <a:p>
            <a:pPr lvl="2" fontAlgn="base">
              <a:buFont typeface="Wingdings" panose="05000000000000000000" pitchFamily="2" charset="2"/>
              <a:buChar char="§"/>
            </a:pPr>
            <a:r>
              <a:rPr lang="en-US" sz="1700" b="0" i="0" dirty="0">
                <a:effectLst/>
                <a:latin typeface="+mj-lt"/>
              </a:rPr>
              <a:t>dependent day care expenses (if dependent care account elected)</a:t>
            </a:r>
          </a:p>
          <a:p>
            <a:pPr marL="914400" lvl="2" indent="0" fontAlgn="base">
              <a:buNone/>
            </a:pPr>
            <a:endParaRPr lang="en-US" sz="1600" b="0" i="0" dirty="0">
              <a:effectLst/>
              <a:latin typeface="+mj-lt"/>
            </a:endParaRPr>
          </a:p>
          <a:p>
            <a:pPr lvl="1" fontAlgn="base">
              <a:buFont typeface="Wingdings" panose="05000000000000000000" pitchFamily="2" charset="2"/>
              <a:buChar char="§"/>
            </a:pPr>
            <a:r>
              <a:rPr lang="en-US" sz="1900" b="0" i="0" dirty="0">
                <a:effectLst/>
                <a:latin typeface="+mj-lt"/>
              </a:rPr>
              <a:t>The card may be used to pay for eligible expenses at approved merchants that accept MasterCard</a:t>
            </a:r>
          </a:p>
          <a:p>
            <a:pPr marL="457200" lvl="1" indent="0" fontAlgn="base">
              <a:buNone/>
            </a:pPr>
            <a:endParaRPr lang="en-US" sz="1900" b="0" i="0" dirty="0">
              <a:effectLst/>
              <a:latin typeface="+mj-lt"/>
            </a:endParaRPr>
          </a:p>
          <a:p>
            <a:pPr lvl="1" fontAlgn="base">
              <a:buFont typeface="Wingdings" panose="05000000000000000000" pitchFamily="2" charset="2"/>
              <a:buChar char="§"/>
            </a:pPr>
            <a:r>
              <a:rPr lang="en-US" sz="1900" b="0" i="0" dirty="0">
                <a:effectLst/>
                <a:latin typeface="+mj-lt"/>
              </a:rPr>
              <a:t>Expenses are limited to your elected annual maximum.</a:t>
            </a:r>
          </a:p>
          <a:p>
            <a:pPr marL="457200" lvl="1" indent="0" fontAlgn="base">
              <a:buNone/>
            </a:pPr>
            <a:endParaRPr lang="en-US" sz="1900" b="0" i="0" dirty="0">
              <a:effectLst/>
              <a:latin typeface="+mj-lt"/>
            </a:endParaRPr>
          </a:p>
          <a:p>
            <a:pPr lvl="1" fontAlgn="base">
              <a:buFont typeface="Wingdings" panose="05000000000000000000" pitchFamily="2" charset="2"/>
              <a:buChar char="§"/>
            </a:pPr>
            <a:r>
              <a:rPr lang="en-US" sz="1900" b="0" i="0" dirty="0">
                <a:effectLst/>
                <a:latin typeface="+mj-lt"/>
              </a:rPr>
              <a:t>You must keep copies of all receipts for which you use your card.  </a:t>
            </a:r>
            <a:r>
              <a:rPr lang="en-US" sz="1900" b="0" i="0" dirty="0" err="1">
                <a:effectLst/>
                <a:latin typeface="+mj-lt"/>
              </a:rPr>
              <a:t>HealthSmart</a:t>
            </a:r>
            <a:r>
              <a:rPr lang="en-US" sz="1900" b="0" i="0" dirty="0">
                <a:effectLst/>
                <a:latin typeface="+mj-lt"/>
              </a:rPr>
              <a:t> might request those receipts.  If they are requested, and you fail to provide them, your card may be temporarily inactivated.</a:t>
            </a:r>
          </a:p>
          <a:p>
            <a:endParaRPr lang="en-US" dirty="0"/>
          </a:p>
        </p:txBody>
      </p:sp>
      <p:pic>
        <p:nvPicPr>
          <p:cNvPr id="5" name="Picture 4">
            <a:extLst>
              <a:ext uri="{FF2B5EF4-FFF2-40B4-BE49-F238E27FC236}">
                <a16:creationId xmlns:a16="http://schemas.microsoft.com/office/drawing/2014/main" id="{B0F33F0D-D609-4525-A8E6-A892D622B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6195317"/>
            <a:ext cx="1884930" cy="327429"/>
          </a:xfrm>
          <a:prstGeom prst="rect">
            <a:avLst/>
          </a:prstGeom>
        </p:spPr>
      </p:pic>
    </p:spTree>
    <p:extLst>
      <p:ext uri="{BB962C8B-B14F-4D97-AF65-F5344CB8AC3E}">
        <p14:creationId xmlns:p14="http://schemas.microsoft.com/office/powerpoint/2010/main" val="2789684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6DD1-D21D-4604-B269-69055055F932}"/>
              </a:ext>
            </a:extLst>
          </p:cNvPr>
          <p:cNvSpPr>
            <a:spLocks noGrp="1"/>
          </p:cNvSpPr>
          <p:nvPr>
            <p:ph type="title"/>
          </p:nvPr>
        </p:nvSpPr>
        <p:spPr/>
        <p:txBody>
          <a:bodyPr/>
          <a:lstStyle/>
          <a:p>
            <a:r>
              <a:rPr lang="en-US" dirty="0" err="1">
                <a:solidFill>
                  <a:schemeClr val="tx1"/>
                </a:solidFill>
              </a:rPr>
              <a:t>HealthSmart</a:t>
            </a:r>
            <a:r>
              <a:rPr lang="en-US" dirty="0">
                <a:solidFill>
                  <a:schemeClr val="tx1"/>
                </a:solidFill>
              </a:rPr>
              <a:t> Member Portal and Mobile App</a:t>
            </a:r>
          </a:p>
        </p:txBody>
      </p:sp>
      <p:sp>
        <p:nvSpPr>
          <p:cNvPr id="3" name="Content Placeholder 2">
            <a:extLst>
              <a:ext uri="{FF2B5EF4-FFF2-40B4-BE49-F238E27FC236}">
                <a16:creationId xmlns:a16="http://schemas.microsoft.com/office/drawing/2014/main" id="{B1EFE26F-BCBF-47EF-9D9A-4BB6F2CFDECD}"/>
              </a:ext>
            </a:extLst>
          </p:cNvPr>
          <p:cNvSpPr>
            <a:spLocks noGrp="1"/>
          </p:cNvSpPr>
          <p:nvPr>
            <p:ph sz="quarter" idx="10"/>
          </p:nvPr>
        </p:nvSpPr>
        <p:spPr/>
        <p:txBody>
          <a:bodyPr/>
          <a:lstStyle/>
          <a:p>
            <a:r>
              <a:rPr lang="en-US" b="1" dirty="0"/>
              <a:t>Create a </a:t>
            </a:r>
            <a:r>
              <a:rPr lang="en-US" b="1" dirty="0" err="1"/>
              <a:t>HealthSmart</a:t>
            </a:r>
            <a:r>
              <a:rPr lang="en-US" b="1" dirty="0"/>
              <a:t> online account at: </a:t>
            </a:r>
            <a:r>
              <a:rPr lang="en-US" dirty="0">
                <a:hlinkClick r:id="rId2"/>
              </a:rPr>
              <a:t>https://healthsmart.wealthcareportal.com</a:t>
            </a:r>
            <a:endParaRPr lang="en-US" dirty="0"/>
          </a:p>
          <a:p>
            <a:pPr marL="1085850" lvl="1" indent="-342900">
              <a:buFont typeface="Wingdings" panose="05000000000000000000" pitchFamily="2" charset="2"/>
              <a:buChar char="§"/>
            </a:pPr>
            <a:r>
              <a:rPr lang="en-US" dirty="0"/>
              <a:t>Track balances</a:t>
            </a:r>
          </a:p>
          <a:p>
            <a:pPr marL="1085850" lvl="1" indent="-342900">
              <a:buFont typeface="Wingdings" panose="05000000000000000000" pitchFamily="2" charset="2"/>
              <a:buChar char="§"/>
            </a:pPr>
            <a:r>
              <a:rPr lang="en-US" dirty="0"/>
              <a:t>Access account history</a:t>
            </a:r>
          </a:p>
          <a:p>
            <a:pPr marL="1085850" lvl="1" indent="-342900">
              <a:buFont typeface="Wingdings" panose="05000000000000000000" pitchFamily="2" charset="2"/>
              <a:buChar char="§"/>
            </a:pPr>
            <a:r>
              <a:rPr lang="en-US" dirty="0"/>
              <a:t>Download forms</a:t>
            </a:r>
          </a:p>
          <a:p>
            <a:endParaRPr lang="en-US" dirty="0"/>
          </a:p>
          <a:p>
            <a:r>
              <a:rPr lang="en-US" b="1" dirty="0"/>
              <a:t>Mobile App</a:t>
            </a:r>
          </a:p>
          <a:p>
            <a:r>
              <a:rPr lang="en-US" dirty="0"/>
              <a:t>Search “</a:t>
            </a:r>
            <a:r>
              <a:rPr lang="en-US" dirty="0" err="1"/>
              <a:t>myhealth</a:t>
            </a:r>
            <a:r>
              <a:rPr lang="en-US" dirty="0"/>
              <a:t> for </a:t>
            </a:r>
            <a:r>
              <a:rPr lang="en-US" dirty="0" err="1"/>
              <a:t>Healthsmart</a:t>
            </a:r>
            <a:r>
              <a:rPr lang="en-US" dirty="0"/>
              <a:t>” in app store</a:t>
            </a:r>
          </a:p>
          <a:p>
            <a:pPr marL="1085850" lvl="1" indent="-342900">
              <a:buFont typeface="Wingdings" panose="05000000000000000000" pitchFamily="2" charset="2"/>
              <a:buChar char="§"/>
            </a:pPr>
            <a:r>
              <a:rPr lang="en-US" dirty="0"/>
              <a:t>File claims with camera-based receipt imaging</a:t>
            </a:r>
          </a:p>
          <a:p>
            <a:pPr marL="1085850" lvl="1" indent="-342900">
              <a:buFont typeface="Wingdings" panose="05000000000000000000" pitchFamily="2" charset="2"/>
              <a:buChar char="§"/>
            </a:pPr>
            <a:r>
              <a:rPr lang="en-US" dirty="0"/>
              <a:t>Get text alerts for balance and transaction inquiries</a:t>
            </a:r>
          </a:p>
          <a:p>
            <a:pPr lvl="1" indent="0">
              <a:buNone/>
            </a:pPr>
            <a:endParaRPr lang="en-US" dirty="0"/>
          </a:p>
        </p:txBody>
      </p:sp>
      <p:pic>
        <p:nvPicPr>
          <p:cNvPr id="6" name="Picture 5">
            <a:extLst>
              <a:ext uri="{FF2B5EF4-FFF2-40B4-BE49-F238E27FC236}">
                <a16:creationId xmlns:a16="http://schemas.microsoft.com/office/drawing/2014/main" id="{91DCDA1C-61E3-4EBA-8DDC-5BFA396D37C2}"/>
              </a:ext>
            </a:extLst>
          </p:cNvPr>
          <p:cNvPicPr>
            <a:picLocks noChangeAspect="1"/>
          </p:cNvPicPr>
          <p:nvPr/>
        </p:nvPicPr>
        <p:blipFill>
          <a:blip r:embed="rId3"/>
          <a:stretch>
            <a:fillRect/>
          </a:stretch>
        </p:blipFill>
        <p:spPr>
          <a:xfrm>
            <a:off x="6629400" y="1676400"/>
            <a:ext cx="1739952" cy="2735263"/>
          </a:xfrm>
          <a:prstGeom prst="rect">
            <a:avLst/>
          </a:prstGeom>
        </p:spPr>
      </p:pic>
      <p:pic>
        <p:nvPicPr>
          <p:cNvPr id="7" name="Picture 6">
            <a:extLst>
              <a:ext uri="{FF2B5EF4-FFF2-40B4-BE49-F238E27FC236}">
                <a16:creationId xmlns:a16="http://schemas.microsoft.com/office/drawing/2014/main" id="{C1429FD4-9DE3-45EB-9F95-2FF4DB855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6195317"/>
            <a:ext cx="1884930" cy="327429"/>
          </a:xfrm>
          <a:prstGeom prst="rect">
            <a:avLst/>
          </a:prstGeom>
        </p:spPr>
      </p:pic>
    </p:spTree>
    <p:extLst>
      <p:ext uri="{BB962C8B-B14F-4D97-AF65-F5344CB8AC3E}">
        <p14:creationId xmlns:p14="http://schemas.microsoft.com/office/powerpoint/2010/main" val="3815960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17A67-252F-495D-96FC-0B0B375B4E74}"/>
              </a:ext>
            </a:extLst>
          </p:cNvPr>
          <p:cNvSpPr>
            <a:spLocks noGrp="1"/>
          </p:cNvSpPr>
          <p:nvPr>
            <p:ph type="title"/>
          </p:nvPr>
        </p:nvSpPr>
        <p:spPr>
          <a:xfrm>
            <a:off x="377575" y="1676400"/>
            <a:ext cx="8305800" cy="1362075"/>
          </a:xfrm>
        </p:spPr>
        <p:txBody>
          <a:bodyPr>
            <a:noAutofit/>
          </a:bodyPr>
          <a:lstStyle/>
          <a:p>
            <a:pPr algn="ctr"/>
            <a:r>
              <a:rPr lang="en-US" sz="5400" dirty="0">
                <a:solidFill>
                  <a:schemeClr val="bg1"/>
                </a:solidFill>
              </a:rPr>
              <a:t>Life Insurance, Accidental Death &amp; Dismemberment and Long Term Disability</a:t>
            </a:r>
          </a:p>
        </p:txBody>
      </p:sp>
      <p:sp>
        <p:nvSpPr>
          <p:cNvPr id="5" name="TextBox 4">
            <a:extLst>
              <a:ext uri="{FF2B5EF4-FFF2-40B4-BE49-F238E27FC236}">
                <a16:creationId xmlns:a16="http://schemas.microsoft.com/office/drawing/2014/main" id="{5A800B0E-6F21-4B18-AD13-C4EF0998F9E2}"/>
              </a:ext>
            </a:extLst>
          </p:cNvPr>
          <p:cNvSpPr txBox="1"/>
          <p:nvPr/>
        </p:nvSpPr>
        <p:spPr>
          <a:xfrm>
            <a:off x="381000" y="228600"/>
            <a:ext cx="1981200" cy="7620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3096174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2DACA-B51E-49F5-9FE3-EA68712D1C27}"/>
              </a:ext>
            </a:extLst>
          </p:cNvPr>
          <p:cNvSpPr>
            <a:spLocks noGrp="1"/>
          </p:cNvSpPr>
          <p:nvPr>
            <p:ph type="title"/>
          </p:nvPr>
        </p:nvSpPr>
        <p:spPr>
          <a:xfrm>
            <a:off x="533400" y="838200"/>
            <a:ext cx="8153400" cy="533400"/>
          </a:xfrm>
        </p:spPr>
        <p:txBody>
          <a:bodyPr>
            <a:normAutofit fontScale="90000"/>
          </a:bodyPr>
          <a:lstStyle/>
          <a:p>
            <a:r>
              <a:rPr lang="en-US" dirty="0">
                <a:solidFill>
                  <a:schemeClr val="tx1"/>
                </a:solidFill>
              </a:rPr>
              <a:t>Life Insurance and Accidental Death &amp; Dismemberment (AD&amp;D)</a:t>
            </a:r>
          </a:p>
        </p:txBody>
      </p:sp>
      <p:sp>
        <p:nvSpPr>
          <p:cNvPr id="9" name="Content Placeholder 8">
            <a:extLst>
              <a:ext uri="{FF2B5EF4-FFF2-40B4-BE49-F238E27FC236}">
                <a16:creationId xmlns:a16="http://schemas.microsoft.com/office/drawing/2014/main" id="{9499AC9D-8011-4D0E-9BDE-BEA92FFC6193}"/>
              </a:ext>
            </a:extLst>
          </p:cNvPr>
          <p:cNvSpPr>
            <a:spLocks noGrp="1"/>
          </p:cNvSpPr>
          <p:nvPr>
            <p:ph sz="quarter" idx="10"/>
          </p:nvPr>
        </p:nvSpPr>
        <p:spPr>
          <a:xfrm>
            <a:off x="533400" y="1676400"/>
            <a:ext cx="8153400" cy="4416594"/>
          </a:xfrm>
          <a:prstGeom prst="rect">
            <a:avLst/>
          </a:prstGeom>
        </p:spPr>
        <p:txBody>
          <a:bodyPr wrap="square">
            <a:spAutoFit/>
          </a:bodyPr>
          <a:lstStyle/>
          <a:p>
            <a:pPr>
              <a:spcBef>
                <a:spcPts val="600"/>
              </a:spcBef>
            </a:pPr>
            <a:r>
              <a:rPr lang="en-US" sz="1800" b="1" dirty="0">
                <a:latin typeface="Helvetica" pitchFamily="34" charset="0"/>
              </a:rPr>
              <a:t>Core Benefit – Paid for by Dickinson College</a:t>
            </a:r>
          </a:p>
          <a:p>
            <a:pPr marL="342900" indent="-342900">
              <a:spcBef>
                <a:spcPts val="600"/>
              </a:spcBef>
              <a:buFont typeface="Wingdings" panose="05000000000000000000" pitchFamily="2" charset="2"/>
              <a:buChar char="§"/>
            </a:pPr>
            <a:r>
              <a:rPr lang="en-US" sz="1700" dirty="0">
                <a:latin typeface="Helvetica" pitchFamily="34" charset="0"/>
              </a:rPr>
              <a:t>Benefit eligible employees covered by Term Life and AD&amp;D Insurance</a:t>
            </a:r>
          </a:p>
          <a:p>
            <a:pPr marL="1085850" lvl="1" indent="-342900">
              <a:spcBef>
                <a:spcPts val="600"/>
              </a:spcBef>
              <a:buFont typeface="Wingdings" panose="05000000000000000000" pitchFamily="2" charset="2"/>
              <a:buChar char="§"/>
            </a:pPr>
            <a:r>
              <a:rPr lang="en-US" sz="1600" dirty="0">
                <a:latin typeface="Helvetica" pitchFamily="34" charset="0"/>
              </a:rPr>
              <a:t>Benefit amount of 3x salary to a maximum of $650,000 for FT Employees Hired Before January 1, 2008</a:t>
            </a:r>
          </a:p>
          <a:p>
            <a:pPr marL="1085850" lvl="1" indent="-342900">
              <a:spcBef>
                <a:spcPts val="600"/>
              </a:spcBef>
              <a:buFont typeface="Wingdings" panose="05000000000000000000" pitchFamily="2" charset="2"/>
              <a:buChar char="§"/>
            </a:pPr>
            <a:r>
              <a:rPr lang="en-US" sz="1600" dirty="0">
                <a:latin typeface="Helvetica" pitchFamily="34" charset="0"/>
              </a:rPr>
              <a:t>Benefit amount of 2x salary to a maximum of $650,000 for FT Employees Hired On or After January 1, 2008</a:t>
            </a:r>
          </a:p>
          <a:p>
            <a:pPr marL="342900" indent="-342900">
              <a:spcBef>
                <a:spcPts val="600"/>
              </a:spcBef>
              <a:buFont typeface="Wingdings" panose="05000000000000000000" pitchFamily="2" charset="2"/>
              <a:buChar char="§"/>
            </a:pPr>
            <a:r>
              <a:rPr lang="en-US" sz="1700" dirty="0">
                <a:latin typeface="Helvetica" pitchFamily="34" charset="0"/>
              </a:rPr>
              <a:t>Age reduction applies at ages 65, 70, and 75</a:t>
            </a:r>
            <a:endParaRPr lang="en-US" sz="1700" b="1" dirty="0">
              <a:latin typeface="Helvetica" pitchFamily="34" charset="0"/>
            </a:endParaRPr>
          </a:p>
          <a:p>
            <a:pPr>
              <a:spcBef>
                <a:spcPts val="600"/>
              </a:spcBef>
            </a:pPr>
            <a:r>
              <a:rPr lang="en-US" sz="1800" b="1" dirty="0">
                <a:latin typeface="Helvetica" pitchFamily="34" charset="0"/>
              </a:rPr>
              <a:t>Voluntary Benefit – Term Life and AD&amp;D Insurance</a:t>
            </a:r>
          </a:p>
          <a:p>
            <a:pPr marL="403225" lvl="1" indent="-342900">
              <a:spcBef>
                <a:spcPts val="600"/>
              </a:spcBef>
              <a:buFont typeface="Wingdings" panose="05000000000000000000" pitchFamily="2" charset="2"/>
              <a:buChar char="§"/>
            </a:pPr>
            <a:r>
              <a:rPr lang="en-US" sz="1700" dirty="0">
                <a:latin typeface="Helvetica" pitchFamily="34" charset="0"/>
              </a:rPr>
              <a:t>Evidence of Good Health required if enrolling after initial eligibility or for amounts greater than guaranteed issue coverage.</a:t>
            </a:r>
          </a:p>
          <a:p>
            <a:pPr marL="403225" lvl="1" indent="-342900">
              <a:spcBef>
                <a:spcPts val="600"/>
              </a:spcBef>
              <a:buFont typeface="Wingdings" panose="05000000000000000000" pitchFamily="2" charset="2"/>
              <a:buChar char="§"/>
            </a:pPr>
            <a:r>
              <a:rPr lang="en-US" sz="1700" dirty="0">
                <a:latin typeface="Helvetica" pitchFamily="34" charset="0"/>
              </a:rPr>
              <a:t>Employees may elect increments of $10,000 to a maximum of $300,000.  Age reduction applies at ages 65, 70, and 75.</a:t>
            </a:r>
          </a:p>
          <a:p>
            <a:pPr marL="403225" lvl="1" indent="-342900">
              <a:spcBef>
                <a:spcPts val="600"/>
              </a:spcBef>
              <a:buFont typeface="Wingdings" panose="05000000000000000000" pitchFamily="2" charset="2"/>
              <a:buChar char="§"/>
            </a:pPr>
            <a:r>
              <a:rPr lang="en-US" sz="1700" dirty="0">
                <a:latin typeface="Helvetica" pitchFamily="34" charset="0"/>
              </a:rPr>
              <a:t>Spouse may elect $10k to lesser of $150k or 50% of employee amount</a:t>
            </a:r>
          </a:p>
          <a:p>
            <a:pPr marL="403225" lvl="1" indent="-342900">
              <a:spcBef>
                <a:spcPts val="600"/>
              </a:spcBef>
              <a:buFont typeface="Wingdings" panose="05000000000000000000" pitchFamily="2" charset="2"/>
              <a:buChar char="§"/>
            </a:pPr>
            <a:r>
              <a:rPr lang="en-US" sz="1700" dirty="0">
                <a:latin typeface="Helvetica" pitchFamily="34" charset="0"/>
              </a:rPr>
              <a:t>Children to age 26, may elect increments of $2,500 to a maximum of $10,000</a:t>
            </a:r>
          </a:p>
        </p:txBody>
      </p:sp>
      <p:pic>
        <p:nvPicPr>
          <p:cNvPr id="4" name="Picture 3">
            <a:extLst>
              <a:ext uri="{FF2B5EF4-FFF2-40B4-BE49-F238E27FC236}">
                <a16:creationId xmlns:a16="http://schemas.microsoft.com/office/drawing/2014/main" id="{A68DA370-BBF0-43AF-92AD-99477D7548A1}"/>
              </a:ext>
            </a:extLst>
          </p:cNvPr>
          <p:cNvPicPr>
            <a:picLocks noChangeAspect="1"/>
          </p:cNvPicPr>
          <p:nvPr/>
        </p:nvPicPr>
        <p:blipFill>
          <a:blip r:embed="rId2"/>
          <a:stretch>
            <a:fillRect/>
          </a:stretch>
        </p:blipFill>
        <p:spPr>
          <a:xfrm>
            <a:off x="5410200" y="6019800"/>
            <a:ext cx="3460750" cy="654000"/>
          </a:xfrm>
          <a:prstGeom prst="rect">
            <a:avLst/>
          </a:prstGeom>
        </p:spPr>
      </p:pic>
    </p:spTree>
    <p:extLst>
      <p:ext uri="{BB962C8B-B14F-4D97-AF65-F5344CB8AC3E}">
        <p14:creationId xmlns:p14="http://schemas.microsoft.com/office/powerpoint/2010/main" val="205210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280A-267A-4D71-B665-CD452069E785}"/>
              </a:ext>
            </a:extLst>
          </p:cNvPr>
          <p:cNvSpPr>
            <a:spLocks noGrp="1"/>
          </p:cNvSpPr>
          <p:nvPr>
            <p:ph type="title"/>
          </p:nvPr>
        </p:nvSpPr>
        <p:spPr/>
        <p:txBody>
          <a:bodyPr/>
          <a:lstStyle/>
          <a:p>
            <a:r>
              <a:rPr lang="en-US" dirty="0">
                <a:solidFill>
                  <a:schemeClr val="tx1"/>
                </a:solidFill>
              </a:rPr>
              <a:t>Long-Term Disability</a:t>
            </a:r>
          </a:p>
        </p:txBody>
      </p:sp>
      <p:sp>
        <p:nvSpPr>
          <p:cNvPr id="3" name="Content Placeholder 2">
            <a:extLst>
              <a:ext uri="{FF2B5EF4-FFF2-40B4-BE49-F238E27FC236}">
                <a16:creationId xmlns:a16="http://schemas.microsoft.com/office/drawing/2014/main" id="{DDE87F06-7E1B-4F74-ADD6-09F06EE6EC9E}"/>
              </a:ext>
            </a:extLst>
          </p:cNvPr>
          <p:cNvSpPr>
            <a:spLocks noGrp="1"/>
          </p:cNvSpPr>
          <p:nvPr>
            <p:ph sz="quarter" idx="10"/>
          </p:nvPr>
        </p:nvSpPr>
        <p:spPr/>
        <p:txBody>
          <a:bodyPr/>
          <a:lstStyle/>
          <a:p>
            <a:r>
              <a:rPr lang="en-US" dirty="0"/>
              <a:t>Paid for by Dickinson College</a:t>
            </a:r>
          </a:p>
          <a:p>
            <a:endParaRPr lang="en-US" dirty="0"/>
          </a:p>
          <a:p>
            <a:r>
              <a:rPr lang="en-US" dirty="0"/>
              <a:t>Provided to benefit eligible employees</a:t>
            </a:r>
          </a:p>
          <a:p>
            <a:pPr marL="803275" lvl="2" indent="-342900">
              <a:spcBef>
                <a:spcPts val="600"/>
              </a:spcBef>
              <a:buFont typeface="Wingdings" panose="05000000000000000000" pitchFamily="2" charset="2"/>
              <a:buChar char="§"/>
            </a:pPr>
            <a:r>
              <a:rPr lang="en-US" dirty="0">
                <a:latin typeface="Helvetica" pitchFamily="34" charset="0"/>
              </a:rPr>
              <a:t>Benefits begin after 180 days of disability.</a:t>
            </a:r>
          </a:p>
          <a:p>
            <a:pPr marL="803275" lvl="2" indent="-342900">
              <a:spcBef>
                <a:spcPts val="600"/>
              </a:spcBef>
              <a:buFont typeface="Wingdings" panose="05000000000000000000" pitchFamily="2" charset="2"/>
              <a:buChar char="§"/>
            </a:pPr>
            <a:r>
              <a:rPr lang="en-US" dirty="0">
                <a:latin typeface="Helvetica" pitchFamily="34" charset="0"/>
              </a:rPr>
              <a:t>60% of base monthly earnings to a max of $10,000 per month.</a:t>
            </a:r>
          </a:p>
          <a:p>
            <a:pPr marL="803275" lvl="2" indent="-342900">
              <a:spcBef>
                <a:spcPts val="600"/>
              </a:spcBef>
              <a:buFont typeface="Wingdings" panose="05000000000000000000" pitchFamily="2" charset="2"/>
              <a:buChar char="§"/>
            </a:pPr>
            <a:r>
              <a:rPr lang="en-US" dirty="0">
                <a:latin typeface="Helvetica" pitchFamily="34" charset="0"/>
              </a:rPr>
              <a:t>Payable to normal social security retirement age.</a:t>
            </a:r>
          </a:p>
          <a:p>
            <a:endParaRPr lang="en-US" dirty="0"/>
          </a:p>
        </p:txBody>
      </p:sp>
      <p:pic>
        <p:nvPicPr>
          <p:cNvPr id="4" name="Picture 3">
            <a:extLst>
              <a:ext uri="{FF2B5EF4-FFF2-40B4-BE49-F238E27FC236}">
                <a16:creationId xmlns:a16="http://schemas.microsoft.com/office/drawing/2014/main" id="{CF71CD6B-435E-491F-903E-4A549DE37D01}"/>
              </a:ext>
            </a:extLst>
          </p:cNvPr>
          <p:cNvPicPr>
            <a:picLocks noChangeAspect="1"/>
          </p:cNvPicPr>
          <p:nvPr/>
        </p:nvPicPr>
        <p:blipFill>
          <a:blip r:embed="rId2"/>
          <a:stretch>
            <a:fillRect/>
          </a:stretch>
        </p:blipFill>
        <p:spPr>
          <a:xfrm>
            <a:off x="5105400" y="5750400"/>
            <a:ext cx="3657600" cy="691200"/>
          </a:xfrm>
          <a:prstGeom prst="rect">
            <a:avLst/>
          </a:prstGeom>
        </p:spPr>
      </p:pic>
    </p:spTree>
    <p:extLst>
      <p:ext uri="{BB962C8B-B14F-4D97-AF65-F5344CB8AC3E}">
        <p14:creationId xmlns:p14="http://schemas.microsoft.com/office/powerpoint/2010/main" val="4090586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7C8F-163F-4318-94EF-71B4A24728E9}"/>
              </a:ext>
            </a:extLst>
          </p:cNvPr>
          <p:cNvSpPr>
            <a:spLocks noGrp="1"/>
          </p:cNvSpPr>
          <p:nvPr>
            <p:ph type="title"/>
          </p:nvPr>
        </p:nvSpPr>
        <p:spPr>
          <a:xfrm>
            <a:off x="533400" y="990600"/>
            <a:ext cx="8153400" cy="979190"/>
          </a:xfrm>
        </p:spPr>
        <p:txBody>
          <a:bodyPr>
            <a:normAutofit/>
          </a:bodyPr>
          <a:lstStyle/>
          <a:p>
            <a:r>
              <a:rPr lang="en-US" dirty="0">
                <a:solidFill>
                  <a:schemeClr val="tx1"/>
                </a:solidFill>
              </a:rPr>
              <a:t>Voluntary Benefit – Accidental Death &amp; Dismemberment (AD&amp;D)</a:t>
            </a:r>
          </a:p>
        </p:txBody>
      </p:sp>
      <p:sp>
        <p:nvSpPr>
          <p:cNvPr id="3" name="Content Placeholder 2">
            <a:extLst>
              <a:ext uri="{FF2B5EF4-FFF2-40B4-BE49-F238E27FC236}">
                <a16:creationId xmlns:a16="http://schemas.microsoft.com/office/drawing/2014/main" id="{E7262D35-3033-4E8B-B079-C86777B9D6F2}"/>
              </a:ext>
            </a:extLst>
          </p:cNvPr>
          <p:cNvSpPr>
            <a:spLocks noGrp="1"/>
          </p:cNvSpPr>
          <p:nvPr>
            <p:ph sz="quarter" idx="10"/>
          </p:nvPr>
        </p:nvSpPr>
        <p:spPr>
          <a:xfrm>
            <a:off x="533400" y="2209800"/>
            <a:ext cx="8153400" cy="2895600"/>
          </a:xfrm>
        </p:spPr>
        <p:txBody>
          <a:bodyPr/>
          <a:lstStyle/>
          <a:p>
            <a:r>
              <a:rPr lang="en-US" dirty="0"/>
              <a:t>Additional accidental death and dismemberment coverage available to benefit eligible employees through The Hartford</a:t>
            </a:r>
          </a:p>
          <a:p>
            <a:endParaRPr lang="en-US" dirty="0"/>
          </a:p>
          <a:p>
            <a:pPr marL="1200150" lvl="1" indent="-457200">
              <a:buFont typeface="Wingdings" panose="05000000000000000000" pitchFamily="2" charset="2"/>
              <a:buChar char="§"/>
            </a:pPr>
            <a:r>
              <a:rPr lang="en-US" dirty="0"/>
              <a:t>Elect $10,000 to $300,000 in coverage</a:t>
            </a:r>
          </a:p>
          <a:p>
            <a:pPr marL="1200150" lvl="1" indent="-457200">
              <a:buFont typeface="Wingdings" panose="05000000000000000000" pitchFamily="2" charset="2"/>
              <a:buChar char="§"/>
            </a:pPr>
            <a:r>
              <a:rPr lang="en-US" dirty="0"/>
              <a:t>Any amount over $150,000 cannot exceed 10x salary</a:t>
            </a:r>
          </a:p>
          <a:p>
            <a:pPr marL="1200150" lvl="1" indent="-457200">
              <a:buFont typeface="Wingdings" panose="05000000000000000000" pitchFamily="2" charset="2"/>
              <a:buChar char="§"/>
            </a:pPr>
            <a:r>
              <a:rPr lang="en-US" dirty="0"/>
              <a:t>Age reduction applies at ages 65 and 70</a:t>
            </a:r>
          </a:p>
        </p:txBody>
      </p:sp>
      <p:pic>
        <p:nvPicPr>
          <p:cNvPr id="6146" name="Picture 2" descr="The Hartford - Insurance Agency Network">
            <a:extLst>
              <a:ext uri="{FF2B5EF4-FFF2-40B4-BE49-F238E27FC236}">
                <a16:creationId xmlns:a16="http://schemas.microsoft.com/office/drawing/2014/main" id="{0B84E7CE-75B4-415E-9C83-567774F780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246390"/>
            <a:ext cx="2514600" cy="124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15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FB7-CA91-4306-BC30-108C59B08916}"/>
              </a:ext>
            </a:extLst>
          </p:cNvPr>
          <p:cNvSpPr>
            <a:spLocks noGrp="1"/>
          </p:cNvSpPr>
          <p:nvPr>
            <p:ph type="title"/>
          </p:nvPr>
        </p:nvSpPr>
        <p:spPr>
          <a:xfrm>
            <a:off x="533400" y="2514600"/>
            <a:ext cx="7772400" cy="1362075"/>
          </a:xfrm>
        </p:spPr>
        <p:txBody>
          <a:bodyPr>
            <a:normAutofit fontScale="90000"/>
          </a:bodyPr>
          <a:lstStyle/>
          <a:p>
            <a:pPr algn="ctr"/>
            <a:r>
              <a:rPr lang="en-US" sz="6000" dirty="0">
                <a:solidFill>
                  <a:schemeClr val="bg1"/>
                </a:solidFill>
              </a:rPr>
              <a:t>Additional Voluntary Benefits</a:t>
            </a:r>
          </a:p>
        </p:txBody>
      </p:sp>
      <p:sp>
        <p:nvSpPr>
          <p:cNvPr id="3" name="TextBox 2">
            <a:extLst>
              <a:ext uri="{FF2B5EF4-FFF2-40B4-BE49-F238E27FC236}">
                <a16:creationId xmlns:a16="http://schemas.microsoft.com/office/drawing/2014/main" id="{F1D8A41D-2A66-4EF9-A29D-97B42B4B4E5E}"/>
              </a:ext>
            </a:extLst>
          </p:cNvPr>
          <p:cNvSpPr txBox="1"/>
          <p:nvPr/>
        </p:nvSpPr>
        <p:spPr>
          <a:xfrm>
            <a:off x="304800" y="304800"/>
            <a:ext cx="2438400" cy="7620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402010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4C9F1-1F41-4723-A879-9CB860D4427A}"/>
              </a:ext>
            </a:extLst>
          </p:cNvPr>
          <p:cNvSpPr>
            <a:spLocks noGrp="1"/>
          </p:cNvSpPr>
          <p:nvPr>
            <p:ph sz="quarter" idx="10"/>
          </p:nvPr>
        </p:nvSpPr>
        <p:spPr/>
        <p:txBody>
          <a:bodyPr>
            <a:normAutofit/>
          </a:bodyPr>
          <a:lstStyle/>
          <a:p>
            <a:pPr algn="ctr"/>
            <a:r>
              <a:rPr lang="en-US" sz="6000" b="1" dirty="0">
                <a:solidFill>
                  <a:schemeClr val="bg2"/>
                </a:solidFill>
              </a:rPr>
              <a:t>Health Plan Coverage</a:t>
            </a:r>
          </a:p>
        </p:txBody>
      </p:sp>
      <p:sp>
        <p:nvSpPr>
          <p:cNvPr id="4" name="TextBox 3">
            <a:extLst>
              <a:ext uri="{FF2B5EF4-FFF2-40B4-BE49-F238E27FC236}">
                <a16:creationId xmlns:a16="http://schemas.microsoft.com/office/drawing/2014/main" id="{F46E986D-4C58-4280-9816-75DF39841606}"/>
              </a:ext>
            </a:extLst>
          </p:cNvPr>
          <p:cNvSpPr txBox="1"/>
          <p:nvPr/>
        </p:nvSpPr>
        <p:spPr>
          <a:xfrm>
            <a:off x="381000" y="304800"/>
            <a:ext cx="2667000" cy="6096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3040006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3C56EA-521F-4FB2-B5FA-C3E87EF6BB40}"/>
              </a:ext>
            </a:extLst>
          </p:cNvPr>
          <p:cNvSpPr>
            <a:spLocks noGrp="1"/>
          </p:cNvSpPr>
          <p:nvPr>
            <p:ph type="title"/>
          </p:nvPr>
        </p:nvSpPr>
        <p:spPr/>
        <p:txBody>
          <a:bodyPr/>
          <a:lstStyle/>
          <a:p>
            <a:r>
              <a:rPr lang="en-US" dirty="0">
                <a:solidFill>
                  <a:schemeClr val="tx1"/>
                </a:solidFill>
              </a:rPr>
              <a:t>Accident and Critical Illness</a:t>
            </a:r>
          </a:p>
        </p:txBody>
      </p:sp>
      <p:sp>
        <p:nvSpPr>
          <p:cNvPr id="5" name="Content Placeholder 1">
            <a:extLst>
              <a:ext uri="{FF2B5EF4-FFF2-40B4-BE49-F238E27FC236}">
                <a16:creationId xmlns:a16="http://schemas.microsoft.com/office/drawing/2014/main" id="{E5DAEB54-A878-41A8-B599-CE42C90C7EB8}"/>
              </a:ext>
            </a:extLst>
          </p:cNvPr>
          <p:cNvSpPr>
            <a:spLocks noGrp="1"/>
          </p:cNvSpPr>
          <p:nvPr>
            <p:ph sz="quarter" idx="10"/>
          </p:nvPr>
        </p:nvSpPr>
        <p:spPr>
          <a:xfrm>
            <a:off x="533400" y="1676400"/>
            <a:ext cx="8153400" cy="4419600"/>
          </a:xfrm>
        </p:spPr>
        <p:txBody>
          <a:bodyPr>
            <a:normAutofit/>
          </a:bodyPr>
          <a:lstStyle/>
          <a:p>
            <a:pPr>
              <a:buFont typeface="Wingdings" panose="05000000000000000000" pitchFamily="2" charset="2"/>
              <a:buChar char="§"/>
            </a:pPr>
            <a:r>
              <a:rPr lang="en-US" sz="2400" b="1" dirty="0">
                <a:latin typeface="+mj-lt"/>
              </a:rPr>
              <a:t>Personal Accident Indemnity Plan</a:t>
            </a:r>
          </a:p>
          <a:p>
            <a:pPr marL="517525" lvl="1">
              <a:lnSpc>
                <a:spcPct val="90000"/>
              </a:lnSpc>
              <a:buFont typeface="Wingdings" panose="05000000000000000000" pitchFamily="2" charset="2"/>
              <a:buChar char="§"/>
            </a:pPr>
            <a:r>
              <a:rPr lang="en-US" sz="1800" dirty="0">
                <a:solidFill>
                  <a:schemeClr val="tx1"/>
                </a:solidFill>
                <a:latin typeface="+mj-lt"/>
              </a:rPr>
              <a:t>Accident Emergency Treatment</a:t>
            </a:r>
          </a:p>
          <a:p>
            <a:pPr marL="517525" lvl="1">
              <a:lnSpc>
                <a:spcPct val="90000"/>
              </a:lnSpc>
              <a:buFont typeface="Wingdings" panose="05000000000000000000" pitchFamily="2" charset="2"/>
              <a:buChar char="§"/>
            </a:pPr>
            <a:r>
              <a:rPr lang="en-US" sz="1800" dirty="0">
                <a:solidFill>
                  <a:schemeClr val="tx1"/>
                </a:solidFill>
                <a:latin typeface="+mj-lt"/>
              </a:rPr>
              <a:t>Accident Follow-up Treatment</a:t>
            </a:r>
          </a:p>
          <a:p>
            <a:pPr marL="517525" lvl="1">
              <a:lnSpc>
                <a:spcPct val="90000"/>
              </a:lnSpc>
              <a:buFont typeface="Wingdings" panose="05000000000000000000" pitchFamily="2" charset="2"/>
              <a:buChar char="§"/>
            </a:pPr>
            <a:r>
              <a:rPr lang="en-US" sz="1800" dirty="0">
                <a:solidFill>
                  <a:schemeClr val="tx1"/>
                </a:solidFill>
                <a:latin typeface="+mj-lt"/>
              </a:rPr>
              <a:t>Hospitalization Benefit; Initial, Confinement, ICU</a:t>
            </a:r>
          </a:p>
          <a:p>
            <a:pPr marL="517525" lvl="1">
              <a:lnSpc>
                <a:spcPct val="90000"/>
              </a:lnSpc>
              <a:buFont typeface="Wingdings" panose="05000000000000000000" pitchFamily="2" charset="2"/>
              <a:buChar char="§"/>
            </a:pPr>
            <a:r>
              <a:rPr lang="en-US" sz="1800" dirty="0">
                <a:solidFill>
                  <a:schemeClr val="tx1"/>
                </a:solidFill>
                <a:latin typeface="+mj-lt"/>
              </a:rPr>
              <a:t>Major Diagnostic Exams</a:t>
            </a:r>
          </a:p>
          <a:p>
            <a:pPr marL="517525" lvl="1">
              <a:lnSpc>
                <a:spcPct val="90000"/>
              </a:lnSpc>
              <a:buFont typeface="Wingdings" panose="05000000000000000000" pitchFamily="2" charset="2"/>
              <a:buChar char="§"/>
            </a:pPr>
            <a:r>
              <a:rPr lang="en-US" sz="1800" dirty="0">
                <a:solidFill>
                  <a:schemeClr val="tx1"/>
                </a:solidFill>
                <a:latin typeface="+mj-lt"/>
              </a:rPr>
              <a:t>Physical Therapy</a:t>
            </a:r>
          </a:p>
          <a:p>
            <a:pPr marL="517525" lvl="1">
              <a:lnSpc>
                <a:spcPct val="90000"/>
              </a:lnSpc>
              <a:buFont typeface="Wingdings" panose="05000000000000000000" pitchFamily="2" charset="2"/>
              <a:buChar char="§"/>
            </a:pPr>
            <a:r>
              <a:rPr lang="en-US" sz="1800" dirty="0">
                <a:solidFill>
                  <a:schemeClr val="tx1"/>
                </a:solidFill>
                <a:latin typeface="+mj-lt"/>
              </a:rPr>
              <a:t>Accidental Death &amp; Dismemberment</a:t>
            </a:r>
          </a:p>
          <a:p>
            <a:pPr marL="517525" lvl="1">
              <a:lnSpc>
                <a:spcPct val="90000"/>
              </a:lnSpc>
              <a:buFont typeface="Wingdings" panose="05000000000000000000" pitchFamily="2" charset="2"/>
              <a:buChar char="§"/>
            </a:pPr>
            <a:r>
              <a:rPr lang="en-US" sz="1800" dirty="0">
                <a:latin typeface="+mj-lt"/>
              </a:rPr>
              <a:t>Wellness Benefit, $60/year per participants (after 12 months of coverage)</a:t>
            </a:r>
            <a:endParaRPr lang="en-US" sz="1800" dirty="0">
              <a:solidFill>
                <a:schemeClr val="tx1"/>
              </a:solidFill>
              <a:latin typeface="+mj-lt"/>
            </a:endParaRPr>
          </a:p>
          <a:p>
            <a:pPr>
              <a:buFont typeface="Wingdings" panose="05000000000000000000" pitchFamily="2" charset="2"/>
              <a:buChar char="§"/>
            </a:pPr>
            <a:r>
              <a:rPr lang="en-US" sz="2400" b="1" dirty="0">
                <a:latin typeface="+mj-lt"/>
              </a:rPr>
              <a:t>Critical Illness Coverage</a:t>
            </a:r>
          </a:p>
          <a:p>
            <a:pPr marL="517525" lvl="1">
              <a:lnSpc>
                <a:spcPct val="90000"/>
              </a:lnSpc>
              <a:buFont typeface="Wingdings" panose="05000000000000000000" pitchFamily="2" charset="2"/>
              <a:buChar char="§"/>
            </a:pPr>
            <a:r>
              <a:rPr lang="en-US" sz="1800" dirty="0">
                <a:solidFill>
                  <a:schemeClr val="tx1"/>
                </a:solidFill>
                <a:latin typeface="+mj-lt"/>
              </a:rPr>
              <a:t>Covered Illnesses include: cancer, heart attack, stroke, major organ transplant, renal failure, coronary bypass</a:t>
            </a:r>
          </a:p>
          <a:p>
            <a:pPr marL="517525" lvl="1">
              <a:lnSpc>
                <a:spcPct val="90000"/>
              </a:lnSpc>
              <a:buFont typeface="Wingdings" panose="05000000000000000000" pitchFamily="2" charset="2"/>
              <a:buChar char="§"/>
            </a:pPr>
            <a:r>
              <a:rPr lang="en-US" sz="1800" dirty="0">
                <a:solidFill>
                  <a:schemeClr val="tx1"/>
                </a:solidFill>
                <a:latin typeface="+mj-lt"/>
              </a:rPr>
              <a:t>Wellness Benefit, $50/year per participant</a:t>
            </a:r>
          </a:p>
          <a:p>
            <a:pPr marL="207518" indent="-231775">
              <a:lnSpc>
                <a:spcPct val="90000"/>
              </a:lnSpc>
            </a:pPr>
            <a:endParaRPr lang="en-US" sz="2200" dirty="0"/>
          </a:p>
          <a:p>
            <a:pPr lvl="1"/>
            <a:endParaRPr lang="en-US" dirty="0"/>
          </a:p>
        </p:txBody>
      </p:sp>
      <p:pic>
        <p:nvPicPr>
          <p:cNvPr id="6" name="Picture 2" descr="Aflac Announces New Enhancements to its Short-Term Disability Insurance  Policy">
            <a:extLst>
              <a:ext uri="{FF2B5EF4-FFF2-40B4-BE49-F238E27FC236}">
                <a16:creationId xmlns:a16="http://schemas.microsoft.com/office/drawing/2014/main" id="{5D0EA7CE-3528-4593-9233-C745891104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4457" y="5330197"/>
            <a:ext cx="3082343" cy="10744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BB9089E-CE18-484D-8FEA-671AC2B69EF6}"/>
              </a:ext>
            </a:extLst>
          </p:cNvPr>
          <p:cNvSpPr txBox="1"/>
          <p:nvPr/>
        </p:nvSpPr>
        <p:spPr>
          <a:xfrm>
            <a:off x="290849" y="5562600"/>
            <a:ext cx="5334000" cy="1200329"/>
          </a:xfrm>
          <a:prstGeom prst="rect">
            <a:avLst/>
          </a:prstGeom>
          <a:noFill/>
        </p:spPr>
        <p:txBody>
          <a:bodyPr wrap="square" rtlCol="0">
            <a:spAutoFit/>
          </a:bodyPr>
          <a:lstStyle/>
          <a:p>
            <a:r>
              <a:rPr lang="en-US" dirty="0">
                <a:solidFill>
                  <a:srgbClr val="C00000"/>
                </a:solidFill>
              </a:rPr>
              <a:t>Please visit </a:t>
            </a:r>
            <a:r>
              <a:rPr lang="en-US" sz="1800" u="sng" dirty="0">
                <a:solidFill>
                  <a:srgbClr val="0000FF"/>
                </a:solidFill>
                <a:effectLst/>
                <a:ea typeface="Calibri" panose="020F0502020204030204" pitchFamily="34" charset="0"/>
                <a:hlinkClick r:id="rId3"/>
              </a:rPr>
              <a:t>https://www.aflacenrollment.com/DickinsonCollege/177915123144</a:t>
            </a:r>
            <a:endParaRPr lang="en-US" sz="1800" dirty="0">
              <a:effectLst/>
              <a:ea typeface="Calibri" panose="020F0502020204030204" pitchFamily="34" charset="0"/>
            </a:endParaRPr>
          </a:p>
          <a:p>
            <a:r>
              <a:rPr lang="en-US" u="sng" dirty="0">
                <a:solidFill>
                  <a:srgbClr val="C00000"/>
                </a:solidFill>
                <a:ea typeface="Calibri" panose="020F0502020204030204" pitchFamily="34" charset="0"/>
              </a:rPr>
              <a:t>f</a:t>
            </a:r>
            <a:r>
              <a:rPr lang="en-US" dirty="0">
                <a:solidFill>
                  <a:srgbClr val="C00000"/>
                </a:solidFill>
              </a:rPr>
              <a:t>or more information and to enroll in coverage</a:t>
            </a:r>
          </a:p>
        </p:txBody>
      </p:sp>
    </p:spTree>
    <p:extLst>
      <p:ext uri="{BB962C8B-B14F-4D97-AF65-F5344CB8AC3E}">
        <p14:creationId xmlns:p14="http://schemas.microsoft.com/office/powerpoint/2010/main" val="653600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8431-5D07-4D00-A94E-E370AF943FB1}"/>
              </a:ext>
            </a:extLst>
          </p:cNvPr>
          <p:cNvSpPr>
            <a:spLocks noGrp="1"/>
          </p:cNvSpPr>
          <p:nvPr>
            <p:ph type="title"/>
          </p:nvPr>
        </p:nvSpPr>
        <p:spPr/>
        <p:txBody>
          <a:bodyPr/>
          <a:lstStyle/>
          <a:p>
            <a:r>
              <a:rPr lang="en-US" dirty="0">
                <a:solidFill>
                  <a:schemeClr val="tx1"/>
                </a:solidFill>
              </a:rPr>
              <a:t>Home and Auto Insurance</a:t>
            </a:r>
          </a:p>
        </p:txBody>
      </p:sp>
      <p:sp>
        <p:nvSpPr>
          <p:cNvPr id="3" name="Content Placeholder 2">
            <a:extLst>
              <a:ext uri="{FF2B5EF4-FFF2-40B4-BE49-F238E27FC236}">
                <a16:creationId xmlns:a16="http://schemas.microsoft.com/office/drawing/2014/main" id="{69B2D4DF-02EF-4F7A-8429-AC47B9032314}"/>
              </a:ext>
            </a:extLst>
          </p:cNvPr>
          <p:cNvSpPr>
            <a:spLocks noGrp="1"/>
          </p:cNvSpPr>
          <p:nvPr>
            <p:ph sz="quarter" idx="10"/>
          </p:nvPr>
        </p:nvSpPr>
        <p:spPr>
          <a:xfrm>
            <a:off x="533400" y="1676400"/>
            <a:ext cx="8458200" cy="3810000"/>
          </a:xfrm>
        </p:spPr>
        <p:txBody>
          <a:bodyPr>
            <a:normAutofit/>
          </a:bodyPr>
          <a:lstStyle/>
          <a:p>
            <a:pPr marL="342900" indent="-342900">
              <a:buFont typeface="Wingdings" panose="05000000000000000000" pitchFamily="2" charset="2"/>
              <a:buChar char="§"/>
            </a:pPr>
            <a:r>
              <a:rPr lang="en-US" dirty="0"/>
              <a:t>Voluntary benefit offered to full-time employees at group-discounted rates</a:t>
            </a:r>
          </a:p>
          <a:p>
            <a:pPr marL="342900" indent="-342900">
              <a:buFont typeface="Wingdings" panose="05000000000000000000" pitchFamily="2" charset="2"/>
              <a:buChar char="§"/>
            </a:pPr>
            <a:r>
              <a:rPr lang="en-US" dirty="0"/>
              <a:t>Coverage premiums paid through payroll deductions </a:t>
            </a:r>
          </a:p>
          <a:p>
            <a:pPr marL="342900" indent="-342900">
              <a:buFont typeface="Wingdings" panose="05000000000000000000" pitchFamily="2" charset="2"/>
              <a:buChar char="§"/>
            </a:pPr>
            <a:r>
              <a:rPr lang="en-US" dirty="0"/>
              <a:t>100% portable - you take the coverage with you!</a:t>
            </a:r>
          </a:p>
          <a:p>
            <a:pPr marL="342900" indent="-342900">
              <a:buFont typeface="Wingdings" panose="05000000000000000000" pitchFamily="2" charset="2"/>
              <a:buChar char="§"/>
            </a:pPr>
            <a:r>
              <a:rPr lang="en-US" b="1" dirty="0"/>
              <a:t>Options available:</a:t>
            </a:r>
          </a:p>
          <a:p>
            <a:pPr marL="457200" lvl="1" indent="0" fontAlgn="base">
              <a:buNone/>
            </a:pPr>
            <a:r>
              <a:rPr lang="en-US" sz="1800" i="0" dirty="0">
                <a:effectLst/>
                <a:latin typeface="+mn-lt"/>
              </a:rPr>
              <a:t>Home			Boat		Motor Home	</a:t>
            </a:r>
          </a:p>
          <a:p>
            <a:pPr marL="457200" lvl="1" indent="0" fontAlgn="base">
              <a:buNone/>
            </a:pPr>
            <a:r>
              <a:rPr lang="en-US" sz="1800" i="0" dirty="0">
                <a:effectLst/>
                <a:latin typeface="+mn-lt"/>
              </a:rPr>
              <a:t>Auto			Condo		Motorcycle</a:t>
            </a:r>
          </a:p>
          <a:p>
            <a:pPr marL="457200" lvl="1" indent="0" fontAlgn="base">
              <a:buNone/>
            </a:pPr>
            <a:r>
              <a:rPr lang="en-US" sz="1800" i="0" dirty="0">
                <a:effectLst/>
                <a:latin typeface="+mn-lt"/>
              </a:rPr>
              <a:t>Personal Excess Liability	Renter’s		Recreational Vehicle</a:t>
            </a:r>
          </a:p>
          <a:p>
            <a:pPr indent="-285750" fontAlgn="base"/>
            <a:endParaRPr lang="en-US" sz="1800" dirty="0">
              <a:latin typeface="+mn-lt"/>
            </a:endParaRPr>
          </a:p>
          <a:p>
            <a:pPr indent="-285750" algn="ctr" fontAlgn="base"/>
            <a:r>
              <a:rPr lang="en-US" b="1" i="0" dirty="0">
                <a:effectLst/>
                <a:latin typeface="+mn-lt"/>
              </a:rPr>
              <a:t>Call 1-800-438-6381 for more information or a free quote.</a:t>
            </a:r>
          </a:p>
        </p:txBody>
      </p:sp>
      <p:pic>
        <p:nvPicPr>
          <p:cNvPr id="7" name="Picture 6" descr="Logo, company name&#10;&#10;Description automatically generated">
            <a:extLst>
              <a:ext uri="{FF2B5EF4-FFF2-40B4-BE49-F238E27FC236}">
                <a16:creationId xmlns:a16="http://schemas.microsoft.com/office/drawing/2014/main" id="{75528006-701A-421F-929F-9906A9723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9" y="5334000"/>
            <a:ext cx="2293009" cy="1295400"/>
          </a:xfrm>
          <a:prstGeom prst="rect">
            <a:avLst/>
          </a:prstGeom>
        </p:spPr>
      </p:pic>
    </p:spTree>
    <p:extLst>
      <p:ext uri="{BB962C8B-B14F-4D97-AF65-F5344CB8AC3E}">
        <p14:creationId xmlns:p14="http://schemas.microsoft.com/office/powerpoint/2010/main" val="1478184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FBB6-6E66-40DC-8A1E-E840AA4E46B3}"/>
              </a:ext>
            </a:extLst>
          </p:cNvPr>
          <p:cNvSpPr>
            <a:spLocks noGrp="1"/>
          </p:cNvSpPr>
          <p:nvPr>
            <p:ph type="title"/>
          </p:nvPr>
        </p:nvSpPr>
        <p:spPr>
          <a:xfrm>
            <a:off x="533400" y="838200"/>
            <a:ext cx="8153400" cy="533400"/>
          </a:xfrm>
        </p:spPr>
        <p:txBody>
          <a:bodyPr/>
          <a:lstStyle/>
          <a:p>
            <a:r>
              <a:rPr lang="en-US" dirty="0">
                <a:solidFill>
                  <a:schemeClr val="tx1"/>
                </a:solidFill>
              </a:rPr>
              <a:t>Long Term Care Insurance</a:t>
            </a:r>
          </a:p>
        </p:txBody>
      </p:sp>
      <p:sp>
        <p:nvSpPr>
          <p:cNvPr id="3" name="Content Placeholder 2">
            <a:extLst>
              <a:ext uri="{FF2B5EF4-FFF2-40B4-BE49-F238E27FC236}">
                <a16:creationId xmlns:a16="http://schemas.microsoft.com/office/drawing/2014/main" id="{EA0CA626-9008-4DF6-9F31-CD7E26D44EB3}"/>
              </a:ext>
            </a:extLst>
          </p:cNvPr>
          <p:cNvSpPr>
            <a:spLocks noGrp="1"/>
          </p:cNvSpPr>
          <p:nvPr>
            <p:ph sz="quarter" idx="10"/>
          </p:nvPr>
        </p:nvSpPr>
        <p:spPr>
          <a:xfrm>
            <a:off x="526961" y="1447800"/>
            <a:ext cx="8153400" cy="5105400"/>
          </a:xfrm>
        </p:spPr>
        <p:txBody>
          <a:bodyPr>
            <a:normAutofit fontScale="92500" lnSpcReduction="10000"/>
          </a:bodyPr>
          <a:lstStyle/>
          <a:p>
            <a:r>
              <a:rPr lang="en-US" dirty="0"/>
              <a:t>Provides coverage for expenses on long term care services received at home, in the community or in a nursing facility.</a:t>
            </a:r>
          </a:p>
          <a:p>
            <a:endParaRPr lang="en-US" dirty="0"/>
          </a:p>
          <a:p>
            <a:r>
              <a:rPr lang="en-US" dirty="0"/>
              <a:t>Eligibility:</a:t>
            </a:r>
          </a:p>
          <a:p>
            <a:pPr marL="571500" indent="-285750">
              <a:buFont typeface="Arial" panose="020B0604020202020204" pitchFamily="34" charset="0"/>
              <a:buChar char="•"/>
            </a:pPr>
            <a:r>
              <a:rPr lang="en-US" sz="1800" b="0" i="0" dirty="0">
                <a:effectLst/>
                <a:latin typeface="+mn-lt"/>
              </a:rPr>
              <a:t>Maintain a permanent US residence and have a valid Social Security Number or Tax Identification Number from the US government.</a:t>
            </a:r>
          </a:p>
          <a:p>
            <a:pPr marL="571500" indent="-285750">
              <a:buFont typeface="Arial" panose="020B0604020202020204" pitchFamily="34" charset="0"/>
              <a:buChar char="•"/>
            </a:pPr>
            <a:r>
              <a:rPr lang="en-US" sz="1800" b="0" i="0" dirty="0">
                <a:effectLst/>
                <a:latin typeface="+mn-lt"/>
              </a:rPr>
              <a:t>Actively at work, full-time (35 hours per week) employees</a:t>
            </a:r>
          </a:p>
          <a:p>
            <a:pPr marL="571500" indent="-285750">
              <a:buFont typeface="Arial" panose="020B0604020202020204" pitchFamily="34" charset="0"/>
              <a:buChar char="•"/>
            </a:pPr>
            <a:r>
              <a:rPr lang="en-US" sz="1800" b="0" i="0" dirty="0">
                <a:effectLst/>
                <a:latin typeface="+mn-lt"/>
              </a:rPr>
              <a:t>Employee's spouse under age 76</a:t>
            </a:r>
          </a:p>
          <a:p>
            <a:pPr marL="571500" indent="-285750">
              <a:buFont typeface="Arial" panose="020B0604020202020204" pitchFamily="34" charset="0"/>
              <a:buChar char="•"/>
            </a:pPr>
            <a:r>
              <a:rPr lang="en-US" sz="1800" b="0" i="0" dirty="0">
                <a:effectLst/>
                <a:latin typeface="+mn-lt"/>
              </a:rPr>
              <a:t>Employee's Parents and Parents-in-law under age 76</a:t>
            </a:r>
          </a:p>
          <a:p>
            <a:pPr marL="571500" indent="-285750">
              <a:buFont typeface="Arial" panose="020B0604020202020204" pitchFamily="34" charset="0"/>
              <a:buChar char="•"/>
            </a:pPr>
            <a:r>
              <a:rPr lang="en-US" sz="1800" b="0" i="0" dirty="0">
                <a:effectLst/>
                <a:latin typeface="+mn-lt"/>
              </a:rPr>
              <a:t>Employee's Grandparents and Grandparents-in-law under age 76</a:t>
            </a:r>
          </a:p>
          <a:p>
            <a:pPr marL="571500" indent="-285750">
              <a:buFont typeface="Arial" panose="020B0604020202020204" pitchFamily="34" charset="0"/>
              <a:buChar char="•"/>
            </a:pPr>
            <a:r>
              <a:rPr lang="en-US" sz="1800" b="0" i="0" dirty="0">
                <a:effectLst/>
                <a:latin typeface="+mn-lt"/>
              </a:rPr>
              <a:t>Employee's or spouse's Adult Children and Siblings under age 76</a:t>
            </a:r>
          </a:p>
          <a:p>
            <a:pPr marL="285750"/>
            <a:endParaRPr lang="en-US" sz="1700" dirty="0">
              <a:latin typeface="+mn-lt"/>
            </a:endParaRPr>
          </a:p>
          <a:p>
            <a:pPr algn="ctr" fontAlgn="base"/>
            <a:r>
              <a:rPr lang="en-US" sz="1700" b="0" i="0" dirty="0">
                <a:solidFill>
                  <a:srgbClr val="333333"/>
                </a:solidFill>
                <a:effectLst/>
                <a:latin typeface="+mn-lt"/>
              </a:rPr>
              <a:t>Enroll Now!</a:t>
            </a:r>
          </a:p>
          <a:p>
            <a:pPr algn="ctr" fontAlgn="base"/>
            <a:r>
              <a:rPr lang="en-US" sz="1700" b="0" i="0" dirty="0">
                <a:solidFill>
                  <a:srgbClr val="333333"/>
                </a:solidFill>
                <a:effectLst/>
                <a:latin typeface="+mn-lt"/>
              </a:rPr>
              <a:t>Go to:</a:t>
            </a:r>
            <a:r>
              <a:rPr lang="en-US" sz="1700" b="1" dirty="0">
                <a:solidFill>
                  <a:srgbClr val="333333"/>
                </a:solidFill>
                <a:latin typeface="+mn-lt"/>
              </a:rPr>
              <a:t> </a:t>
            </a:r>
            <a:r>
              <a:rPr lang="en-US" sz="1700" b="1" dirty="0">
                <a:solidFill>
                  <a:srgbClr val="333333"/>
                </a:solidFill>
                <a:latin typeface="+mn-lt"/>
                <a:hlinkClick r:id="rId2"/>
              </a:rPr>
              <a:t>www.genworth.com/dson</a:t>
            </a:r>
            <a:endParaRPr lang="en-US" sz="1700" b="0" i="0" dirty="0">
              <a:solidFill>
                <a:srgbClr val="333333"/>
              </a:solidFill>
              <a:effectLst/>
              <a:latin typeface="+mn-lt"/>
            </a:endParaRPr>
          </a:p>
          <a:p>
            <a:pPr algn="ctr" fontAlgn="base"/>
            <a:r>
              <a:rPr lang="en-US" sz="1700" b="0" i="0" dirty="0">
                <a:solidFill>
                  <a:srgbClr val="333333"/>
                </a:solidFill>
                <a:effectLst/>
                <a:latin typeface="+mn-lt"/>
              </a:rPr>
              <a:t>Or call </a:t>
            </a:r>
            <a:r>
              <a:rPr lang="en-US" sz="1700" b="1" i="0" dirty="0">
                <a:solidFill>
                  <a:srgbClr val="333333"/>
                </a:solidFill>
                <a:effectLst/>
                <a:latin typeface="+mn-lt"/>
              </a:rPr>
              <a:t>800-416-3624</a:t>
            </a:r>
            <a:r>
              <a:rPr lang="en-US" sz="1700" b="0" i="0" dirty="0">
                <a:solidFill>
                  <a:srgbClr val="333333"/>
                </a:solidFill>
                <a:effectLst/>
                <a:latin typeface="+mn-lt"/>
              </a:rPr>
              <a:t> </a:t>
            </a:r>
          </a:p>
          <a:p>
            <a:pPr fontAlgn="base"/>
            <a:endParaRPr lang="en-US" sz="1900" b="0" i="0" dirty="0">
              <a:solidFill>
                <a:srgbClr val="333333"/>
              </a:solidFill>
              <a:effectLst/>
              <a:latin typeface="+mn-lt"/>
            </a:endParaRPr>
          </a:p>
          <a:p>
            <a:pPr fontAlgn="base"/>
            <a:r>
              <a:rPr lang="en-US" sz="1900" b="0" i="0" dirty="0">
                <a:solidFill>
                  <a:srgbClr val="333333"/>
                </a:solidFill>
                <a:effectLst/>
                <a:latin typeface="+mn-lt"/>
              </a:rPr>
              <a:t>All members are direct billed by Genworth.</a:t>
            </a:r>
            <a:endParaRPr lang="en-US" sz="1900" b="0" i="0" dirty="0">
              <a:effectLst/>
              <a:latin typeface="+mn-lt"/>
            </a:endParaRPr>
          </a:p>
          <a:p>
            <a:endParaRPr lang="en-US" dirty="0"/>
          </a:p>
        </p:txBody>
      </p:sp>
      <p:pic>
        <p:nvPicPr>
          <p:cNvPr id="5" name="Picture 4" descr="Logo&#10;&#10;Description automatically generated with low confidence">
            <a:extLst>
              <a:ext uri="{FF2B5EF4-FFF2-40B4-BE49-F238E27FC236}">
                <a16:creationId xmlns:a16="http://schemas.microsoft.com/office/drawing/2014/main" id="{64A27A76-D32C-47E7-8940-3DD1CFE27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086" y="5794369"/>
            <a:ext cx="2944714" cy="908062"/>
          </a:xfrm>
          <a:prstGeom prst="rect">
            <a:avLst/>
          </a:prstGeom>
        </p:spPr>
      </p:pic>
    </p:spTree>
    <p:extLst>
      <p:ext uri="{BB962C8B-B14F-4D97-AF65-F5344CB8AC3E}">
        <p14:creationId xmlns:p14="http://schemas.microsoft.com/office/powerpoint/2010/main" val="85009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9397-E7BD-4156-ADE5-3F915F077776}"/>
              </a:ext>
            </a:extLst>
          </p:cNvPr>
          <p:cNvSpPr>
            <a:spLocks noGrp="1"/>
          </p:cNvSpPr>
          <p:nvPr>
            <p:ph type="title"/>
          </p:nvPr>
        </p:nvSpPr>
        <p:spPr>
          <a:xfrm>
            <a:off x="495300" y="812914"/>
            <a:ext cx="8153400" cy="533400"/>
          </a:xfrm>
        </p:spPr>
        <p:txBody>
          <a:bodyPr/>
          <a:lstStyle/>
          <a:p>
            <a:r>
              <a:rPr lang="en-US" dirty="0">
                <a:solidFill>
                  <a:schemeClr val="tx1"/>
                </a:solidFill>
              </a:rPr>
              <a:t>Genworth Long Term Care Options</a:t>
            </a:r>
          </a:p>
        </p:txBody>
      </p:sp>
      <p:pic>
        <p:nvPicPr>
          <p:cNvPr id="6" name="Picture 5">
            <a:extLst>
              <a:ext uri="{FF2B5EF4-FFF2-40B4-BE49-F238E27FC236}">
                <a16:creationId xmlns:a16="http://schemas.microsoft.com/office/drawing/2014/main" id="{DDB3AB53-7677-4576-A28F-02D991AF2F1D}"/>
              </a:ext>
            </a:extLst>
          </p:cNvPr>
          <p:cNvPicPr>
            <a:picLocks noChangeAspect="1"/>
          </p:cNvPicPr>
          <p:nvPr/>
        </p:nvPicPr>
        <p:blipFill>
          <a:blip r:embed="rId2"/>
          <a:stretch>
            <a:fillRect/>
          </a:stretch>
        </p:blipFill>
        <p:spPr>
          <a:xfrm>
            <a:off x="870894" y="1380957"/>
            <a:ext cx="5068144" cy="295798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9050">
            <a:solidFill>
              <a:schemeClr val="tx1"/>
            </a:solidFill>
          </a:ln>
        </p:spPr>
      </p:pic>
      <p:pic>
        <p:nvPicPr>
          <p:cNvPr id="8" name="Picture 7">
            <a:extLst>
              <a:ext uri="{FF2B5EF4-FFF2-40B4-BE49-F238E27FC236}">
                <a16:creationId xmlns:a16="http://schemas.microsoft.com/office/drawing/2014/main" id="{5CEFA226-739F-4AA3-A16F-70942CDF3B74}"/>
              </a:ext>
            </a:extLst>
          </p:cNvPr>
          <p:cNvPicPr>
            <a:picLocks noChangeAspect="1"/>
          </p:cNvPicPr>
          <p:nvPr/>
        </p:nvPicPr>
        <p:blipFill>
          <a:blip r:embed="rId3"/>
          <a:stretch>
            <a:fillRect/>
          </a:stretch>
        </p:blipFill>
        <p:spPr>
          <a:xfrm>
            <a:off x="3376810" y="3581400"/>
            <a:ext cx="5271890" cy="2819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9050">
            <a:solidFill>
              <a:schemeClr val="tx1"/>
            </a:solidFill>
          </a:ln>
        </p:spPr>
      </p:pic>
    </p:spTree>
    <p:extLst>
      <p:ext uri="{BB962C8B-B14F-4D97-AF65-F5344CB8AC3E}">
        <p14:creationId xmlns:p14="http://schemas.microsoft.com/office/powerpoint/2010/main" val="16921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ADCC-304A-4212-AF6C-193198948544}"/>
              </a:ext>
            </a:extLst>
          </p:cNvPr>
          <p:cNvSpPr>
            <a:spLocks noGrp="1"/>
          </p:cNvSpPr>
          <p:nvPr>
            <p:ph type="title"/>
          </p:nvPr>
        </p:nvSpPr>
        <p:spPr/>
        <p:txBody>
          <a:bodyPr/>
          <a:lstStyle/>
          <a:p>
            <a:r>
              <a:rPr lang="en-US" dirty="0">
                <a:solidFill>
                  <a:schemeClr val="tx1"/>
                </a:solidFill>
              </a:rPr>
              <a:t>Genworth Long Term Care Options</a:t>
            </a:r>
            <a:endParaRPr lang="en-US" dirty="0"/>
          </a:p>
        </p:txBody>
      </p:sp>
      <p:pic>
        <p:nvPicPr>
          <p:cNvPr id="3" name="Picture 2">
            <a:extLst>
              <a:ext uri="{FF2B5EF4-FFF2-40B4-BE49-F238E27FC236}">
                <a16:creationId xmlns:a16="http://schemas.microsoft.com/office/drawing/2014/main" id="{08BC3903-1E9F-4383-95A0-15339440CF68}"/>
              </a:ext>
            </a:extLst>
          </p:cNvPr>
          <p:cNvPicPr>
            <a:picLocks noChangeAspect="1"/>
          </p:cNvPicPr>
          <p:nvPr/>
        </p:nvPicPr>
        <p:blipFill>
          <a:blip r:embed="rId2"/>
          <a:stretch>
            <a:fillRect/>
          </a:stretch>
        </p:blipFill>
        <p:spPr>
          <a:xfrm>
            <a:off x="1684717" y="1676400"/>
            <a:ext cx="5774566" cy="2524125"/>
          </a:xfrm>
          <a:prstGeom prst="rect">
            <a:avLst/>
          </a:prstGeom>
          <a:ln w="19050">
            <a:solidFill>
              <a:schemeClr val="tx1"/>
            </a:solidFill>
          </a:ln>
          <a:scene3d>
            <a:camera prst="orthographicFront"/>
            <a:lightRig rig="threePt" dir="t"/>
          </a:scene3d>
          <a:sp3d>
            <a:bevelT/>
          </a:sp3d>
        </p:spPr>
      </p:pic>
      <p:pic>
        <p:nvPicPr>
          <p:cNvPr id="4" name="Picture 3">
            <a:extLst>
              <a:ext uri="{FF2B5EF4-FFF2-40B4-BE49-F238E27FC236}">
                <a16:creationId xmlns:a16="http://schemas.microsoft.com/office/drawing/2014/main" id="{82D95324-02A7-4716-B050-0BB29BC876D1}"/>
              </a:ext>
            </a:extLst>
          </p:cNvPr>
          <p:cNvPicPr>
            <a:picLocks noChangeAspect="1"/>
          </p:cNvPicPr>
          <p:nvPr/>
        </p:nvPicPr>
        <p:blipFill>
          <a:blip r:embed="rId3"/>
          <a:stretch>
            <a:fillRect/>
          </a:stretch>
        </p:blipFill>
        <p:spPr>
          <a:xfrm>
            <a:off x="914400" y="4495800"/>
            <a:ext cx="4927419" cy="1676400"/>
          </a:xfrm>
          <a:prstGeom prst="rect">
            <a:avLst/>
          </a:prstGeom>
          <a:ln w="19050">
            <a:solidFill>
              <a:schemeClr val="tx1"/>
            </a:solidFill>
          </a:ln>
          <a:scene3d>
            <a:camera prst="orthographicFront"/>
            <a:lightRig rig="threePt" dir="t"/>
          </a:scene3d>
          <a:sp3d>
            <a:bevelT/>
          </a:sp3d>
        </p:spPr>
      </p:pic>
      <p:pic>
        <p:nvPicPr>
          <p:cNvPr id="5" name="Picture 4" descr="Logo&#10;&#10;Description automatically generated with low confidence">
            <a:extLst>
              <a:ext uri="{FF2B5EF4-FFF2-40B4-BE49-F238E27FC236}">
                <a16:creationId xmlns:a16="http://schemas.microsoft.com/office/drawing/2014/main" id="{5E5E2DDA-16BB-4525-954B-6AF155422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128" y="5943600"/>
            <a:ext cx="2213672" cy="682631"/>
          </a:xfrm>
          <a:prstGeom prst="rect">
            <a:avLst/>
          </a:prstGeom>
        </p:spPr>
      </p:pic>
    </p:spTree>
    <p:extLst>
      <p:ext uri="{BB962C8B-B14F-4D97-AF65-F5344CB8AC3E}">
        <p14:creationId xmlns:p14="http://schemas.microsoft.com/office/powerpoint/2010/main" val="295896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53C2F-393B-4B33-980D-0DACBDF7234D}"/>
              </a:ext>
            </a:extLst>
          </p:cNvPr>
          <p:cNvSpPr>
            <a:spLocks noGrp="1"/>
          </p:cNvSpPr>
          <p:nvPr>
            <p:ph type="title"/>
          </p:nvPr>
        </p:nvSpPr>
        <p:spPr/>
        <p:txBody>
          <a:bodyPr>
            <a:normAutofit/>
          </a:bodyPr>
          <a:lstStyle/>
          <a:p>
            <a:pPr algn="ctr"/>
            <a:r>
              <a:rPr lang="en-US" sz="6000" dirty="0">
                <a:solidFill>
                  <a:schemeClr val="bg1"/>
                </a:solidFill>
              </a:rPr>
              <a:t>Health Advocate</a:t>
            </a:r>
          </a:p>
        </p:txBody>
      </p:sp>
      <p:sp>
        <p:nvSpPr>
          <p:cNvPr id="5" name="TextBox 4">
            <a:extLst>
              <a:ext uri="{FF2B5EF4-FFF2-40B4-BE49-F238E27FC236}">
                <a16:creationId xmlns:a16="http://schemas.microsoft.com/office/drawing/2014/main" id="{EEC77175-D152-4C86-A1A7-EDB7FA313538}"/>
              </a:ext>
            </a:extLst>
          </p:cNvPr>
          <p:cNvSpPr txBox="1"/>
          <p:nvPr/>
        </p:nvSpPr>
        <p:spPr>
          <a:xfrm>
            <a:off x="457200" y="228600"/>
            <a:ext cx="1981200" cy="762000"/>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3418278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ol&#10;&#10;Description automatically generated">
            <a:extLst>
              <a:ext uri="{FF2B5EF4-FFF2-40B4-BE49-F238E27FC236}">
                <a16:creationId xmlns:a16="http://schemas.microsoft.com/office/drawing/2014/main" id="{F0562E21-75D2-46E7-9EF5-0AD55D22BA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98253"/>
            <a:ext cx="2012390" cy="1018318"/>
          </a:xfrm>
          <a:prstGeom prst="rect">
            <a:avLst/>
          </a:prstGeom>
        </p:spPr>
      </p:pic>
      <p:sp>
        <p:nvSpPr>
          <p:cNvPr id="5" name="Title 4">
            <a:extLst>
              <a:ext uri="{FF2B5EF4-FFF2-40B4-BE49-F238E27FC236}">
                <a16:creationId xmlns:a16="http://schemas.microsoft.com/office/drawing/2014/main" id="{F3EC3386-C206-4D39-9454-EF8B7D05386B}"/>
              </a:ext>
            </a:extLst>
          </p:cNvPr>
          <p:cNvSpPr>
            <a:spLocks noGrp="1"/>
          </p:cNvSpPr>
          <p:nvPr>
            <p:ph type="title"/>
          </p:nvPr>
        </p:nvSpPr>
        <p:spPr>
          <a:xfrm>
            <a:off x="540913" y="881130"/>
            <a:ext cx="4495800" cy="552450"/>
          </a:xfrm>
        </p:spPr>
        <p:txBody>
          <a:bodyPr>
            <a:normAutofit fontScale="90000"/>
          </a:bodyPr>
          <a:lstStyle/>
          <a:p>
            <a:r>
              <a:rPr lang="en-US" dirty="0">
                <a:solidFill>
                  <a:schemeClr val="tx1"/>
                </a:solidFill>
              </a:rPr>
              <a:t>Health Advocate Resources</a:t>
            </a:r>
          </a:p>
        </p:txBody>
      </p:sp>
      <p:sp>
        <p:nvSpPr>
          <p:cNvPr id="6" name="Content Placeholder 5">
            <a:extLst>
              <a:ext uri="{FF2B5EF4-FFF2-40B4-BE49-F238E27FC236}">
                <a16:creationId xmlns:a16="http://schemas.microsoft.com/office/drawing/2014/main" id="{D4270B74-C997-46D3-8863-F4C94D4F60E5}"/>
              </a:ext>
            </a:extLst>
          </p:cNvPr>
          <p:cNvSpPr>
            <a:spLocks noGrp="1"/>
          </p:cNvSpPr>
          <p:nvPr>
            <p:ph idx="1"/>
          </p:nvPr>
        </p:nvSpPr>
        <p:spPr>
          <a:xfrm>
            <a:off x="533400" y="1422848"/>
            <a:ext cx="8229600" cy="4267200"/>
          </a:xfrm>
        </p:spPr>
        <p:txBody>
          <a:bodyPr/>
          <a:lstStyle/>
          <a:p>
            <a:r>
              <a:rPr lang="en-US" dirty="0"/>
              <a:t>Available to all full-time employees, spouses, dependent children, parents and parents-in-law to assist with navigating benefit options and questions throughout the year</a:t>
            </a:r>
          </a:p>
        </p:txBody>
      </p:sp>
      <p:pic>
        <p:nvPicPr>
          <p:cNvPr id="9" name="Picture 8">
            <a:extLst>
              <a:ext uri="{FF2B5EF4-FFF2-40B4-BE49-F238E27FC236}">
                <a16:creationId xmlns:a16="http://schemas.microsoft.com/office/drawing/2014/main" id="{0AF7F231-F76E-48C2-B745-EF73C20D90CF}"/>
              </a:ext>
            </a:extLst>
          </p:cNvPr>
          <p:cNvPicPr>
            <a:picLocks noChangeAspect="1"/>
          </p:cNvPicPr>
          <p:nvPr/>
        </p:nvPicPr>
        <p:blipFill>
          <a:blip r:embed="rId3"/>
          <a:stretch>
            <a:fillRect/>
          </a:stretch>
        </p:blipFill>
        <p:spPr>
          <a:xfrm>
            <a:off x="1389593" y="2495689"/>
            <a:ext cx="6517213" cy="3481181"/>
          </a:xfrm>
          <a:prstGeom prst="rect">
            <a:avLst/>
          </a:prstGeom>
        </p:spPr>
      </p:pic>
      <p:pic>
        <p:nvPicPr>
          <p:cNvPr id="11" name="Picture 10">
            <a:extLst>
              <a:ext uri="{FF2B5EF4-FFF2-40B4-BE49-F238E27FC236}">
                <a16:creationId xmlns:a16="http://schemas.microsoft.com/office/drawing/2014/main" id="{B9D81D9C-E499-4EA9-9D4A-369A9AEBC345}"/>
              </a:ext>
            </a:extLst>
          </p:cNvPr>
          <p:cNvPicPr>
            <a:picLocks noChangeAspect="1"/>
          </p:cNvPicPr>
          <p:nvPr/>
        </p:nvPicPr>
        <p:blipFill>
          <a:blip r:embed="rId4"/>
          <a:stretch>
            <a:fillRect/>
          </a:stretch>
        </p:blipFill>
        <p:spPr>
          <a:xfrm>
            <a:off x="152400" y="5873394"/>
            <a:ext cx="5483180" cy="493332"/>
          </a:xfrm>
          <a:prstGeom prst="rect">
            <a:avLst/>
          </a:prstGeom>
        </p:spPr>
      </p:pic>
      <p:pic>
        <p:nvPicPr>
          <p:cNvPr id="13" name="Picture 12">
            <a:extLst>
              <a:ext uri="{FF2B5EF4-FFF2-40B4-BE49-F238E27FC236}">
                <a16:creationId xmlns:a16="http://schemas.microsoft.com/office/drawing/2014/main" id="{3EBE39E0-96C1-42D2-8710-0F090616A270}"/>
              </a:ext>
            </a:extLst>
          </p:cNvPr>
          <p:cNvPicPr>
            <a:picLocks noChangeAspect="1"/>
          </p:cNvPicPr>
          <p:nvPr/>
        </p:nvPicPr>
        <p:blipFill>
          <a:blip r:embed="rId5"/>
          <a:stretch>
            <a:fillRect/>
          </a:stretch>
        </p:blipFill>
        <p:spPr>
          <a:xfrm>
            <a:off x="3521912" y="6360731"/>
            <a:ext cx="5469688" cy="457201"/>
          </a:xfrm>
          <a:prstGeom prst="rect">
            <a:avLst/>
          </a:prstGeom>
        </p:spPr>
      </p:pic>
    </p:spTree>
    <p:extLst>
      <p:ext uri="{BB962C8B-B14F-4D97-AF65-F5344CB8AC3E}">
        <p14:creationId xmlns:p14="http://schemas.microsoft.com/office/powerpoint/2010/main" val="202382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3CCF-E7C6-4CE0-9393-48A798E511FA}"/>
              </a:ext>
            </a:extLst>
          </p:cNvPr>
          <p:cNvSpPr>
            <a:spLocks noGrp="1"/>
          </p:cNvSpPr>
          <p:nvPr>
            <p:ph type="title"/>
          </p:nvPr>
        </p:nvSpPr>
        <p:spPr/>
        <p:txBody>
          <a:bodyPr/>
          <a:lstStyle/>
          <a:p>
            <a:r>
              <a:rPr lang="en-US" dirty="0">
                <a:solidFill>
                  <a:schemeClr val="tx1"/>
                </a:solidFill>
              </a:rPr>
              <a:t>Medical Plan Overview	</a:t>
            </a:r>
          </a:p>
        </p:txBody>
      </p:sp>
      <p:sp>
        <p:nvSpPr>
          <p:cNvPr id="3" name="Content Placeholder 2">
            <a:extLst>
              <a:ext uri="{FF2B5EF4-FFF2-40B4-BE49-F238E27FC236}">
                <a16:creationId xmlns:a16="http://schemas.microsoft.com/office/drawing/2014/main" id="{5F062931-F6EE-4C85-B1B1-30AE60F84C82}"/>
              </a:ext>
            </a:extLst>
          </p:cNvPr>
          <p:cNvSpPr>
            <a:spLocks noGrp="1"/>
          </p:cNvSpPr>
          <p:nvPr>
            <p:ph sz="quarter" idx="10"/>
          </p:nvPr>
        </p:nvSpPr>
        <p:spPr/>
        <p:txBody>
          <a:bodyPr>
            <a:normAutofit fontScale="92500" lnSpcReduction="20000"/>
          </a:bodyPr>
          <a:lstStyle/>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Meritain will continue for July 1, 2023</a:t>
            </a:r>
          </a:p>
          <a:p>
            <a:pPr marL="1204913" lvl="1" indent="-461963">
              <a:spcBef>
                <a:spcPts val="1200"/>
              </a:spcBef>
              <a:buFont typeface="Wingdings" panose="05000000000000000000" pitchFamily="2" charset="2"/>
              <a:buChar char="ü"/>
            </a:pPr>
            <a:r>
              <a:rPr lang="en-US" sz="1700" dirty="0">
                <a:latin typeface="Helvetica" panose="020B0604020202020204" pitchFamily="34" charset="0"/>
                <a:cs typeface="Helvetica" panose="020B0604020202020204" pitchFamily="34" charset="0"/>
              </a:rPr>
              <a:t>Independent company of Aetna </a:t>
            </a:r>
          </a:p>
          <a:p>
            <a:pPr marL="1204913" lvl="1" indent="-461963">
              <a:spcBef>
                <a:spcPts val="1200"/>
              </a:spcBef>
              <a:buFont typeface="Wingdings" panose="05000000000000000000" pitchFamily="2" charset="2"/>
              <a:buChar char="ü"/>
            </a:pPr>
            <a:r>
              <a:rPr lang="en-US" sz="1700" dirty="0">
                <a:latin typeface="Helvetica" panose="020B0604020202020204" pitchFamily="34" charset="0"/>
                <a:cs typeface="Helvetica" panose="020B0604020202020204" pitchFamily="34" charset="0"/>
              </a:rPr>
              <a:t>Members will continue to use the Aetna Choice POS II (Open Access) Network</a:t>
            </a:r>
          </a:p>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Modest increase to deductible and out of pocket maximum</a:t>
            </a:r>
          </a:p>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Visit providers without referral &amp; PCPs are not required (but recommended)</a:t>
            </a:r>
          </a:p>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Preventative Services Covered by the Plan</a:t>
            </a:r>
          </a:p>
          <a:p>
            <a:pPr marL="1204913" lvl="1" indent="-461963">
              <a:spcBef>
                <a:spcPts val="1200"/>
              </a:spcBef>
              <a:buFont typeface="Wingdings" panose="05000000000000000000" pitchFamily="2" charset="2"/>
              <a:buChar char="ü"/>
            </a:pPr>
            <a:r>
              <a:rPr lang="en-US" sz="1700" dirty="0">
                <a:latin typeface="Helvetica" panose="020B0604020202020204" pitchFamily="34" charset="0"/>
                <a:cs typeface="Helvetica" panose="020B0604020202020204" pitchFamily="34" charset="0"/>
              </a:rPr>
              <a:t>Well-Child Visits, Adult Physical (One/Contract Year)</a:t>
            </a:r>
          </a:p>
          <a:p>
            <a:pPr marL="1204913" lvl="1" indent="-461963">
              <a:spcBef>
                <a:spcPts val="1200"/>
              </a:spcBef>
              <a:buFont typeface="Wingdings" panose="05000000000000000000" pitchFamily="2" charset="2"/>
              <a:buChar char="ü"/>
            </a:pPr>
            <a:r>
              <a:rPr lang="en-US" sz="1700" dirty="0">
                <a:latin typeface="Helvetica" panose="020B0604020202020204" pitchFamily="34" charset="0"/>
                <a:cs typeface="Helvetica" panose="020B0604020202020204" pitchFamily="34" charset="0"/>
              </a:rPr>
              <a:t>Screening Mammography, Pap Tests,</a:t>
            </a:r>
          </a:p>
          <a:p>
            <a:pPr marL="1204913" lvl="1" indent="-461963">
              <a:spcBef>
                <a:spcPts val="1200"/>
              </a:spcBef>
              <a:buFont typeface="Wingdings" panose="05000000000000000000" pitchFamily="2" charset="2"/>
              <a:buChar char="ü"/>
            </a:pPr>
            <a:r>
              <a:rPr lang="en-US" sz="1700" dirty="0">
                <a:latin typeface="Helvetica" panose="020B0604020202020204" pitchFamily="34" charset="0"/>
                <a:cs typeface="Helvetica" panose="020B0604020202020204" pitchFamily="34" charset="0"/>
              </a:rPr>
              <a:t>Immunizations</a:t>
            </a:r>
          </a:p>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Teledoc telemedicine program - $20 Copay for Acute Illnesses &amp; Mental Health</a:t>
            </a:r>
          </a:p>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Dependents Covered to Age 26</a:t>
            </a:r>
          </a:p>
          <a:p>
            <a:endParaRPr lang="en-US" dirty="0"/>
          </a:p>
        </p:txBody>
      </p:sp>
      <p:pic>
        <p:nvPicPr>
          <p:cNvPr id="1028" name="Picture 4" descr="Meritain Health">
            <a:extLst>
              <a:ext uri="{FF2B5EF4-FFF2-40B4-BE49-F238E27FC236}">
                <a16:creationId xmlns:a16="http://schemas.microsoft.com/office/drawing/2014/main" id="{BC9B0F26-BA4E-9345-2129-5D9BBD254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0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A7D310-4FFF-8E2F-FD52-CA476FEAFF09}"/>
              </a:ext>
            </a:extLst>
          </p:cNvPr>
          <p:cNvSpPr txBox="1"/>
          <p:nvPr/>
        </p:nvSpPr>
        <p:spPr>
          <a:xfrm>
            <a:off x="381000" y="1922617"/>
            <a:ext cx="2286000" cy="1569660"/>
          </a:xfrm>
          <a:prstGeom prst="rect">
            <a:avLst/>
          </a:prstGeom>
          <a:noFill/>
        </p:spPr>
        <p:txBody>
          <a:bodyPr wrap="square" rtlCol="0">
            <a:spAutoFit/>
          </a:bodyPr>
          <a:lstStyle/>
          <a:p>
            <a:r>
              <a:rPr lang="en-US" sz="2400" b="1" dirty="0"/>
              <a:t>Medical Plan deductions effective </a:t>
            </a:r>
          </a:p>
          <a:p>
            <a:r>
              <a:rPr lang="en-US" sz="2400" b="1" dirty="0"/>
              <a:t>July 1, 2023</a:t>
            </a:r>
          </a:p>
        </p:txBody>
      </p:sp>
      <p:pic>
        <p:nvPicPr>
          <p:cNvPr id="4" name="Picture 3">
            <a:extLst>
              <a:ext uri="{FF2B5EF4-FFF2-40B4-BE49-F238E27FC236}">
                <a16:creationId xmlns:a16="http://schemas.microsoft.com/office/drawing/2014/main" id="{26ACA1E0-319C-9612-A018-3DD76D4D8914}"/>
              </a:ext>
            </a:extLst>
          </p:cNvPr>
          <p:cNvPicPr>
            <a:picLocks noChangeAspect="1"/>
          </p:cNvPicPr>
          <p:nvPr/>
        </p:nvPicPr>
        <p:blipFill>
          <a:blip r:embed="rId2"/>
          <a:stretch>
            <a:fillRect/>
          </a:stretch>
        </p:blipFill>
        <p:spPr>
          <a:xfrm>
            <a:off x="2438400" y="35668"/>
            <a:ext cx="6541714" cy="6858000"/>
          </a:xfrm>
          <a:prstGeom prst="rect">
            <a:avLst/>
          </a:prstGeom>
        </p:spPr>
      </p:pic>
    </p:spTree>
    <p:extLst>
      <p:ext uri="{BB962C8B-B14F-4D97-AF65-F5344CB8AC3E}">
        <p14:creationId xmlns:p14="http://schemas.microsoft.com/office/powerpoint/2010/main" val="251940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C58C-7AF3-455B-A937-2C220F5EBFE9}"/>
              </a:ext>
            </a:extLst>
          </p:cNvPr>
          <p:cNvSpPr>
            <a:spLocks noGrp="1"/>
          </p:cNvSpPr>
          <p:nvPr>
            <p:ph type="title"/>
          </p:nvPr>
        </p:nvSpPr>
        <p:spPr>
          <a:xfrm>
            <a:off x="495300" y="762000"/>
            <a:ext cx="8153400" cy="533400"/>
          </a:xfrm>
        </p:spPr>
        <p:txBody>
          <a:bodyPr>
            <a:normAutofit fontScale="90000"/>
          </a:bodyPr>
          <a:lstStyle/>
          <a:p>
            <a:r>
              <a:rPr lang="en-US" dirty="0">
                <a:solidFill>
                  <a:schemeClr val="tx1"/>
                </a:solidFill>
              </a:rPr>
              <a:t>Aetna Choice POS II (Open Access)</a:t>
            </a:r>
            <a:br>
              <a:rPr lang="en-US" dirty="0"/>
            </a:br>
            <a:r>
              <a:rPr lang="en-US" sz="2200" dirty="0">
                <a:solidFill>
                  <a:schemeClr val="tx1"/>
                </a:solidFill>
              </a:rPr>
              <a:t>Minimal Plan Changes for July 1, 2023</a:t>
            </a:r>
            <a:endParaRPr lang="en-US" dirty="0">
              <a:solidFill>
                <a:schemeClr val="tx1"/>
              </a:solidFill>
            </a:endParaRPr>
          </a:p>
        </p:txBody>
      </p:sp>
      <p:graphicFrame>
        <p:nvGraphicFramePr>
          <p:cNvPr id="4" name="Table 3">
            <a:extLst>
              <a:ext uri="{FF2B5EF4-FFF2-40B4-BE49-F238E27FC236}">
                <a16:creationId xmlns:a16="http://schemas.microsoft.com/office/drawing/2014/main" id="{75BB2247-5353-42F5-946A-340C9D3BDC03}"/>
              </a:ext>
            </a:extLst>
          </p:cNvPr>
          <p:cNvGraphicFramePr>
            <a:graphicFrameLocks noGrp="1"/>
          </p:cNvGraphicFramePr>
          <p:nvPr>
            <p:extLst>
              <p:ext uri="{D42A27DB-BD31-4B8C-83A1-F6EECF244321}">
                <p14:modId xmlns:p14="http://schemas.microsoft.com/office/powerpoint/2010/main" val="1765743704"/>
              </p:ext>
            </p:extLst>
          </p:nvPr>
        </p:nvGraphicFramePr>
        <p:xfrm>
          <a:off x="335386" y="1752600"/>
          <a:ext cx="8772124" cy="4555104"/>
        </p:xfrm>
        <a:graphic>
          <a:graphicData uri="http://schemas.openxmlformats.org/drawingml/2006/table">
            <a:tbl>
              <a:tblPr firstRow="1" bandRow="1">
                <a:tableStyleId>{5C22544A-7EE6-4342-B048-85BDC9FD1C3A}</a:tableStyleId>
              </a:tblPr>
              <a:tblGrid>
                <a:gridCol w="2371324">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296328">
                <a:tc>
                  <a:txBody>
                    <a:bodyPr/>
                    <a:lstStyle/>
                    <a:p>
                      <a:pPr algn="ctr"/>
                      <a:r>
                        <a:rPr lang="en-US" sz="1400" b="1" dirty="0">
                          <a:solidFill>
                            <a:schemeClr val="tx1"/>
                          </a:solidFill>
                          <a:latin typeface="Arial" panose="020B0604020202020204" pitchFamily="34" charset="0"/>
                          <a:cs typeface="Arial" panose="020B0604020202020204" pitchFamily="34" charset="0"/>
                        </a:rPr>
                        <a:t>Service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In-Network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Out-of-Network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0"/>
                  </a:ext>
                </a:extLst>
              </a:tr>
              <a:tr h="381000">
                <a:tc>
                  <a:txBody>
                    <a:bodyPr/>
                    <a:lstStyle/>
                    <a:p>
                      <a:r>
                        <a:rPr lang="en-US" sz="1400" b="1" dirty="0">
                          <a:solidFill>
                            <a:schemeClr val="tx1"/>
                          </a:solidFill>
                          <a:latin typeface="Arial" panose="020B0604020202020204" pitchFamily="34" charset="0"/>
                          <a:cs typeface="Arial" panose="020B0604020202020204" pitchFamily="34" charset="0"/>
                        </a:rPr>
                        <a:t>Deductible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$500 Single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n-ea"/>
                          <a:cs typeface="Arial" panose="020B0604020202020204" pitchFamily="34" charset="0"/>
                        </a:rPr>
                        <a:t>$1,500 Family Tiers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$800 Single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$2,400 Family Tiers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1"/>
                  </a:ext>
                </a:extLst>
              </a:tr>
              <a:tr h="381000">
                <a:tc>
                  <a:txBody>
                    <a:bodyPr/>
                    <a:lstStyle/>
                    <a:p>
                      <a:r>
                        <a:rPr lang="en-US" sz="1400" b="1" baseline="0" dirty="0">
                          <a:solidFill>
                            <a:schemeClr val="tx1"/>
                          </a:solidFill>
                          <a:latin typeface="Arial" panose="020B0604020202020204" pitchFamily="34" charset="0"/>
                          <a:cs typeface="Arial" panose="020B0604020202020204" pitchFamily="34" charset="0"/>
                        </a:rPr>
                        <a:t>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400" b="0" baseline="0" dirty="0">
                          <a:solidFill>
                            <a:schemeClr val="tx1"/>
                          </a:solidFill>
                          <a:latin typeface="Arial" panose="020B0604020202020204" pitchFamily="34" charset="0"/>
                          <a:cs typeface="Arial" panose="020B0604020202020204" pitchFamily="34" charset="0"/>
                        </a:rPr>
                        <a:t>Member pays 10%, after deductible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baseline="0" dirty="0">
                          <a:solidFill>
                            <a:schemeClr val="tx1"/>
                          </a:solidFill>
                          <a:latin typeface="Arial" panose="020B0604020202020204" pitchFamily="34" charset="0"/>
                          <a:cs typeface="Arial" panose="020B0604020202020204" pitchFamily="34" charset="0"/>
                        </a:rPr>
                        <a:t>Member pays 30%, after deductible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152569180"/>
                  </a:ext>
                </a:extLst>
              </a:tr>
              <a:tr h="518574">
                <a:tc>
                  <a:txBody>
                    <a:bodyPr/>
                    <a:lstStyle/>
                    <a:p>
                      <a:r>
                        <a:rPr lang="en-US" sz="1400" b="1" dirty="0">
                          <a:solidFill>
                            <a:schemeClr val="tx1"/>
                          </a:solidFill>
                          <a:latin typeface="Arial" panose="020B0604020202020204" pitchFamily="34" charset="0"/>
                          <a:cs typeface="Arial" panose="020B0604020202020204" pitchFamily="34" charset="0"/>
                        </a:rPr>
                        <a:t>Medical Out-of</a:t>
                      </a:r>
                      <a:r>
                        <a:rPr lang="en-US" sz="1400" b="1" baseline="0" dirty="0">
                          <a:solidFill>
                            <a:schemeClr val="tx1"/>
                          </a:solidFill>
                          <a:latin typeface="Arial" panose="020B0604020202020204" pitchFamily="34" charset="0"/>
                          <a:cs typeface="Arial" panose="020B0604020202020204" pitchFamily="34" charset="0"/>
                        </a:rPr>
                        <a:t>-Pocket Max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1" dirty="0">
                          <a:solidFill>
                            <a:schemeClr val="tx1"/>
                          </a:solidFill>
                          <a:highlight>
                            <a:srgbClr val="FFFF00"/>
                          </a:highlight>
                          <a:latin typeface="Arial" panose="020B0604020202020204" pitchFamily="34" charset="0"/>
                          <a:cs typeface="Arial" panose="020B0604020202020204" pitchFamily="34" charset="0"/>
                        </a:rPr>
                        <a:t>$1,500 Single  /  </a:t>
                      </a:r>
                      <a:r>
                        <a:rPr lang="en-US" sz="1400" b="1" baseline="0" dirty="0">
                          <a:solidFill>
                            <a:schemeClr val="tx1"/>
                          </a:solidFill>
                          <a:highlight>
                            <a:srgbClr val="FFFF00"/>
                          </a:highlight>
                          <a:latin typeface="Arial" panose="020B0604020202020204" pitchFamily="34" charset="0"/>
                          <a:cs typeface="Arial" panose="020B0604020202020204" pitchFamily="34" charset="0"/>
                        </a:rPr>
                        <a:t>$4,500 Family Tiers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$1,950 Single  /  </a:t>
                      </a:r>
                      <a:r>
                        <a:rPr lang="en-US" sz="1400" b="0" baseline="0" dirty="0">
                          <a:solidFill>
                            <a:schemeClr val="tx1"/>
                          </a:solidFill>
                          <a:latin typeface="Arial" panose="020B0604020202020204" pitchFamily="34" charset="0"/>
                          <a:cs typeface="Arial" panose="020B0604020202020204" pitchFamily="34" charset="0"/>
                        </a:rPr>
                        <a:t>$5,850 Family Tiers</a:t>
                      </a:r>
                      <a:endParaRPr lang="en-US" sz="1050" b="1" baseline="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2"/>
                  </a:ext>
                </a:extLst>
              </a:tr>
              <a:tr h="472026">
                <a:tc>
                  <a:txBody>
                    <a:bodyPr/>
                    <a:lstStyle/>
                    <a:p>
                      <a:r>
                        <a:rPr lang="en-US" sz="1400" b="1" dirty="0">
                          <a:solidFill>
                            <a:schemeClr val="tx1"/>
                          </a:solidFill>
                          <a:latin typeface="Arial" panose="020B0604020202020204" pitchFamily="34" charset="0"/>
                          <a:cs typeface="Arial" panose="020B0604020202020204" pitchFamily="34" charset="0"/>
                        </a:rPr>
                        <a:t>Primary Care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400" b="0" dirty="0">
                          <a:solidFill>
                            <a:schemeClr val="tx1"/>
                          </a:solidFill>
                          <a:latin typeface="Arial" panose="020B0604020202020204" pitchFamily="34" charset="0"/>
                          <a:cs typeface="Arial" panose="020B0604020202020204" pitchFamily="34" charset="0"/>
                        </a:rPr>
                        <a:t>$20 copay, deductible waived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689233756"/>
                  </a:ext>
                </a:extLst>
              </a:tr>
              <a:tr h="410652">
                <a:tc>
                  <a:txBody>
                    <a:bodyPr/>
                    <a:lstStyle/>
                    <a:p>
                      <a:r>
                        <a:rPr lang="en-US" sz="1400" b="1" dirty="0">
                          <a:solidFill>
                            <a:schemeClr val="tx1"/>
                          </a:solidFill>
                          <a:latin typeface="Arial" panose="020B0604020202020204" pitchFamily="34" charset="0"/>
                          <a:cs typeface="Arial" panose="020B0604020202020204" pitchFamily="34" charset="0"/>
                        </a:rPr>
                        <a:t>Specialist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400" b="0" dirty="0">
                          <a:solidFill>
                            <a:schemeClr val="tx1"/>
                          </a:solidFill>
                          <a:latin typeface="Arial" panose="020B0604020202020204" pitchFamily="34" charset="0"/>
                          <a:cs typeface="Arial" panose="020B0604020202020204" pitchFamily="34" charset="0"/>
                        </a:rPr>
                        <a:t>$25 copay, deductible waived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3"/>
                  </a:ext>
                </a:extLst>
              </a:tr>
              <a:tr h="410652">
                <a:tc>
                  <a:txBody>
                    <a:bodyPr/>
                    <a:lstStyle/>
                    <a:p>
                      <a:r>
                        <a:rPr lang="en-US" sz="1400" b="1" dirty="0">
                          <a:solidFill>
                            <a:schemeClr val="tx1"/>
                          </a:solidFill>
                          <a:latin typeface="Arial" panose="020B0604020202020204" pitchFamily="34" charset="0"/>
                          <a:cs typeface="Arial" panose="020B0604020202020204" pitchFamily="34" charset="0"/>
                        </a:rPr>
                        <a:t>Mental Health Office Visit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400" b="0" dirty="0">
                          <a:solidFill>
                            <a:schemeClr val="tx1"/>
                          </a:solidFill>
                          <a:latin typeface="Arial" panose="020B0604020202020204" pitchFamily="34" charset="0"/>
                          <a:cs typeface="Arial" panose="020B0604020202020204" pitchFamily="34" charset="0"/>
                        </a:rPr>
                        <a:t>$25 copay, deductible waived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440068593"/>
                  </a:ext>
                </a:extLst>
              </a:tr>
              <a:tr h="411480">
                <a:tc>
                  <a:txBody>
                    <a:bodyPr/>
                    <a:lstStyle/>
                    <a:p>
                      <a:r>
                        <a:rPr lang="en-US" sz="1400" b="1" dirty="0">
                          <a:solidFill>
                            <a:schemeClr val="tx1"/>
                          </a:solidFill>
                          <a:latin typeface="Arial" panose="020B0604020202020204" pitchFamily="34" charset="0"/>
                          <a:cs typeface="Arial" panose="020B0604020202020204" pitchFamily="34" charset="0"/>
                        </a:rPr>
                        <a:t>Diagnostic Labs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7"/>
                  </a:ext>
                </a:extLst>
              </a:tr>
              <a:tr h="296328">
                <a:tc>
                  <a:txBody>
                    <a:bodyPr/>
                    <a:lstStyle/>
                    <a:p>
                      <a:r>
                        <a:rPr lang="en-US" sz="1400" b="1" dirty="0">
                          <a:solidFill>
                            <a:schemeClr val="tx1"/>
                          </a:solidFill>
                          <a:latin typeface="Arial" panose="020B0604020202020204" pitchFamily="34" charset="0"/>
                          <a:cs typeface="Arial" panose="020B0604020202020204" pitchFamily="34" charset="0"/>
                        </a:rPr>
                        <a:t>Inpatient Hospital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400" b="0" dirty="0">
                          <a:solidFill>
                            <a:schemeClr val="tx1"/>
                          </a:solidFill>
                          <a:latin typeface="Arial" panose="020B0604020202020204" pitchFamily="34" charset="0"/>
                          <a:cs typeface="Arial" panose="020B0604020202020204" pitchFamily="34" charset="0"/>
                        </a:rPr>
                        <a:t>$200 copay, then 10% coinsurance after deductible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8"/>
                  </a:ext>
                </a:extLst>
              </a:tr>
              <a:tr h="29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Arial" panose="020B0604020202020204" pitchFamily="34" charset="0"/>
                          <a:cs typeface="Arial" panose="020B0604020202020204" pitchFamily="34" charset="0"/>
                        </a:rPr>
                        <a:t>Urgent Care</a:t>
                      </a:r>
                      <a:endParaRPr lang="en-US" sz="1400" b="1"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solidFill>
                            <a:schemeClr val="tx1"/>
                          </a:solidFill>
                          <a:latin typeface="Arial" panose="020B0604020202020204" pitchFamily="34" charset="0"/>
                          <a:cs typeface="Arial" panose="020B0604020202020204" pitchFamily="34" charset="0"/>
                        </a:rPr>
                        <a:t>$40 copay, deductible waived</a:t>
                      </a:r>
                      <a:endParaRPr lang="en-US" sz="1400" b="0"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9"/>
                  </a:ext>
                </a:extLst>
              </a:tr>
              <a:tr h="29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Emergency Room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$125 copay, deductible waived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$125 copay, deductible waived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347652345"/>
                  </a:ext>
                </a:extLst>
              </a:tr>
            </a:tbl>
          </a:graphicData>
        </a:graphic>
      </p:graphicFrame>
      <p:pic>
        <p:nvPicPr>
          <p:cNvPr id="2050" name="Picture 2" descr="Meritain Health">
            <a:extLst>
              <a:ext uri="{FF2B5EF4-FFF2-40B4-BE49-F238E27FC236}">
                <a16:creationId xmlns:a16="http://schemas.microsoft.com/office/drawing/2014/main" id="{1A02834C-B8E0-0C9D-306A-156132235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71530"/>
            <a:ext cx="25336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07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A287-5AC8-47C5-8F74-781CFEF20CB7}"/>
              </a:ext>
            </a:extLst>
          </p:cNvPr>
          <p:cNvSpPr>
            <a:spLocks noGrp="1"/>
          </p:cNvSpPr>
          <p:nvPr>
            <p:ph type="title"/>
          </p:nvPr>
        </p:nvSpPr>
        <p:spPr/>
        <p:txBody>
          <a:bodyPr/>
          <a:lstStyle/>
          <a:p>
            <a:r>
              <a:rPr lang="en-US" dirty="0">
                <a:solidFill>
                  <a:schemeClr val="tx1"/>
                </a:solidFill>
              </a:rPr>
              <a:t>Meritain Member Portal</a:t>
            </a:r>
          </a:p>
        </p:txBody>
      </p:sp>
      <p:sp>
        <p:nvSpPr>
          <p:cNvPr id="3" name="Content Placeholder 2">
            <a:extLst>
              <a:ext uri="{FF2B5EF4-FFF2-40B4-BE49-F238E27FC236}">
                <a16:creationId xmlns:a16="http://schemas.microsoft.com/office/drawing/2014/main" id="{48424E36-34B0-4E57-9BB0-BA8EBC693213}"/>
              </a:ext>
            </a:extLst>
          </p:cNvPr>
          <p:cNvSpPr>
            <a:spLocks noGrp="1"/>
          </p:cNvSpPr>
          <p:nvPr>
            <p:ph sz="quarter" idx="10"/>
          </p:nvPr>
        </p:nvSpPr>
        <p:spPr>
          <a:xfrm>
            <a:off x="533400" y="1676400"/>
            <a:ext cx="8077200" cy="4419600"/>
          </a:xfrm>
        </p:spPr>
        <p:txBody>
          <a:bodyPr/>
          <a:lstStyle/>
          <a:p>
            <a:r>
              <a:rPr lang="en-US" dirty="0"/>
              <a:t>Website available to all enrolled members – Register now!</a:t>
            </a:r>
          </a:p>
          <a:p>
            <a:pPr marL="1085850" lvl="1" indent="-342900">
              <a:buFont typeface="Wingdings" panose="05000000000000000000" pitchFamily="2" charset="2"/>
              <a:buChar char="§"/>
            </a:pPr>
            <a:r>
              <a:rPr lang="en-US" dirty="0"/>
              <a:t>Review benefits and coverage</a:t>
            </a:r>
          </a:p>
          <a:p>
            <a:pPr marL="1085850" lvl="1" indent="-342900">
              <a:buFont typeface="Wingdings" panose="05000000000000000000" pitchFamily="2" charset="2"/>
              <a:buChar char="§"/>
            </a:pPr>
            <a:r>
              <a:rPr lang="en-US" dirty="0"/>
              <a:t>View and download claims</a:t>
            </a:r>
          </a:p>
          <a:p>
            <a:pPr marL="1085850" lvl="1" indent="-342900">
              <a:buFont typeface="Wingdings" panose="05000000000000000000" pitchFamily="2" charset="2"/>
              <a:buChar char="§"/>
            </a:pPr>
            <a:r>
              <a:rPr lang="en-US" dirty="0"/>
              <a:t>View Explanation of Benefits (EOBs)</a:t>
            </a:r>
          </a:p>
          <a:p>
            <a:pPr marL="1085850" lvl="1" indent="-342900">
              <a:buFont typeface="Wingdings" panose="05000000000000000000" pitchFamily="2" charset="2"/>
              <a:buChar char="§"/>
            </a:pPr>
            <a:r>
              <a:rPr lang="en-US" dirty="0"/>
              <a:t>Access benefit plan documents</a:t>
            </a:r>
          </a:p>
          <a:p>
            <a:pPr marL="1085850" lvl="1" indent="-342900">
              <a:buFont typeface="Wingdings" panose="05000000000000000000" pitchFamily="2" charset="2"/>
              <a:buChar char="§"/>
            </a:pPr>
            <a:r>
              <a:rPr lang="en-US" dirty="0"/>
              <a:t>Find a doctor</a:t>
            </a:r>
          </a:p>
          <a:p>
            <a:pPr marL="1085850" lvl="1" indent="-342900">
              <a:buFont typeface="Wingdings" panose="05000000000000000000" pitchFamily="2" charset="2"/>
              <a:buChar char="§"/>
            </a:pPr>
            <a:r>
              <a:rPr lang="en-US" dirty="0"/>
              <a:t>Access member ID cards</a:t>
            </a:r>
          </a:p>
          <a:p>
            <a:pPr marL="1085850" lvl="1" indent="-342900">
              <a:buFont typeface="Wingdings" panose="05000000000000000000" pitchFamily="2" charset="2"/>
              <a:buChar char="§"/>
            </a:pPr>
            <a:endParaRPr lang="en-US" dirty="0"/>
          </a:p>
        </p:txBody>
      </p:sp>
      <p:pic>
        <p:nvPicPr>
          <p:cNvPr id="9" name="Picture 2" descr="Meritain Health">
            <a:extLst>
              <a:ext uri="{FF2B5EF4-FFF2-40B4-BE49-F238E27FC236}">
                <a16:creationId xmlns:a16="http://schemas.microsoft.com/office/drawing/2014/main" id="{27796438-CCF6-8AC0-F2D3-78CA73730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3">
            <a:extLst>
              <a:ext uri="{FF2B5EF4-FFF2-40B4-BE49-F238E27FC236}">
                <a16:creationId xmlns:a16="http://schemas.microsoft.com/office/drawing/2014/main" id="{A2A303A5-7C85-EE1C-6899-3C0875A8FC5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26117" y="3540219"/>
            <a:ext cx="2689283" cy="294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text, person&#10;&#10;Description automatically generated">
            <a:extLst>
              <a:ext uri="{FF2B5EF4-FFF2-40B4-BE49-F238E27FC236}">
                <a16:creationId xmlns:a16="http://schemas.microsoft.com/office/drawing/2014/main" id="{C2AE4C91-0D95-1069-7633-5967D3143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5107" y="3810000"/>
            <a:ext cx="2309793" cy="1076801"/>
          </a:xfrm>
          <a:prstGeom prst="rect">
            <a:avLst/>
          </a:prstGeom>
        </p:spPr>
      </p:pic>
      <p:sp>
        <p:nvSpPr>
          <p:cNvPr id="16" name="TextBox 15">
            <a:extLst>
              <a:ext uri="{FF2B5EF4-FFF2-40B4-BE49-F238E27FC236}">
                <a16:creationId xmlns:a16="http://schemas.microsoft.com/office/drawing/2014/main" id="{6CFF899A-9EBB-8D1F-48AC-734910EE51E8}"/>
              </a:ext>
            </a:extLst>
          </p:cNvPr>
          <p:cNvSpPr txBox="1"/>
          <p:nvPr/>
        </p:nvSpPr>
        <p:spPr>
          <a:xfrm>
            <a:off x="1905000" y="5112603"/>
            <a:ext cx="3087101" cy="830997"/>
          </a:xfrm>
          <a:prstGeom prst="rect">
            <a:avLst/>
          </a:prstGeom>
          <a:solidFill>
            <a:srgbClr val="04509B"/>
          </a:solidFill>
        </p:spPr>
        <p:txBody>
          <a:bodyPr wrap="square" rtlCol="0">
            <a:spAutoFit/>
          </a:bodyPr>
          <a:lstStyle/>
          <a:p>
            <a:pPr>
              <a:spcAft>
                <a:spcPts val="300"/>
              </a:spcAft>
            </a:pPr>
            <a:r>
              <a:rPr lang="en-US" sz="2400" dirty="0">
                <a:solidFill>
                  <a:schemeClr val="bg1"/>
                </a:solidFill>
              </a:rPr>
              <a:t>Register or log in at</a:t>
            </a:r>
            <a:br>
              <a:rPr lang="en-US" sz="2400" dirty="0">
                <a:solidFill>
                  <a:schemeClr val="bg1"/>
                </a:solidFill>
              </a:rPr>
            </a:br>
            <a:r>
              <a:rPr lang="en-US" sz="2400" u="sng" dirty="0">
                <a:solidFill>
                  <a:schemeClr val="bg1"/>
                </a:solidFill>
              </a:rPr>
              <a:t>www.meritain.com</a:t>
            </a:r>
          </a:p>
        </p:txBody>
      </p:sp>
    </p:spTree>
    <p:extLst>
      <p:ext uri="{BB962C8B-B14F-4D97-AF65-F5344CB8AC3E}">
        <p14:creationId xmlns:p14="http://schemas.microsoft.com/office/powerpoint/2010/main" val="134607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292F-8AD8-4ED7-BA5D-D5056064F1E7}"/>
              </a:ext>
            </a:extLst>
          </p:cNvPr>
          <p:cNvSpPr>
            <a:spLocks noGrp="1"/>
          </p:cNvSpPr>
          <p:nvPr>
            <p:ph type="title"/>
          </p:nvPr>
        </p:nvSpPr>
        <p:spPr/>
        <p:txBody>
          <a:bodyPr/>
          <a:lstStyle/>
          <a:p>
            <a:r>
              <a:rPr lang="en-US" dirty="0">
                <a:solidFill>
                  <a:schemeClr val="tx1"/>
                </a:solidFill>
              </a:rPr>
              <a:t>How to Register</a:t>
            </a:r>
          </a:p>
        </p:txBody>
      </p:sp>
      <p:pic>
        <p:nvPicPr>
          <p:cNvPr id="8" name="Picture 2" descr="Meritain Health">
            <a:extLst>
              <a:ext uri="{FF2B5EF4-FFF2-40B4-BE49-F238E27FC236}">
                <a16:creationId xmlns:a16="http://schemas.microsoft.com/office/drawing/2014/main" id="{5FB9E9EB-B22B-0625-7377-9D25DA82A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2580826-D074-8208-8E65-DE7158E63F18}"/>
              </a:ext>
            </a:extLst>
          </p:cNvPr>
          <p:cNvPicPr>
            <a:picLocks noChangeAspect="1"/>
          </p:cNvPicPr>
          <p:nvPr/>
        </p:nvPicPr>
        <p:blipFill>
          <a:blip r:embed="rId3"/>
          <a:stretch>
            <a:fillRect/>
          </a:stretch>
        </p:blipFill>
        <p:spPr>
          <a:xfrm>
            <a:off x="567744" y="2057400"/>
            <a:ext cx="3723068" cy="1407207"/>
          </a:xfrm>
          <a:prstGeom prst="rect">
            <a:avLst/>
          </a:prstGeom>
        </p:spPr>
      </p:pic>
      <p:pic>
        <p:nvPicPr>
          <p:cNvPr id="10" name="Picture 9">
            <a:extLst>
              <a:ext uri="{FF2B5EF4-FFF2-40B4-BE49-F238E27FC236}">
                <a16:creationId xmlns:a16="http://schemas.microsoft.com/office/drawing/2014/main" id="{C22D35E1-9096-4126-24F0-F752C3688F07}"/>
              </a:ext>
            </a:extLst>
          </p:cNvPr>
          <p:cNvPicPr>
            <a:picLocks noChangeAspect="1"/>
          </p:cNvPicPr>
          <p:nvPr/>
        </p:nvPicPr>
        <p:blipFill>
          <a:blip r:embed="rId4"/>
          <a:stretch>
            <a:fillRect/>
          </a:stretch>
        </p:blipFill>
        <p:spPr>
          <a:xfrm>
            <a:off x="567744" y="3402460"/>
            <a:ext cx="3618964" cy="2998340"/>
          </a:xfrm>
          <a:prstGeom prst="rect">
            <a:avLst/>
          </a:prstGeom>
        </p:spPr>
      </p:pic>
      <p:pic>
        <p:nvPicPr>
          <p:cNvPr id="13" name="Picture 12">
            <a:extLst>
              <a:ext uri="{FF2B5EF4-FFF2-40B4-BE49-F238E27FC236}">
                <a16:creationId xmlns:a16="http://schemas.microsoft.com/office/drawing/2014/main" id="{B9E4E165-A5D2-39CD-EDC0-1FE5D5E47E21}"/>
              </a:ext>
            </a:extLst>
          </p:cNvPr>
          <p:cNvPicPr>
            <a:picLocks noChangeAspect="1"/>
          </p:cNvPicPr>
          <p:nvPr/>
        </p:nvPicPr>
        <p:blipFill>
          <a:blip r:embed="rId5"/>
          <a:stretch>
            <a:fillRect/>
          </a:stretch>
        </p:blipFill>
        <p:spPr>
          <a:xfrm>
            <a:off x="567744" y="1624482"/>
            <a:ext cx="3133725" cy="285750"/>
          </a:xfrm>
          <a:prstGeom prst="rect">
            <a:avLst/>
          </a:prstGeom>
        </p:spPr>
      </p:pic>
      <p:pic>
        <p:nvPicPr>
          <p:cNvPr id="14" name="Picture 53">
            <a:extLst>
              <a:ext uri="{FF2B5EF4-FFF2-40B4-BE49-F238E27FC236}">
                <a16:creationId xmlns:a16="http://schemas.microsoft.com/office/drawing/2014/main" id="{CDA1F8C0-2332-D2DD-C809-99162545E6A0}"/>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124718" y="1447800"/>
            <a:ext cx="3898393" cy="4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Graphical user interface, application, Teams&#10;&#10;Description automatically generated">
            <a:extLst>
              <a:ext uri="{FF2B5EF4-FFF2-40B4-BE49-F238E27FC236}">
                <a16:creationId xmlns:a16="http://schemas.microsoft.com/office/drawing/2014/main" id="{11418572-A476-AE65-D5B8-C43FE42159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6993" y="1833473"/>
            <a:ext cx="3294558" cy="1685925"/>
          </a:xfrm>
          <a:prstGeom prst="rect">
            <a:avLst/>
          </a:prstGeom>
        </p:spPr>
      </p:pic>
      <p:sp>
        <p:nvSpPr>
          <p:cNvPr id="16" name="Rectangle 15">
            <a:extLst>
              <a:ext uri="{FF2B5EF4-FFF2-40B4-BE49-F238E27FC236}">
                <a16:creationId xmlns:a16="http://schemas.microsoft.com/office/drawing/2014/main" id="{49E9A10E-C539-E7D4-BAD2-A725ECF84615}"/>
              </a:ext>
            </a:extLst>
          </p:cNvPr>
          <p:cNvSpPr/>
          <p:nvPr/>
        </p:nvSpPr>
        <p:spPr>
          <a:xfrm>
            <a:off x="4375857" y="5107011"/>
            <a:ext cx="4756337" cy="492443"/>
          </a:xfrm>
          <a:prstGeom prst="rect">
            <a:avLst/>
          </a:prstGeom>
          <a:solidFill>
            <a:schemeClr val="bg2"/>
          </a:solidFill>
          <a:ln w="12700" cap="flat">
            <a:noFill/>
            <a:miter lim="400000"/>
          </a:ln>
          <a:effectLst>
            <a:outerShdw blurRad="50800" dist="38100" dir="8100000" algn="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hangingPunct="0"/>
            <a:endParaRPr lang="en-US" sz="3200" dirty="0">
              <a:solidFill>
                <a:srgbClr val="FFFFFF"/>
              </a:solidFill>
              <a:sym typeface="Helvetica Neue Medium"/>
            </a:endParaRPr>
          </a:p>
        </p:txBody>
      </p:sp>
      <p:sp>
        <p:nvSpPr>
          <p:cNvPr id="17" name="TextBox 16">
            <a:extLst>
              <a:ext uri="{FF2B5EF4-FFF2-40B4-BE49-F238E27FC236}">
                <a16:creationId xmlns:a16="http://schemas.microsoft.com/office/drawing/2014/main" id="{23A40EF9-C9E3-584E-9F69-F3A9C9A7C00B}"/>
              </a:ext>
            </a:extLst>
          </p:cNvPr>
          <p:cNvSpPr txBox="1"/>
          <p:nvPr/>
        </p:nvSpPr>
        <p:spPr>
          <a:xfrm>
            <a:off x="4654631" y="5155807"/>
            <a:ext cx="4200525" cy="4078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257175">
              <a:defRPr/>
            </a:pPr>
            <a:r>
              <a:rPr lang="en-US" sz="1200" dirty="0">
                <a:solidFill>
                  <a:srgbClr val="C00000"/>
                </a:solidFill>
              </a:rPr>
              <a:t>You can access the portal by computer, tablet or via the Meritain Health mobile app on your iPhone</a:t>
            </a:r>
            <a:r>
              <a:rPr lang="en-US" sz="1200" baseline="30000" dirty="0">
                <a:solidFill>
                  <a:srgbClr val="C00000"/>
                </a:solidFill>
              </a:rPr>
              <a:t>®</a:t>
            </a:r>
            <a:r>
              <a:rPr lang="en-US" sz="1200" dirty="0">
                <a:solidFill>
                  <a:srgbClr val="C00000"/>
                </a:solidFill>
              </a:rPr>
              <a:t> or Android</a:t>
            </a:r>
            <a:r>
              <a:rPr lang="en-US" sz="1200" baseline="30000" dirty="0">
                <a:solidFill>
                  <a:srgbClr val="C00000"/>
                </a:solidFill>
              </a:rPr>
              <a:t>™</a:t>
            </a:r>
            <a:r>
              <a:rPr lang="en-US" sz="1200" dirty="0">
                <a:solidFill>
                  <a:srgbClr val="C00000"/>
                </a:solidFill>
              </a:rPr>
              <a:t>.</a:t>
            </a:r>
            <a:endParaRPr lang="en-AU" sz="1200" dirty="0">
              <a:solidFill>
                <a:srgbClr val="C00000"/>
              </a:solidFill>
            </a:endParaRPr>
          </a:p>
        </p:txBody>
      </p:sp>
      <p:pic>
        <p:nvPicPr>
          <p:cNvPr id="18" name="Picture 47" descr="iPhone6_mockup_front_white.png">
            <a:extLst>
              <a:ext uri="{FF2B5EF4-FFF2-40B4-BE49-F238E27FC236}">
                <a16:creationId xmlns:a16="http://schemas.microsoft.com/office/drawing/2014/main" id="{0FF8ABFC-4D2C-D886-6578-CF2335FAC71A}"/>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59323" y="2159700"/>
            <a:ext cx="1777603" cy="278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FFCF4B44-C976-FDA1-FAB0-1452668EE1E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86625" y="2594700"/>
            <a:ext cx="1093898" cy="1861954"/>
          </a:xfrm>
          <a:prstGeom prst="rect">
            <a:avLst/>
          </a:prstGeom>
        </p:spPr>
      </p:pic>
    </p:spTree>
    <p:extLst>
      <p:ext uri="{BB962C8B-B14F-4D97-AF65-F5344CB8AC3E}">
        <p14:creationId xmlns:p14="http://schemas.microsoft.com/office/powerpoint/2010/main" val="3317900915"/>
      </p:ext>
    </p:extLst>
  </p:cSld>
  <p:clrMapOvr>
    <a:masterClrMapping/>
  </p:clrMapOvr>
</p:sld>
</file>

<file path=ppt/theme/theme1.xml><?xml version="1.0" encoding="utf-8"?>
<a:theme xmlns:a="http://schemas.openxmlformats.org/drawingml/2006/main" name="Dickinson_Template_red">
  <a:themeElements>
    <a:clrScheme name="Dickinson">
      <a:dk1>
        <a:srgbClr val="151515"/>
      </a:dk1>
      <a:lt1>
        <a:srgbClr val="FFFFFF"/>
      </a:lt1>
      <a:dk2>
        <a:srgbClr val="C00000"/>
      </a:dk2>
      <a:lt2>
        <a:srgbClr val="FFFFFF"/>
      </a:lt2>
      <a:accent1>
        <a:srgbClr val="C00000"/>
      </a:accent1>
      <a:accent2>
        <a:srgbClr val="595959"/>
      </a:accent2>
      <a:accent3>
        <a:srgbClr val="76923C"/>
      </a:accent3>
      <a:accent4>
        <a:srgbClr val="D8D8D8"/>
      </a:accent4>
      <a:accent5>
        <a:srgbClr val="F7DD6D"/>
      </a:accent5>
      <a:accent6>
        <a:srgbClr val="96A0FC"/>
      </a:accent6>
      <a:hlink>
        <a:srgbClr val="C00000"/>
      </a:hlink>
      <a:folHlink>
        <a:srgbClr val="54A5E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277AAB06681498DB932A0DB4F716D" ma:contentTypeVersion="16" ma:contentTypeDescription="Create a new document." ma:contentTypeScope="" ma:versionID="b12c42caa59cc0137975c642b4fb69b9">
  <xsd:schema xmlns:xsd="http://www.w3.org/2001/XMLSchema" xmlns:xs="http://www.w3.org/2001/XMLSchema" xmlns:p="http://schemas.microsoft.com/office/2006/metadata/properties" xmlns:ns2="cc1a4be2-bb9d-47c5-8385-5983143cde4f" xmlns:ns3="7e16407b-cf93-4f9e-aecd-3a2138a19731" targetNamespace="http://schemas.microsoft.com/office/2006/metadata/properties" ma:root="true" ma:fieldsID="58560186f8246bf872d2973ee8086191" ns2:_="" ns3:_="">
    <xsd:import namespace="cc1a4be2-bb9d-47c5-8385-5983143cde4f"/>
    <xsd:import namespace="7e16407b-cf93-4f9e-aecd-3a2138a19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a4be2-bb9d-47c5-8385-5983143cde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380fd-3ffa-4480-ade9-41b756eac0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16407b-cf93-4f9e-aecd-3a2138a197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452b58a-3712-4c24-95c1-21c2dd9734df}" ma:internalName="TaxCatchAll" ma:showField="CatchAllData" ma:web="7e16407b-cf93-4f9e-aecd-3a2138a19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1a4be2-bb9d-47c5-8385-5983143cde4f">
      <Terms xmlns="http://schemas.microsoft.com/office/infopath/2007/PartnerControls"/>
    </lcf76f155ced4ddcb4097134ff3c332f>
    <TaxCatchAll xmlns="7e16407b-cf93-4f9e-aecd-3a2138a19731" xsi:nil="true"/>
  </documentManagement>
</p:properties>
</file>

<file path=customXml/itemProps1.xml><?xml version="1.0" encoding="utf-8"?>
<ds:datastoreItem xmlns:ds="http://schemas.openxmlformats.org/officeDocument/2006/customXml" ds:itemID="{B195317D-E34E-4DE0-8F0C-4958D19C2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a4be2-bb9d-47c5-8385-5983143cde4f"/>
    <ds:schemaRef ds:uri="7e16407b-cf93-4f9e-aecd-3a2138a19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EA0411-8E09-4A19-A9BD-E21013568BDF}">
  <ds:schemaRefs>
    <ds:schemaRef ds:uri="http://schemas.microsoft.com/sharepoint/v3/contenttype/forms"/>
  </ds:schemaRefs>
</ds:datastoreItem>
</file>

<file path=customXml/itemProps3.xml><?xml version="1.0" encoding="utf-8"?>
<ds:datastoreItem xmlns:ds="http://schemas.openxmlformats.org/officeDocument/2006/customXml" ds:itemID="{819503E4-F490-445F-AB46-57DE9D820243}">
  <ds:schemaRefs>
    <ds:schemaRef ds:uri="http://purl.org/dc/elements/1.1/"/>
    <ds:schemaRef ds:uri="http://purl.org/dc/terms/"/>
    <ds:schemaRef ds:uri="7e16407b-cf93-4f9e-aecd-3a2138a19731"/>
    <ds:schemaRef ds:uri="cc1a4be2-bb9d-47c5-8385-5983143cde4f"/>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Dickinson_Template_red</Template>
  <TotalTime>8967</TotalTime>
  <Words>2790</Words>
  <Application>Microsoft Office PowerPoint</Application>
  <PresentationFormat>On-screen Show (4:3)</PresentationFormat>
  <Paragraphs>334</Paragraphs>
  <Slides>46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Courier New</vt:lpstr>
      <vt:lpstr>Helvetica</vt:lpstr>
      <vt:lpstr>Wingdings</vt:lpstr>
      <vt:lpstr>Dickinson_Template_red</vt:lpstr>
      <vt:lpstr>July 1, 2023 Open Enrollment  </vt:lpstr>
      <vt:lpstr>Agenda</vt:lpstr>
      <vt:lpstr>Open Enrollment</vt:lpstr>
      <vt:lpstr>PowerPoint Presentation</vt:lpstr>
      <vt:lpstr>Medical Plan Overview </vt:lpstr>
      <vt:lpstr>PowerPoint Presentation</vt:lpstr>
      <vt:lpstr>Aetna Choice POS II (Open Access) Minimal Plan Changes for July 1, 2023</vt:lpstr>
      <vt:lpstr>Meritain Member Portal</vt:lpstr>
      <vt:lpstr>How to Register</vt:lpstr>
      <vt:lpstr>DocFind Provider Directory</vt:lpstr>
      <vt:lpstr>Teledoc Telemedicine Program</vt:lpstr>
      <vt:lpstr>PowerPoint Presentation</vt:lpstr>
      <vt:lpstr>Meritain Precertification</vt:lpstr>
      <vt:lpstr>Additional Meritain Member Resources</vt:lpstr>
      <vt:lpstr>NEW Optum Rx Prescription Drug Plan</vt:lpstr>
      <vt:lpstr>Pharmacy Plan Details</vt:lpstr>
      <vt:lpstr>Pharmacy Plan Details</vt:lpstr>
      <vt:lpstr>Pharmacy Plan Details – 90 Day Supply</vt:lpstr>
      <vt:lpstr>Pharmacy Plan Details</vt:lpstr>
      <vt:lpstr>Medical and Rx ID Cards</vt:lpstr>
      <vt:lpstr>DickinsonCRX Program</vt:lpstr>
      <vt:lpstr>PowerPoint Presentation</vt:lpstr>
      <vt:lpstr>Dental Plan Overview</vt:lpstr>
      <vt:lpstr>PowerPoint Presentation</vt:lpstr>
      <vt:lpstr>PowerPoint Presentation</vt:lpstr>
      <vt:lpstr>MyDentalBenefits Account</vt:lpstr>
      <vt:lpstr>PowerPoint Presentation</vt:lpstr>
      <vt:lpstr>Vision Plan Overview</vt:lpstr>
      <vt:lpstr>PowerPoint Presentation</vt:lpstr>
      <vt:lpstr>Vision Benefits</vt:lpstr>
      <vt:lpstr>Flexible Spending</vt:lpstr>
      <vt:lpstr>Flexible Spending Accounts (FSA)</vt:lpstr>
      <vt:lpstr>HealthSmart Mastercard</vt:lpstr>
      <vt:lpstr>HealthSmart Member Portal and Mobile App</vt:lpstr>
      <vt:lpstr>Life Insurance, Accidental Death &amp; Dismemberment and Long Term Disability</vt:lpstr>
      <vt:lpstr>Life Insurance and Accidental Death &amp; Dismemberment (AD&amp;D)</vt:lpstr>
      <vt:lpstr>Long-Term Disability</vt:lpstr>
      <vt:lpstr>Voluntary Benefit – Accidental Death &amp; Dismemberment (AD&amp;D)</vt:lpstr>
      <vt:lpstr>Additional Voluntary Benefits</vt:lpstr>
      <vt:lpstr>Accident and Critical Illness</vt:lpstr>
      <vt:lpstr>Home and Auto Insurance</vt:lpstr>
      <vt:lpstr>Long Term Care Insurance</vt:lpstr>
      <vt:lpstr>Genworth Long Term Care Options</vt:lpstr>
      <vt:lpstr>Genworth Long Term Care Options</vt:lpstr>
      <vt:lpstr>Health Advocate</vt:lpstr>
      <vt:lpstr>Health Advocate Resources</vt:lpstr>
    </vt:vector>
  </TitlesOfParts>
  <Company>Library and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gettym</dc:creator>
  <cp:lastModifiedBy>Pham, Bernadette</cp:lastModifiedBy>
  <cp:revision>110</cp:revision>
  <dcterms:created xsi:type="dcterms:W3CDTF">2012-03-02T03:45:19Z</dcterms:created>
  <dcterms:modified xsi:type="dcterms:W3CDTF">2023-05-12T14:46:16Z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0x010100D83277AAB06681498DB932A0DB4F716D</vt:lpwstr>
  </property>
  <property fmtid="{D5CDD505-2E9C-101B-9397-08002B2CF9AE}" pid="3" name="MediaServiceImageTags">
    <vt:lpwstr/>
  </property>
</Properties>
</file>