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45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785EA-08DE-4638-98D3-BBDBC12481AF}" type="datetimeFigureOut">
              <a:rPr lang="en-US" smtClean="0"/>
              <a:pPr/>
              <a:t>6/3/2008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1CB6A-AFA7-4A6E-AA79-DBF9FEBEF7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785EA-08DE-4638-98D3-BBDBC12481AF}" type="datetimeFigureOut">
              <a:rPr lang="en-US" smtClean="0"/>
              <a:pPr/>
              <a:t>6/3/2008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1CB6A-AFA7-4A6E-AA79-DBF9FEBEF7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785EA-08DE-4638-98D3-BBDBC12481AF}" type="datetimeFigureOut">
              <a:rPr lang="en-US" smtClean="0"/>
              <a:pPr/>
              <a:t>6/3/2008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1CB6A-AFA7-4A6E-AA79-DBF9FEBEF7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785EA-08DE-4638-98D3-BBDBC12481AF}" type="datetimeFigureOut">
              <a:rPr lang="en-US" smtClean="0"/>
              <a:pPr/>
              <a:t>6/3/2008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1CB6A-AFA7-4A6E-AA79-DBF9FEBEF7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785EA-08DE-4638-98D3-BBDBC12481AF}" type="datetimeFigureOut">
              <a:rPr lang="en-US" smtClean="0"/>
              <a:pPr/>
              <a:t>6/3/2008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1CB6A-AFA7-4A6E-AA79-DBF9FEBEF7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785EA-08DE-4638-98D3-BBDBC12481AF}" type="datetimeFigureOut">
              <a:rPr lang="en-US" smtClean="0"/>
              <a:pPr/>
              <a:t>6/3/2008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1CB6A-AFA7-4A6E-AA79-DBF9FEBEF7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785EA-08DE-4638-98D3-BBDBC12481AF}" type="datetimeFigureOut">
              <a:rPr lang="en-US" smtClean="0"/>
              <a:pPr/>
              <a:t>6/3/2008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1CB6A-AFA7-4A6E-AA79-DBF9FEBEF7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785EA-08DE-4638-98D3-BBDBC12481AF}" type="datetimeFigureOut">
              <a:rPr lang="en-US" smtClean="0"/>
              <a:pPr/>
              <a:t>6/3/2008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1CB6A-AFA7-4A6E-AA79-DBF9FEBEF7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785EA-08DE-4638-98D3-BBDBC12481AF}" type="datetimeFigureOut">
              <a:rPr lang="en-US" smtClean="0"/>
              <a:pPr/>
              <a:t>6/3/2008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1CB6A-AFA7-4A6E-AA79-DBF9FEBEF7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785EA-08DE-4638-98D3-BBDBC12481AF}" type="datetimeFigureOut">
              <a:rPr lang="en-US" smtClean="0"/>
              <a:pPr/>
              <a:t>6/3/2008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1CB6A-AFA7-4A6E-AA79-DBF9FEBEF7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785EA-08DE-4638-98D3-BBDBC12481AF}" type="datetimeFigureOut">
              <a:rPr lang="en-US" smtClean="0"/>
              <a:pPr/>
              <a:t>6/3/2008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1CB6A-AFA7-4A6E-AA79-DBF9FEBEF7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C785EA-08DE-4638-98D3-BBDBC12481AF}" type="datetimeFigureOut">
              <a:rPr lang="en-US" smtClean="0"/>
              <a:pPr/>
              <a:t>6/3/2008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71CB6A-AFA7-4A6E-AA79-DBF9FEBEF76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4" name="Straight Arrow Connector 23"/>
          <p:cNvCxnSpPr/>
          <p:nvPr/>
        </p:nvCxnSpPr>
        <p:spPr>
          <a:xfrm>
            <a:off x="609600" y="914400"/>
            <a:ext cx="7924800" cy="4876800"/>
          </a:xfrm>
          <a:prstGeom prst="straightConnector1">
            <a:avLst/>
          </a:prstGeom>
          <a:ln w="76200" cap="flat" cmpd="sng">
            <a:solidFill>
              <a:schemeClr val="tx2"/>
            </a:solidFill>
            <a:headEnd type="arrow" w="lg" len="med"/>
            <a:tailEnd type="arrow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914400" y="1219200"/>
            <a:ext cx="2042160" cy="457200"/>
          </a:xfrm>
          <a:prstGeom prst="rect">
            <a:avLst/>
          </a:prstGeom>
          <a:gradFill flip="none" rotWithShape="1"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path path="circle">
              <a:fillToRect l="100000" t="100000"/>
            </a:path>
            <a:tileRect r="-100000" b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1600200" y="1752600"/>
            <a:ext cx="2042160" cy="457200"/>
          </a:xfrm>
          <a:prstGeom prst="rect">
            <a:avLst/>
          </a:prstGeom>
          <a:gradFill flip="none" rotWithShape="1"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path path="circle">
              <a:fillToRect l="100000" t="100000"/>
            </a:path>
            <a:tileRect r="-100000" b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2438400" y="2286000"/>
            <a:ext cx="2042160" cy="457200"/>
          </a:xfrm>
          <a:prstGeom prst="rect">
            <a:avLst/>
          </a:prstGeom>
          <a:gradFill flip="none" rotWithShape="1"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path path="circle">
              <a:fillToRect l="100000" t="100000"/>
            </a:path>
            <a:tileRect r="-100000" b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3124200" y="2819400"/>
            <a:ext cx="2042160" cy="457200"/>
          </a:xfrm>
          <a:prstGeom prst="rect">
            <a:avLst/>
          </a:prstGeom>
          <a:gradFill flip="none" rotWithShape="1"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path path="circle">
              <a:fillToRect l="100000" t="100000"/>
            </a:path>
            <a:tileRect r="-100000" b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3962400" y="3352800"/>
            <a:ext cx="2042160" cy="457200"/>
          </a:xfrm>
          <a:prstGeom prst="rect">
            <a:avLst/>
          </a:prstGeom>
          <a:gradFill flip="none" rotWithShape="1"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path path="circle">
              <a:fillToRect l="100000" t="100000"/>
            </a:path>
            <a:tileRect r="-100000" b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4648200" y="3886200"/>
            <a:ext cx="2042160" cy="457200"/>
          </a:xfrm>
          <a:prstGeom prst="rect">
            <a:avLst/>
          </a:prstGeom>
          <a:gradFill flip="none" rotWithShape="1"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path path="circle">
              <a:fillToRect l="100000" t="100000"/>
            </a:path>
            <a:tileRect r="-100000" b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5486400" y="4419600"/>
            <a:ext cx="2042160" cy="457200"/>
          </a:xfrm>
          <a:prstGeom prst="rect">
            <a:avLst/>
          </a:prstGeom>
          <a:gradFill flip="none" rotWithShape="1"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path path="circle">
              <a:fillToRect l="100000" t="100000"/>
            </a:path>
            <a:tileRect r="-100000" b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6172200" y="4953000"/>
            <a:ext cx="2042160" cy="457200"/>
          </a:xfrm>
          <a:prstGeom prst="rect">
            <a:avLst/>
          </a:prstGeom>
          <a:gradFill flip="none" rotWithShape="1"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path path="circle">
              <a:fillToRect l="100000" t="100000"/>
            </a:path>
            <a:tileRect r="-100000" b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TextBox 34"/>
          <p:cNvSpPr txBox="1"/>
          <p:nvPr/>
        </p:nvSpPr>
        <p:spPr>
          <a:xfrm>
            <a:off x="6172200" y="4953000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Divestment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5486400" y="4419600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Negative Screening</a:t>
            </a:r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4648200" y="3886200"/>
            <a:ext cx="2057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Best of industry screening</a:t>
            </a:r>
            <a:endParaRPr lang="en-US" sz="1400" dirty="0"/>
          </a:p>
        </p:txBody>
      </p:sp>
      <p:sp>
        <p:nvSpPr>
          <p:cNvPr id="38" name="TextBox 37"/>
          <p:cNvSpPr txBox="1"/>
          <p:nvPr/>
        </p:nvSpPr>
        <p:spPr>
          <a:xfrm>
            <a:off x="3962400" y="3352800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Positive screening</a:t>
            </a:r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3048000" y="2895600"/>
            <a:ext cx="2209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Shareholder resolution</a:t>
            </a:r>
            <a:endParaRPr lang="en-US" sz="1600" dirty="0"/>
          </a:p>
        </p:txBody>
      </p:sp>
      <p:sp>
        <p:nvSpPr>
          <p:cNvPr id="40" name="TextBox 39"/>
          <p:cNvSpPr txBox="1"/>
          <p:nvPr/>
        </p:nvSpPr>
        <p:spPr>
          <a:xfrm>
            <a:off x="2438400" y="2286000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Proxy voting</a:t>
            </a:r>
            <a:endParaRPr 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1600200" y="1752600"/>
            <a:ext cx="20574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00" dirty="0" smtClean="0"/>
              <a:t>Discussion with </a:t>
            </a:r>
          </a:p>
          <a:p>
            <a:pPr algn="ctr"/>
            <a:r>
              <a:rPr lang="en-US" sz="1300" dirty="0" smtClean="0"/>
              <a:t>corporate management</a:t>
            </a:r>
            <a:endParaRPr lang="en-US" sz="1300" dirty="0"/>
          </a:p>
        </p:txBody>
      </p:sp>
      <p:sp>
        <p:nvSpPr>
          <p:cNvPr id="42" name="TextBox 41"/>
          <p:cNvSpPr txBox="1"/>
          <p:nvPr/>
        </p:nvSpPr>
        <p:spPr>
          <a:xfrm>
            <a:off x="914400" y="1219200"/>
            <a:ext cx="2057400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dirty="0" smtClean="0"/>
              <a:t>Community investing</a:t>
            </a:r>
            <a:endParaRPr lang="en-US" sz="1700" dirty="0"/>
          </a:p>
        </p:txBody>
      </p:sp>
      <p:sp>
        <p:nvSpPr>
          <p:cNvPr id="43" name="Rectangle 42"/>
          <p:cNvSpPr/>
          <p:nvPr/>
        </p:nvSpPr>
        <p:spPr>
          <a:xfrm>
            <a:off x="533400" y="3429000"/>
            <a:ext cx="215315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Visual</a:t>
            </a:r>
            <a:endParaRPr lang="en-US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5071768" y="6150114"/>
            <a:ext cx="4072232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Less Engagement</a:t>
            </a:r>
            <a:endParaRPr lang="en-US" sz="4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0" y="0"/>
            <a:ext cx="4267200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More</a:t>
            </a:r>
            <a:r>
              <a:rPr lang="en-US" sz="4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4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Engagement</a:t>
            </a:r>
            <a:endParaRPr lang="en-US" sz="4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0" y="4267200"/>
            <a:ext cx="387959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C</a:t>
            </a:r>
            <a:r>
              <a:rPr lang="en-US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ontinuum</a:t>
            </a:r>
            <a:endParaRPr lang="en-US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800600" y="685800"/>
            <a:ext cx="41910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Approaches to SRI:</a:t>
            </a:r>
            <a:endParaRPr lang="en-US" sz="5400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259</TotalTime>
  <Words>29</Words>
  <Application>Microsoft Office PowerPoint</Application>
  <PresentationFormat>On-screen Show (4:3)</PresentationFormat>
  <Paragraphs>14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Library and Information Services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scheym</dc:creator>
  <cp:lastModifiedBy>scheym</cp:lastModifiedBy>
  <cp:revision>8</cp:revision>
  <dcterms:created xsi:type="dcterms:W3CDTF">2008-05-28T20:18:01Z</dcterms:created>
  <dcterms:modified xsi:type="dcterms:W3CDTF">2008-06-03T13:22:46Z</dcterms:modified>
</cp:coreProperties>
</file>