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565273" y="2146173"/>
            <a:ext cx="4013453" cy="13677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20444" y="461594"/>
            <a:ext cx="6103111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04800" y="1828787"/>
            <a:ext cx="6605905" cy="42062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238125" marR="5080" indent="-226060">
              <a:lnSpc>
                <a:spcPct val="100000"/>
              </a:lnSpc>
              <a:spcBef>
                <a:spcPts val="105"/>
              </a:spcBef>
            </a:pPr>
            <a:r>
              <a:rPr dirty="0" spc="-5"/>
              <a:t>Dickinson </a:t>
            </a:r>
            <a:r>
              <a:rPr dirty="0" spc="-10"/>
              <a:t>College </a:t>
            </a:r>
            <a:r>
              <a:rPr dirty="0" spc="-985"/>
              <a:t> </a:t>
            </a:r>
            <a:r>
              <a:rPr dirty="0" spc="-10"/>
              <a:t>Budget</a:t>
            </a:r>
            <a:r>
              <a:rPr dirty="0" spc="-55"/>
              <a:t> </a:t>
            </a:r>
            <a:r>
              <a:rPr dirty="0" spc="-45"/>
              <a:t>Training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455545" y="3893896"/>
            <a:ext cx="4233545" cy="514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>
                <a:solidFill>
                  <a:srgbClr val="888888"/>
                </a:solidFill>
                <a:latin typeface="Calibri"/>
                <a:cs typeface="Calibri"/>
              </a:rPr>
              <a:t>Using</a:t>
            </a:r>
            <a:r>
              <a:rPr dirty="0" sz="3200" spc="-35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888888"/>
                </a:solidFill>
                <a:latin typeface="Calibri"/>
                <a:cs typeface="Calibri"/>
              </a:rPr>
              <a:t>Banner</a:t>
            </a:r>
            <a:r>
              <a:rPr dirty="0" sz="3200" spc="-3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dirty="0" sz="3200">
                <a:solidFill>
                  <a:srgbClr val="888888"/>
                </a:solidFill>
                <a:latin typeface="Calibri"/>
                <a:cs typeface="Calibri"/>
              </a:rPr>
              <a:t>Self-Service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461594"/>
            <a:ext cx="7846059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30"/>
              <a:t> </a:t>
            </a:r>
            <a:r>
              <a:rPr dirty="0"/>
              <a:t>Self-Service:</a:t>
            </a:r>
            <a:r>
              <a:rPr dirty="0" spc="-15"/>
              <a:t> </a:t>
            </a:r>
            <a:r>
              <a:rPr dirty="0" spc="5"/>
              <a:t>Query</a:t>
            </a:r>
            <a:r>
              <a:rPr dirty="0" spc="-10"/>
              <a:t> Results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358900" y="1676400"/>
            <a:ext cx="6313170" cy="3124200"/>
            <a:chOff x="1358900" y="1676400"/>
            <a:chExt cx="6313170" cy="31242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6794" y="1676400"/>
              <a:ext cx="6144767" cy="31242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371600" y="4038600"/>
              <a:ext cx="990600" cy="304800"/>
            </a:xfrm>
            <a:custGeom>
              <a:avLst/>
              <a:gdLst/>
              <a:ahLst/>
              <a:cxnLst/>
              <a:rect l="l" t="t" r="r" b="b"/>
              <a:pathLst>
                <a:path w="990600" h="304800">
                  <a:moveTo>
                    <a:pt x="0" y="152400"/>
                  </a:moveTo>
                  <a:lnTo>
                    <a:pt x="17691" y="111874"/>
                  </a:lnTo>
                  <a:lnTo>
                    <a:pt x="67620" y="75466"/>
                  </a:lnTo>
                  <a:lnTo>
                    <a:pt x="103198" y="59258"/>
                  </a:lnTo>
                  <a:lnTo>
                    <a:pt x="145065" y="44624"/>
                  </a:lnTo>
                  <a:lnTo>
                    <a:pt x="192632" y="31744"/>
                  </a:lnTo>
                  <a:lnTo>
                    <a:pt x="245307" y="20799"/>
                  </a:lnTo>
                  <a:lnTo>
                    <a:pt x="302502" y="11971"/>
                  </a:lnTo>
                  <a:lnTo>
                    <a:pt x="363625" y="5441"/>
                  </a:lnTo>
                  <a:lnTo>
                    <a:pt x="428088" y="1390"/>
                  </a:lnTo>
                  <a:lnTo>
                    <a:pt x="495300" y="0"/>
                  </a:lnTo>
                  <a:lnTo>
                    <a:pt x="562511" y="1390"/>
                  </a:lnTo>
                  <a:lnTo>
                    <a:pt x="626974" y="5441"/>
                  </a:lnTo>
                  <a:lnTo>
                    <a:pt x="688097" y="11971"/>
                  </a:lnTo>
                  <a:lnTo>
                    <a:pt x="745292" y="20799"/>
                  </a:lnTo>
                  <a:lnTo>
                    <a:pt x="797967" y="31744"/>
                  </a:lnTo>
                  <a:lnTo>
                    <a:pt x="845534" y="44624"/>
                  </a:lnTo>
                  <a:lnTo>
                    <a:pt x="887401" y="59258"/>
                  </a:lnTo>
                  <a:lnTo>
                    <a:pt x="922979" y="75466"/>
                  </a:lnTo>
                  <a:lnTo>
                    <a:pt x="972908" y="111874"/>
                  </a:lnTo>
                  <a:lnTo>
                    <a:pt x="990600" y="152400"/>
                  </a:lnTo>
                  <a:lnTo>
                    <a:pt x="986078" y="173086"/>
                  </a:lnTo>
                  <a:lnTo>
                    <a:pt x="972908" y="192925"/>
                  </a:lnTo>
                  <a:lnTo>
                    <a:pt x="922979" y="229333"/>
                  </a:lnTo>
                  <a:lnTo>
                    <a:pt x="887401" y="245541"/>
                  </a:lnTo>
                  <a:lnTo>
                    <a:pt x="845534" y="260175"/>
                  </a:lnTo>
                  <a:lnTo>
                    <a:pt x="797967" y="273055"/>
                  </a:lnTo>
                  <a:lnTo>
                    <a:pt x="745292" y="284000"/>
                  </a:lnTo>
                  <a:lnTo>
                    <a:pt x="688097" y="292828"/>
                  </a:lnTo>
                  <a:lnTo>
                    <a:pt x="626974" y="299358"/>
                  </a:lnTo>
                  <a:lnTo>
                    <a:pt x="562511" y="303409"/>
                  </a:lnTo>
                  <a:lnTo>
                    <a:pt x="495300" y="304800"/>
                  </a:lnTo>
                  <a:lnTo>
                    <a:pt x="428088" y="303409"/>
                  </a:lnTo>
                  <a:lnTo>
                    <a:pt x="363625" y="299358"/>
                  </a:lnTo>
                  <a:lnTo>
                    <a:pt x="302502" y="292828"/>
                  </a:lnTo>
                  <a:lnTo>
                    <a:pt x="245307" y="284000"/>
                  </a:lnTo>
                  <a:lnTo>
                    <a:pt x="192632" y="273055"/>
                  </a:lnTo>
                  <a:lnTo>
                    <a:pt x="145065" y="260175"/>
                  </a:lnTo>
                  <a:lnTo>
                    <a:pt x="103198" y="245541"/>
                  </a:lnTo>
                  <a:lnTo>
                    <a:pt x="67620" y="229333"/>
                  </a:lnTo>
                  <a:lnTo>
                    <a:pt x="17691" y="192925"/>
                  </a:lnTo>
                  <a:lnTo>
                    <a:pt x="0" y="1524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459740" y="4822697"/>
            <a:ext cx="7969884" cy="17322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2018030">
              <a:lnSpc>
                <a:spcPct val="100000"/>
              </a:lnSpc>
              <a:spcBef>
                <a:spcPts val="95"/>
              </a:spcBef>
            </a:pPr>
            <a:r>
              <a:rPr dirty="0" u="sng" sz="16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If</a:t>
            </a:r>
            <a:r>
              <a:rPr dirty="0" u="sng" sz="16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not</a:t>
            </a:r>
            <a:r>
              <a:rPr dirty="0" u="sng" sz="1600" spc="1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all</a:t>
            </a:r>
            <a:r>
              <a:rPr dirty="0" u="sng" sz="16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lines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display</a:t>
            </a:r>
            <a:r>
              <a:rPr dirty="0" u="sng" sz="1600" spc="-2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</a:t>
            </a:r>
            <a:r>
              <a:rPr dirty="0" u="sng" sz="1600" spc="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one</a:t>
            </a:r>
            <a:r>
              <a:rPr dirty="0" u="sng" sz="1600" spc="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page, the</a:t>
            </a:r>
            <a:r>
              <a:rPr dirty="0" u="sng" sz="1600" spc="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following</a:t>
            </a:r>
            <a:r>
              <a:rPr dirty="0" u="sng" sz="160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3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Totals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2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rows</a:t>
            </a:r>
            <a:r>
              <a:rPr dirty="0" u="sng" sz="1600" spc="4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dirty="0" u="sng" sz="1600" spc="-5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will </a:t>
            </a:r>
            <a:r>
              <a:rPr dirty="0" u="sng" sz="16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appear: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“Screen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total”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=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rows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currently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displayed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screen.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5">
                <a:latin typeface="Calibri"/>
                <a:cs typeface="Calibri"/>
              </a:rPr>
              <a:t>“Running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total”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=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pages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have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clicked through.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example,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if</a:t>
            </a:r>
            <a:r>
              <a:rPr dirty="0" sz="1600" spc="-15">
                <a:latin typeface="Calibri"/>
                <a:cs typeface="Calibri"/>
              </a:rPr>
              <a:t> your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lines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are </a:t>
            </a:r>
            <a:r>
              <a:rPr dirty="0" sz="1600" spc="-10">
                <a:latin typeface="Calibri"/>
                <a:cs typeface="Calibri"/>
              </a:rPr>
              <a:t> displayed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across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3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pages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displaying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page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2,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running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equal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sum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page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plus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page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2.</a:t>
            </a:r>
            <a:endParaRPr sz="1600">
              <a:latin typeface="Calibri"/>
              <a:cs typeface="Calibri"/>
            </a:endParaRPr>
          </a:p>
          <a:p>
            <a:pPr marL="12700" marR="397510">
              <a:lnSpc>
                <a:spcPct val="100000"/>
              </a:lnSpc>
            </a:pPr>
            <a:r>
              <a:rPr dirty="0" sz="1600" spc="-10">
                <a:latin typeface="Calibri"/>
                <a:cs typeface="Calibri"/>
              </a:rPr>
              <a:t>“Report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</a:t>
            </a:r>
            <a:r>
              <a:rPr dirty="0" sz="1600" spc="-5">
                <a:latin typeface="Calibri"/>
                <a:cs typeface="Calibri"/>
              </a:rPr>
              <a:t> (of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records)”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=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sum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pages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query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regardless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 </a:t>
            </a:r>
            <a:r>
              <a:rPr dirty="0" sz="1600" spc="-10">
                <a:latin typeface="Calibri"/>
                <a:cs typeface="Calibri"/>
              </a:rPr>
              <a:t>page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displaying.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1140" y="2993212"/>
            <a:ext cx="774065" cy="1306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Calibri"/>
                <a:cs typeface="Calibri"/>
              </a:rPr>
              <a:t>Indicates </a:t>
            </a:r>
            <a:r>
              <a:rPr dirty="0" sz="1400" spc="-5">
                <a:latin typeface="Calibri"/>
                <a:cs typeface="Calibri"/>
              </a:rPr>
              <a:t> that page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cannot </a:t>
            </a:r>
            <a:r>
              <a:rPr dirty="0" sz="1400" spc="-5">
                <a:latin typeface="Calibri"/>
                <a:cs typeface="Calibri"/>
              </a:rPr>
              <a:t> display</a:t>
            </a:r>
            <a:r>
              <a:rPr dirty="0" sz="1400" spc="220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all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account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>
                <a:latin typeface="Calibri"/>
                <a:cs typeface="Calibri"/>
              </a:rPr>
              <a:t>lines</a:t>
            </a:r>
            <a:endParaRPr sz="14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719327" y="4056888"/>
            <a:ext cx="731520" cy="311150"/>
            <a:chOff x="719327" y="4056888"/>
            <a:chExt cx="731520" cy="311150"/>
          </a:xfrm>
        </p:grpSpPr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327" y="4056888"/>
              <a:ext cx="731520" cy="310895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61961" y="4133342"/>
              <a:ext cx="534035" cy="118110"/>
            </a:xfrm>
            <a:custGeom>
              <a:avLst/>
              <a:gdLst/>
              <a:ahLst/>
              <a:cxnLst/>
              <a:rect l="l" t="t" r="r" b="b"/>
              <a:pathLst>
                <a:path w="534035" h="118110">
                  <a:moveTo>
                    <a:pt x="461268" y="71741"/>
                  </a:moveTo>
                  <a:lnTo>
                    <a:pt x="425589" y="92455"/>
                  </a:lnTo>
                  <a:lnTo>
                    <a:pt x="419519" y="95884"/>
                  </a:lnTo>
                  <a:lnTo>
                    <a:pt x="417449" y="103631"/>
                  </a:lnTo>
                  <a:lnTo>
                    <a:pt x="424484" y="115823"/>
                  </a:lnTo>
                  <a:lnTo>
                    <a:pt x="432257" y="117855"/>
                  </a:lnTo>
                  <a:lnTo>
                    <a:pt x="438327" y="114426"/>
                  </a:lnTo>
                  <a:lnTo>
                    <a:pt x="511573" y="71881"/>
                  </a:lnTo>
                  <a:lnTo>
                    <a:pt x="461268" y="71741"/>
                  </a:lnTo>
                  <a:close/>
                </a:path>
                <a:path w="534035" h="118110">
                  <a:moveTo>
                    <a:pt x="483091" y="59070"/>
                  </a:moveTo>
                  <a:lnTo>
                    <a:pt x="461268" y="71741"/>
                  </a:lnTo>
                  <a:lnTo>
                    <a:pt x="508292" y="71881"/>
                  </a:lnTo>
                  <a:lnTo>
                    <a:pt x="508292" y="70103"/>
                  </a:lnTo>
                  <a:lnTo>
                    <a:pt x="501865" y="70103"/>
                  </a:lnTo>
                  <a:lnTo>
                    <a:pt x="483091" y="59070"/>
                  </a:lnTo>
                  <a:close/>
                </a:path>
                <a:path w="534035" h="118110">
                  <a:moveTo>
                    <a:pt x="432612" y="0"/>
                  </a:moveTo>
                  <a:lnTo>
                    <a:pt x="424827" y="2031"/>
                  </a:lnTo>
                  <a:lnTo>
                    <a:pt x="421271" y="8000"/>
                  </a:lnTo>
                  <a:lnTo>
                    <a:pt x="417715" y="14096"/>
                  </a:lnTo>
                  <a:lnTo>
                    <a:pt x="419747" y="21843"/>
                  </a:lnTo>
                  <a:lnTo>
                    <a:pt x="461432" y="46341"/>
                  </a:lnTo>
                  <a:lnTo>
                    <a:pt x="508292" y="46481"/>
                  </a:lnTo>
                  <a:lnTo>
                    <a:pt x="508292" y="71881"/>
                  </a:lnTo>
                  <a:lnTo>
                    <a:pt x="511573" y="71881"/>
                  </a:lnTo>
                  <a:lnTo>
                    <a:pt x="533438" y="59181"/>
                  </a:lnTo>
                  <a:lnTo>
                    <a:pt x="432612" y="0"/>
                  </a:lnTo>
                  <a:close/>
                </a:path>
                <a:path w="534035" h="118110">
                  <a:moveTo>
                    <a:pt x="76" y="44957"/>
                  </a:moveTo>
                  <a:lnTo>
                    <a:pt x="0" y="70357"/>
                  </a:lnTo>
                  <a:lnTo>
                    <a:pt x="461268" y="71741"/>
                  </a:lnTo>
                  <a:lnTo>
                    <a:pt x="483091" y="59070"/>
                  </a:lnTo>
                  <a:lnTo>
                    <a:pt x="461432" y="46341"/>
                  </a:lnTo>
                  <a:lnTo>
                    <a:pt x="76" y="44957"/>
                  </a:lnTo>
                  <a:close/>
                </a:path>
                <a:path w="534035" h="118110">
                  <a:moveTo>
                    <a:pt x="501929" y="48132"/>
                  </a:moveTo>
                  <a:lnTo>
                    <a:pt x="483091" y="59070"/>
                  </a:lnTo>
                  <a:lnTo>
                    <a:pt x="501865" y="70103"/>
                  </a:lnTo>
                  <a:lnTo>
                    <a:pt x="501929" y="48132"/>
                  </a:lnTo>
                  <a:close/>
                </a:path>
                <a:path w="534035" h="118110">
                  <a:moveTo>
                    <a:pt x="508292" y="48132"/>
                  </a:moveTo>
                  <a:lnTo>
                    <a:pt x="501929" y="48132"/>
                  </a:lnTo>
                  <a:lnTo>
                    <a:pt x="501865" y="70103"/>
                  </a:lnTo>
                  <a:lnTo>
                    <a:pt x="508292" y="70103"/>
                  </a:lnTo>
                  <a:lnTo>
                    <a:pt x="508292" y="48132"/>
                  </a:lnTo>
                  <a:close/>
                </a:path>
                <a:path w="534035" h="118110">
                  <a:moveTo>
                    <a:pt x="461432" y="46341"/>
                  </a:moveTo>
                  <a:lnTo>
                    <a:pt x="483091" y="59070"/>
                  </a:lnTo>
                  <a:lnTo>
                    <a:pt x="501929" y="48132"/>
                  </a:lnTo>
                  <a:lnTo>
                    <a:pt x="508292" y="48132"/>
                  </a:lnTo>
                  <a:lnTo>
                    <a:pt x="508292" y="46481"/>
                  </a:lnTo>
                  <a:lnTo>
                    <a:pt x="461432" y="46341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/>
          <p:cNvSpPr txBox="1"/>
          <p:nvPr/>
        </p:nvSpPr>
        <p:spPr>
          <a:xfrm>
            <a:off x="2121789" y="1392681"/>
            <a:ext cx="48260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Sample</a:t>
            </a:r>
            <a:r>
              <a:rPr dirty="0" sz="1600" spc="-15">
                <a:latin typeface="Calibri"/>
                <a:cs typeface="Calibri"/>
              </a:rPr>
              <a:t> Operating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Query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recommended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columns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0849" y="461594"/>
            <a:ext cx="7846059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30"/>
              <a:t> </a:t>
            </a:r>
            <a:r>
              <a:rPr dirty="0"/>
              <a:t>Self-Service:</a:t>
            </a:r>
            <a:r>
              <a:rPr dirty="0" spc="-15"/>
              <a:t> </a:t>
            </a:r>
            <a:r>
              <a:rPr dirty="0" spc="5"/>
              <a:t>Query</a:t>
            </a:r>
            <a:r>
              <a:rPr dirty="0" spc="-10"/>
              <a:t> Results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526666" y="2057400"/>
            <a:ext cx="6144895" cy="1290955"/>
            <a:chOff x="1526666" y="2057400"/>
            <a:chExt cx="6144895" cy="12909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6666" y="2057400"/>
              <a:ext cx="6144768" cy="9144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559551" y="2607563"/>
              <a:ext cx="740663" cy="74066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715000" y="2743200"/>
              <a:ext cx="542925" cy="542925"/>
            </a:xfrm>
            <a:custGeom>
              <a:avLst/>
              <a:gdLst/>
              <a:ahLst/>
              <a:cxnLst/>
              <a:rect l="l" t="t" r="r" b="b"/>
              <a:pathLst>
                <a:path w="542925" h="542925">
                  <a:moveTo>
                    <a:pt x="35607" y="35607"/>
                  </a:moveTo>
                  <a:lnTo>
                    <a:pt x="42020" y="60054"/>
                  </a:lnTo>
                  <a:lnTo>
                    <a:pt x="524383" y="542416"/>
                  </a:lnTo>
                  <a:lnTo>
                    <a:pt x="542416" y="524383"/>
                  </a:lnTo>
                  <a:lnTo>
                    <a:pt x="60054" y="42020"/>
                  </a:lnTo>
                  <a:lnTo>
                    <a:pt x="35607" y="35607"/>
                  </a:lnTo>
                  <a:close/>
                </a:path>
                <a:path w="542925" h="542925">
                  <a:moveTo>
                    <a:pt x="0" y="0"/>
                  </a:moveTo>
                  <a:lnTo>
                    <a:pt x="28038" y="106679"/>
                  </a:lnTo>
                  <a:lnTo>
                    <a:pt x="29717" y="113157"/>
                  </a:lnTo>
                  <a:lnTo>
                    <a:pt x="36702" y="117221"/>
                  </a:lnTo>
                  <a:lnTo>
                    <a:pt x="43434" y="115315"/>
                  </a:lnTo>
                  <a:lnTo>
                    <a:pt x="50291" y="113537"/>
                  </a:lnTo>
                  <a:lnTo>
                    <a:pt x="54355" y="106679"/>
                  </a:lnTo>
                  <a:lnTo>
                    <a:pt x="52450" y="99822"/>
                  </a:lnTo>
                  <a:lnTo>
                    <a:pt x="42020" y="60054"/>
                  </a:lnTo>
                  <a:lnTo>
                    <a:pt x="8762" y="26797"/>
                  </a:lnTo>
                  <a:lnTo>
                    <a:pt x="26797" y="8762"/>
                  </a:lnTo>
                  <a:lnTo>
                    <a:pt x="33339" y="8762"/>
                  </a:lnTo>
                  <a:lnTo>
                    <a:pt x="0" y="0"/>
                  </a:lnTo>
                  <a:close/>
                </a:path>
                <a:path w="542925" h="542925">
                  <a:moveTo>
                    <a:pt x="26797" y="8762"/>
                  </a:moveTo>
                  <a:lnTo>
                    <a:pt x="8762" y="26797"/>
                  </a:lnTo>
                  <a:lnTo>
                    <a:pt x="42020" y="60054"/>
                  </a:lnTo>
                  <a:lnTo>
                    <a:pt x="35607" y="35607"/>
                  </a:lnTo>
                  <a:lnTo>
                    <a:pt x="14604" y="30099"/>
                  </a:lnTo>
                  <a:lnTo>
                    <a:pt x="30099" y="14604"/>
                  </a:lnTo>
                  <a:lnTo>
                    <a:pt x="32638" y="14604"/>
                  </a:lnTo>
                  <a:lnTo>
                    <a:pt x="26797" y="8762"/>
                  </a:lnTo>
                  <a:close/>
                </a:path>
                <a:path w="542925" h="542925">
                  <a:moveTo>
                    <a:pt x="33339" y="8762"/>
                  </a:moveTo>
                  <a:lnTo>
                    <a:pt x="26797" y="8762"/>
                  </a:lnTo>
                  <a:lnTo>
                    <a:pt x="60054" y="42020"/>
                  </a:lnTo>
                  <a:lnTo>
                    <a:pt x="99822" y="52450"/>
                  </a:lnTo>
                  <a:lnTo>
                    <a:pt x="106679" y="54355"/>
                  </a:lnTo>
                  <a:lnTo>
                    <a:pt x="113537" y="50291"/>
                  </a:lnTo>
                  <a:lnTo>
                    <a:pt x="115315" y="43434"/>
                  </a:lnTo>
                  <a:lnTo>
                    <a:pt x="117221" y="36702"/>
                  </a:lnTo>
                  <a:lnTo>
                    <a:pt x="113157" y="29717"/>
                  </a:lnTo>
                  <a:lnTo>
                    <a:pt x="33339" y="8762"/>
                  </a:lnTo>
                  <a:close/>
                </a:path>
                <a:path w="542925" h="542925">
                  <a:moveTo>
                    <a:pt x="32638" y="14604"/>
                  </a:moveTo>
                  <a:lnTo>
                    <a:pt x="30099" y="14604"/>
                  </a:lnTo>
                  <a:lnTo>
                    <a:pt x="35607" y="35607"/>
                  </a:lnTo>
                  <a:lnTo>
                    <a:pt x="60054" y="42020"/>
                  </a:lnTo>
                  <a:lnTo>
                    <a:pt x="32638" y="14604"/>
                  </a:lnTo>
                  <a:close/>
                </a:path>
                <a:path w="542925" h="542925">
                  <a:moveTo>
                    <a:pt x="30099" y="14604"/>
                  </a:moveTo>
                  <a:lnTo>
                    <a:pt x="14604" y="30099"/>
                  </a:lnTo>
                  <a:lnTo>
                    <a:pt x="35607" y="35607"/>
                  </a:lnTo>
                  <a:lnTo>
                    <a:pt x="30099" y="1460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693826" y="1392681"/>
            <a:ext cx="767080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5">
                <a:latin typeface="Calibri"/>
                <a:cs typeface="Calibri"/>
              </a:rPr>
              <a:t>Any </a:t>
            </a:r>
            <a:r>
              <a:rPr dirty="0" sz="1600" spc="-10">
                <a:latin typeface="Calibri"/>
                <a:cs typeface="Calibri"/>
              </a:rPr>
              <a:t>number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5">
                <a:latin typeface="Calibri"/>
                <a:cs typeface="Calibri"/>
              </a:rPr>
              <a:t> 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“blue”</a:t>
            </a:r>
            <a:r>
              <a:rPr dirty="0" sz="1600">
                <a:latin typeface="Calibri"/>
                <a:cs typeface="Calibri"/>
              </a:rPr>
              <a:t> is</a:t>
            </a:r>
            <a:r>
              <a:rPr dirty="0" sz="1600" spc="-5">
                <a:latin typeface="Calibri"/>
                <a:cs typeface="Calibri"/>
              </a:rPr>
              <a:t> an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active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link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with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drill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capabilities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retrieve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more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detail.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8028" y="3222117"/>
            <a:ext cx="161544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libri"/>
                <a:cs typeface="Calibri"/>
              </a:rPr>
              <a:t>Click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here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detail</a:t>
            </a:r>
            <a:endParaRPr sz="16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6794" y="3810000"/>
            <a:ext cx="6169406" cy="1524000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1602994" y="3526916"/>
            <a:ext cx="56070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Detail:</a:t>
            </a:r>
            <a:endParaRPr sz="16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806952" y="2787395"/>
            <a:ext cx="1501140" cy="1198245"/>
            <a:chOff x="3806952" y="2787395"/>
            <a:chExt cx="1501140" cy="1198245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806952" y="2787395"/>
              <a:ext cx="1501139" cy="1197864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3962400" y="2809366"/>
              <a:ext cx="1303655" cy="1000760"/>
            </a:xfrm>
            <a:custGeom>
              <a:avLst/>
              <a:gdLst/>
              <a:ahLst/>
              <a:cxnLst/>
              <a:rect l="l" t="t" r="r" b="b"/>
              <a:pathLst>
                <a:path w="1303654" h="1000760">
                  <a:moveTo>
                    <a:pt x="51815" y="889381"/>
                  </a:moveTo>
                  <a:lnTo>
                    <a:pt x="44450" y="892429"/>
                  </a:lnTo>
                  <a:lnTo>
                    <a:pt x="0" y="1000633"/>
                  </a:lnTo>
                  <a:lnTo>
                    <a:pt x="41414" y="995426"/>
                  </a:lnTo>
                  <a:lnTo>
                    <a:pt x="27686" y="995426"/>
                  </a:lnTo>
                  <a:lnTo>
                    <a:pt x="12191" y="975233"/>
                  </a:lnTo>
                  <a:lnTo>
                    <a:pt x="49673" y="946574"/>
                  </a:lnTo>
                  <a:lnTo>
                    <a:pt x="67945" y="902081"/>
                  </a:lnTo>
                  <a:lnTo>
                    <a:pt x="64770" y="894715"/>
                  </a:lnTo>
                  <a:lnTo>
                    <a:pt x="51815" y="889381"/>
                  </a:lnTo>
                  <a:close/>
                </a:path>
                <a:path w="1303654" h="1000760">
                  <a:moveTo>
                    <a:pt x="49673" y="946574"/>
                  </a:moveTo>
                  <a:lnTo>
                    <a:pt x="12191" y="975233"/>
                  </a:lnTo>
                  <a:lnTo>
                    <a:pt x="27686" y="995426"/>
                  </a:lnTo>
                  <a:lnTo>
                    <a:pt x="34495" y="990219"/>
                  </a:lnTo>
                  <a:lnTo>
                    <a:pt x="31750" y="990219"/>
                  </a:lnTo>
                  <a:lnTo>
                    <a:pt x="18414" y="972693"/>
                  </a:lnTo>
                  <a:lnTo>
                    <a:pt x="40056" y="969991"/>
                  </a:lnTo>
                  <a:lnTo>
                    <a:pt x="49673" y="946574"/>
                  </a:lnTo>
                  <a:close/>
                </a:path>
                <a:path w="1303654" h="1000760">
                  <a:moveTo>
                    <a:pt x="112902" y="960882"/>
                  </a:moveTo>
                  <a:lnTo>
                    <a:pt x="65020" y="966875"/>
                  </a:lnTo>
                  <a:lnTo>
                    <a:pt x="27686" y="995426"/>
                  </a:lnTo>
                  <a:lnTo>
                    <a:pt x="41414" y="995426"/>
                  </a:lnTo>
                  <a:lnTo>
                    <a:pt x="109092" y="986917"/>
                  </a:lnTo>
                  <a:lnTo>
                    <a:pt x="116077" y="986155"/>
                  </a:lnTo>
                  <a:lnTo>
                    <a:pt x="121030" y="979805"/>
                  </a:lnTo>
                  <a:lnTo>
                    <a:pt x="119252" y="965835"/>
                  </a:lnTo>
                  <a:lnTo>
                    <a:pt x="112902" y="960882"/>
                  </a:lnTo>
                  <a:close/>
                </a:path>
                <a:path w="1303654" h="1000760">
                  <a:moveTo>
                    <a:pt x="40056" y="969991"/>
                  </a:moveTo>
                  <a:lnTo>
                    <a:pt x="18414" y="972693"/>
                  </a:lnTo>
                  <a:lnTo>
                    <a:pt x="31750" y="990219"/>
                  </a:lnTo>
                  <a:lnTo>
                    <a:pt x="40056" y="969991"/>
                  </a:lnTo>
                  <a:close/>
                </a:path>
                <a:path w="1303654" h="1000760">
                  <a:moveTo>
                    <a:pt x="65020" y="966875"/>
                  </a:moveTo>
                  <a:lnTo>
                    <a:pt x="40056" y="969991"/>
                  </a:lnTo>
                  <a:lnTo>
                    <a:pt x="31750" y="990219"/>
                  </a:lnTo>
                  <a:lnTo>
                    <a:pt x="34495" y="990219"/>
                  </a:lnTo>
                  <a:lnTo>
                    <a:pt x="65020" y="966875"/>
                  </a:lnTo>
                  <a:close/>
                </a:path>
                <a:path w="1303654" h="1000760">
                  <a:moveTo>
                    <a:pt x="1287652" y="0"/>
                  </a:moveTo>
                  <a:lnTo>
                    <a:pt x="49673" y="946574"/>
                  </a:lnTo>
                  <a:lnTo>
                    <a:pt x="40056" y="969991"/>
                  </a:lnTo>
                  <a:lnTo>
                    <a:pt x="65020" y="966875"/>
                  </a:lnTo>
                  <a:lnTo>
                    <a:pt x="1303147" y="20066"/>
                  </a:lnTo>
                  <a:lnTo>
                    <a:pt x="12876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/>
          <p:cNvSpPr txBox="1"/>
          <p:nvPr/>
        </p:nvSpPr>
        <p:spPr>
          <a:xfrm>
            <a:off x="3660775" y="3298317"/>
            <a:ext cx="614045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Results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5682" y="461594"/>
            <a:ext cx="7014209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0"/>
              <a:t> </a:t>
            </a:r>
            <a:r>
              <a:rPr dirty="0"/>
              <a:t>Self-Service:</a:t>
            </a:r>
            <a:r>
              <a:rPr dirty="0" spc="-20"/>
              <a:t> </a:t>
            </a:r>
            <a:r>
              <a:rPr dirty="0" spc="-5"/>
              <a:t>Download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5100" y="1219200"/>
            <a:ext cx="6106795" cy="3048000"/>
            <a:chOff x="1435100" y="1219200"/>
            <a:chExt cx="6106795" cy="3048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8816" y="1219200"/>
              <a:ext cx="6092698" cy="3048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3657600"/>
              <a:ext cx="3886200" cy="457200"/>
            </a:xfrm>
            <a:custGeom>
              <a:avLst/>
              <a:gdLst/>
              <a:ahLst/>
              <a:cxnLst/>
              <a:rect l="l" t="t" r="r" b="b"/>
              <a:pathLst>
                <a:path w="3886200" h="457200">
                  <a:moveTo>
                    <a:pt x="0" y="228600"/>
                  </a:moveTo>
                  <a:lnTo>
                    <a:pt x="24221" y="192406"/>
                  </a:lnTo>
                  <a:lnTo>
                    <a:pt x="72757" y="166420"/>
                  </a:lnTo>
                  <a:lnTo>
                    <a:pt x="118704" y="149749"/>
                  </a:lnTo>
                  <a:lnTo>
                    <a:pt x="174983" y="133665"/>
                  </a:lnTo>
                  <a:lnTo>
                    <a:pt x="241128" y="118223"/>
                  </a:lnTo>
                  <a:lnTo>
                    <a:pt x="316675" y="103476"/>
                  </a:lnTo>
                  <a:lnTo>
                    <a:pt x="357829" y="96381"/>
                  </a:lnTo>
                  <a:lnTo>
                    <a:pt x="401160" y="89481"/>
                  </a:lnTo>
                  <a:lnTo>
                    <a:pt x="446609" y="82782"/>
                  </a:lnTo>
                  <a:lnTo>
                    <a:pt x="494118" y="76291"/>
                  </a:lnTo>
                  <a:lnTo>
                    <a:pt x="543630" y="70015"/>
                  </a:lnTo>
                  <a:lnTo>
                    <a:pt x="595086" y="63961"/>
                  </a:lnTo>
                  <a:lnTo>
                    <a:pt x="648428" y="58136"/>
                  </a:lnTo>
                  <a:lnTo>
                    <a:pt x="703598" y="52547"/>
                  </a:lnTo>
                  <a:lnTo>
                    <a:pt x="760538" y="47199"/>
                  </a:lnTo>
                  <a:lnTo>
                    <a:pt x="819190" y="42101"/>
                  </a:lnTo>
                  <a:lnTo>
                    <a:pt x="879496" y="37259"/>
                  </a:lnTo>
                  <a:lnTo>
                    <a:pt x="941399" y="32680"/>
                  </a:lnTo>
                  <a:lnTo>
                    <a:pt x="1004839" y="28371"/>
                  </a:lnTo>
                  <a:lnTo>
                    <a:pt x="1069759" y="24338"/>
                  </a:lnTo>
                  <a:lnTo>
                    <a:pt x="1136100" y="20588"/>
                  </a:lnTo>
                  <a:lnTo>
                    <a:pt x="1203806" y="17129"/>
                  </a:lnTo>
                  <a:lnTo>
                    <a:pt x="1272817" y="13966"/>
                  </a:lnTo>
                  <a:lnTo>
                    <a:pt x="1343076" y="11108"/>
                  </a:lnTo>
                  <a:lnTo>
                    <a:pt x="1414525" y="8560"/>
                  </a:lnTo>
                  <a:lnTo>
                    <a:pt x="1487105" y="6330"/>
                  </a:lnTo>
                  <a:lnTo>
                    <a:pt x="1560759" y="4424"/>
                  </a:lnTo>
                  <a:lnTo>
                    <a:pt x="1635428" y="2850"/>
                  </a:lnTo>
                  <a:lnTo>
                    <a:pt x="1711055" y="1613"/>
                  </a:lnTo>
                  <a:lnTo>
                    <a:pt x="1787581" y="721"/>
                  </a:lnTo>
                  <a:lnTo>
                    <a:pt x="1864949" y="181"/>
                  </a:lnTo>
                  <a:lnTo>
                    <a:pt x="1943100" y="0"/>
                  </a:lnTo>
                  <a:lnTo>
                    <a:pt x="2021250" y="181"/>
                  </a:lnTo>
                  <a:lnTo>
                    <a:pt x="2098618" y="721"/>
                  </a:lnTo>
                  <a:lnTo>
                    <a:pt x="2175144" y="1613"/>
                  </a:lnTo>
                  <a:lnTo>
                    <a:pt x="2250771" y="2850"/>
                  </a:lnTo>
                  <a:lnTo>
                    <a:pt x="2325440" y="4424"/>
                  </a:lnTo>
                  <a:lnTo>
                    <a:pt x="2399094" y="6330"/>
                  </a:lnTo>
                  <a:lnTo>
                    <a:pt x="2471674" y="8560"/>
                  </a:lnTo>
                  <a:lnTo>
                    <a:pt x="2543123" y="11108"/>
                  </a:lnTo>
                  <a:lnTo>
                    <a:pt x="2613382" y="13966"/>
                  </a:lnTo>
                  <a:lnTo>
                    <a:pt x="2682393" y="17129"/>
                  </a:lnTo>
                  <a:lnTo>
                    <a:pt x="2750099" y="20588"/>
                  </a:lnTo>
                  <a:lnTo>
                    <a:pt x="2816440" y="24338"/>
                  </a:lnTo>
                  <a:lnTo>
                    <a:pt x="2881360" y="28371"/>
                  </a:lnTo>
                  <a:lnTo>
                    <a:pt x="2944800" y="32680"/>
                  </a:lnTo>
                  <a:lnTo>
                    <a:pt x="3006703" y="37259"/>
                  </a:lnTo>
                  <a:lnTo>
                    <a:pt x="3067009" y="42101"/>
                  </a:lnTo>
                  <a:lnTo>
                    <a:pt x="3125661" y="47199"/>
                  </a:lnTo>
                  <a:lnTo>
                    <a:pt x="3182601" y="52547"/>
                  </a:lnTo>
                  <a:lnTo>
                    <a:pt x="3237771" y="58136"/>
                  </a:lnTo>
                  <a:lnTo>
                    <a:pt x="3291113" y="63961"/>
                  </a:lnTo>
                  <a:lnTo>
                    <a:pt x="3342569" y="70015"/>
                  </a:lnTo>
                  <a:lnTo>
                    <a:pt x="3392081" y="76291"/>
                  </a:lnTo>
                  <a:lnTo>
                    <a:pt x="3439590" y="82782"/>
                  </a:lnTo>
                  <a:lnTo>
                    <a:pt x="3485039" y="89481"/>
                  </a:lnTo>
                  <a:lnTo>
                    <a:pt x="3528370" y="96381"/>
                  </a:lnTo>
                  <a:lnTo>
                    <a:pt x="3569524" y="103476"/>
                  </a:lnTo>
                  <a:lnTo>
                    <a:pt x="3608444" y="110759"/>
                  </a:lnTo>
                  <a:lnTo>
                    <a:pt x="3679348" y="125860"/>
                  </a:lnTo>
                  <a:lnTo>
                    <a:pt x="3740618" y="141630"/>
                  </a:lnTo>
                  <a:lnTo>
                    <a:pt x="3791789" y="158014"/>
                  </a:lnTo>
                  <a:lnTo>
                    <a:pt x="3832397" y="174958"/>
                  </a:lnTo>
                  <a:lnTo>
                    <a:pt x="3872488" y="201303"/>
                  </a:lnTo>
                  <a:lnTo>
                    <a:pt x="3886200" y="228600"/>
                  </a:lnTo>
                  <a:lnTo>
                    <a:pt x="3884657" y="237793"/>
                  </a:lnTo>
                  <a:lnTo>
                    <a:pt x="3880067" y="246894"/>
                  </a:lnTo>
                  <a:lnTo>
                    <a:pt x="3848595" y="273577"/>
                  </a:lnTo>
                  <a:lnTo>
                    <a:pt x="3813442" y="290779"/>
                  </a:lnTo>
                  <a:lnTo>
                    <a:pt x="3767495" y="307450"/>
                  </a:lnTo>
                  <a:lnTo>
                    <a:pt x="3711216" y="323534"/>
                  </a:lnTo>
                  <a:lnTo>
                    <a:pt x="3645071" y="338976"/>
                  </a:lnTo>
                  <a:lnTo>
                    <a:pt x="3569524" y="353723"/>
                  </a:lnTo>
                  <a:lnTo>
                    <a:pt x="3528370" y="360818"/>
                  </a:lnTo>
                  <a:lnTo>
                    <a:pt x="3485039" y="367718"/>
                  </a:lnTo>
                  <a:lnTo>
                    <a:pt x="3439590" y="374417"/>
                  </a:lnTo>
                  <a:lnTo>
                    <a:pt x="3392081" y="380908"/>
                  </a:lnTo>
                  <a:lnTo>
                    <a:pt x="3342569" y="387184"/>
                  </a:lnTo>
                  <a:lnTo>
                    <a:pt x="3291113" y="393238"/>
                  </a:lnTo>
                  <a:lnTo>
                    <a:pt x="3237771" y="399063"/>
                  </a:lnTo>
                  <a:lnTo>
                    <a:pt x="3182601" y="404652"/>
                  </a:lnTo>
                  <a:lnTo>
                    <a:pt x="3125661" y="410000"/>
                  </a:lnTo>
                  <a:lnTo>
                    <a:pt x="3067009" y="415098"/>
                  </a:lnTo>
                  <a:lnTo>
                    <a:pt x="3006703" y="419940"/>
                  </a:lnTo>
                  <a:lnTo>
                    <a:pt x="2944800" y="424519"/>
                  </a:lnTo>
                  <a:lnTo>
                    <a:pt x="2881360" y="428828"/>
                  </a:lnTo>
                  <a:lnTo>
                    <a:pt x="2816440" y="432861"/>
                  </a:lnTo>
                  <a:lnTo>
                    <a:pt x="2750099" y="436611"/>
                  </a:lnTo>
                  <a:lnTo>
                    <a:pt x="2682393" y="440070"/>
                  </a:lnTo>
                  <a:lnTo>
                    <a:pt x="2613382" y="443233"/>
                  </a:lnTo>
                  <a:lnTo>
                    <a:pt x="2543123" y="446091"/>
                  </a:lnTo>
                  <a:lnTo>
                    <a:pt x="2471674" y="448639"/>
                  </a:lnTo>
                  <a:lnTo>
                    <a:pt x="2399094" y="450869"/>
                  </a:lnTo>
                  <a:lnTo>
                    <a:pt x="2325440" y="452775"/>
                  </a:lnTo>
                  <a:lnTo>
                    <a:pt x="2250771" y="454349"/>
                  </a:lnTo>
                  <a:lnTo>
                    <a:pt x="2175144" y="455586"/>
                  </a:lnTo>
                  <a:lnTo>
                    <a:pt x="2098618" y="456478"/>
                  </a:lnTo>
                  <a:lnTo>
                    <a:pt x="2021250" y="457018"/>
                  </a:lnTo>
                  <a:lnTo>
                    <a:pt x="1943100" y="457200"/>
                  </a:lnTo>
                  <a:lnTo>
                    <a:pt x="1864949" y="457018"/>
                  </a:lnTo>
                  <a:lnTo>
                    <a:pt x="1787581" y="456478"/>
                  </a:lnTo>
                  <a:lnTo>
                    <a:pt x="1711055" y="455586"/>
                  </a:lnTo>
                  <a:lnTo>
                    <a:pt x="1635428" y="454349"/>
                  </a:lnTo>
                  <a:lnTo>
                    <a:pt x="1560759" y="452775"/>
                  </a:lnTo>
                  <a:lnTo>
                    <a:pt x="1487105" y="450869"/>
                  </a:lnTo>
                  <a:lnTo>
                    <a:pt x="1414525" y="448639"/>
                  </a:lnTo>
                  <a:lnTo>
                    <a:pt x="1343076" y="446091"/>
                  </a:lnTo>
                  <a:lnTo>
                    <a:pt x="1272817" y="443233"/>
                  </a:lnTo>
                  <a:lnTo>
                    <a:pt x="1203806" y="440070"/>
                  </a:lnTo>
                  <a:lnTo>
                    <a:pt x="1136100" y="436611"/>
                  </a:lnTo>
                  <a:lnTo>
                    <a:pt x="1069759" y="432861"/>
                  </a:lnTo>
                  <a:lnTo>
                    <a:pt x="1004839" y="428828"/>
                  </a:lnTo>
                  <a:lnTo>
                    <a:pt x="941399" y="424519"/>
                  </a:lnTo>
                  <a:lnTo>
                    <a:pt x="879496" y="419940"/>
                  </a:lnTo>
                  <a:lnTo>
                    <a:pt x="819190" y="415098"/>
                  </a:lnTo>
                  <a:lnTo>
                    <a:pt x="760538" y="410000"/>
                  </a:lnTo>
                  <a:lnTo>
                    <a:pt x="703598" y="404652"/>
                  </a:lnTo>
                  <a:lnTo>
                    <a:pt x="648428" y="399063"/>
                  </a:lnTo>
                  <a:lnTo>
                    <a:pt x="595086" y="393238"/>
                  </a:lnTo>
                  <a:lnTo>
                    <a:pt x="543630" y="387184"/>
                  </a:lnTo>
                  <a:lnTo>
                    <a:pt x="494118" y="380908"/>
                  </a:lnTo>
                  <a:lnTo>
                    <a:pt x="446609" y="374417"/>
                  </a:lnTo>
                  <a:lnTo>
                    <a:pt x="401160" y="367718"/>
                  </a:lnTo>
                  <a:lnTo>
                    <a:pt x="357829" y="360818"/>
                  </a:lnTo>
                  <a:lnTo>
                    <a:pt x="316675" y="353723"/>
                  </a:lnTo>
                  <a:lnTo>
                    <a:pt x="277755" y="346440"/>
                  </a:lnTo>
                  <a:lnTo>
                    <a:pt x="206851" y="331339"/>
                  </a:lnTo>
                  <a:lnTo>
                    <a:pt x="145581" y="315569"/>
                  </a:lnTo>
                  <a:lnTo>
                    <a:pt x="94410" y="299185"/>
                  </a:lnTo>
                  <a:lnTo>
                    <a:pt x="53802" y="282241"/>
                  </a:lnTo>
                  <a:lnTo>
                    <a:pt x="13711" y="255896"/>
                  </a:lnTo>
                  <a:lnTo>
                    <a:pt x="0" y="2286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88340" y="4517897"/>
            <a:ext cx="7853045" cy="17932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Download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data</a:t>
            </a:r>
            <a:r>
              <a:rPr dirty="0" sz="1600" spc="-10">
                <a:latin typeface="Calibri"/>
                <a:cs typeface="Calibri"/>
              </a:rPr>
              <a:t> 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Excel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Spreadsheet.</a:t>
            </a:r>
            <a:endParaRPr sz="1600">
              <a:latin typeface="Calibri"/>
              <a:cs typeface="Calibri"/>
            </a:endParaRPr>
          </a:p>
          <a:p>
            <a:pPr marL="469900" marR="5080">
              <a:lnSpc>
                <a:spcPct val="100000"/>
              </a:lnSpc>
              <a:buSzPct val="93750"/>
              <a:buFont typeface="Arial"/>
              <a:buChar char="•"/>
              <a:tabLst>
                <a:tab pos="542290" algn="l"/>
              </a:tabLst>
            </a:pPr>
            <a:r>
              <a:rPr dirty="0" sz="1600" spc="-10">
                <a:latin typeface="Calibri"/>
                <a:cs typeface="Calibri"/>
              </a:rPr>
              <a:t>Option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1: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Download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Selected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Ledger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Columns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downloads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columns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selected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query and </a:t>
            </a:r>
            <a:r>
              <a:rPr dirty="0" sz="1600" spc="-15">
                <a:latin typeface="Calibri"/>
                <a:cs typeface="Calibri"/>
              </a:rPr>
              <a:t>are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currently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displayed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-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0000"/>
                </a:solidFill>
                <a:latin typeface="Calibri"/>
                <a:cs typeface="Calibri"/>
              </a:rPr>
              <a:t>recommended</a:t>
            </a:r>
            <a:endParaRPr sz="1600">
              <a:latin typeface="Calibri"/>
              <a:cs typeface="Calibri"/>
            </a:endParaRPr>
          </a:p>
          <a:p>
            <a:pPr marL="541655" indent="-72390">
              <a:lnSpc>
                <a:spcPct val="100000"/>
              </a:lnSpc>
              <a:buSzPct val="93750"/>
              <a:buFont typeface="Arial"/>
              <a:buChar char="•"/>
              <a:tabLst>
                <a:tab pos="542290" algn="l"/>
              </a:tabLst>
            </a:pPr>
            <a:r>
              <a:rPr dirty="0" sz="1600" spc="-10">
                <a:latin typeface="Calibri"/>
                <a:cs typeface="Calibri"/>
              </a:rPr>
              <a:t>Option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2: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Download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All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Ledger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Columns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downloads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all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possible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columns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even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if</a:t>
            </a:r>
            <a:r>
              <a:rPr dirty="0" sz="1600" spc="-10">
                <a:latin typeface="Calibri"/>
                <a:cs typeface="Calibri"/>
              </a:rPr>
              <a:t> not</a:t>
            </a:r>
            <a:endParaRPr sz="1600">
              <a:latin typeface="Calibri"/>
              <a:cs typeface="Calibri"/>
            </a:endParaRPr>
          </a:p>
          <a:p>
            <a:pPr marL="469900">
              <a:lnSpc>
                <a:spcPct val="100000"/>
              </a:lnSpc>
            </a:pPr>
            <a:r>
              <a:rPr dirty="0" sz="1600" spc="-5">
                <a:latin typeface="Calibri"/>
                <a:cs typeface="Calibri"/>
              </a:rPr>
              <a:t>selected </a:t>
            </a:r>
            <a:r>
              <a:rPr dirty="0" sz="1600" spc="-20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current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display.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(All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choices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listed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page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with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checkboxes.)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88900">
              <a:lnSpc>
                <a:spcPct val="100000"/>
              </a:lnSpc>
            </a:pPr>
            <a:r>
              <a:rPr dirty="0" sz="1600" spc="-5">
                <a:latin typeface="Calibri"/>
                <a:cs typeface="Calibri"/>
              </a:rPr>
              <a:t>Tip: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Spreadsheet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will </a:t>
            </a:r>
            <a:r>
              <a:rPr dirty="0" sz="1600" spc="-10">
                <a:latin typeface="Calibri"/>
                <a:cs typeface="Calibri"/>
              </a:rPr>
              <a:t>need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some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formatting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make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presentable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report.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01700" y="1295400"/>
            <a:ext cx="6506209" cy="2438400"/>
            <a:chOff x="901700" y="1295400"/>
            <a:chExt cx="6506209" cy="24384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26666" y="1295400"/>
              <a:ext cx="5881116" cy="24384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914400" y="2819400"/>
              <a:ext cx="6096000" cy="685800"/>
            </a:xfrm>
            <a:custGeom>
              <a:avLst/>
              <a:gdLst/>
              <a:ahLst/>
              <a:cxnLst/>
              <a:rect l="l" t="t" r="r" b="b"/>
              <a:pathLst>
                <a:path w="6096000" h="685800">
                  <a:moveTo>
                    <a:pt x="0" y="342900"/>
                  </a:moveTo>
                  <a:lnTo>
                    <a:pt x="15738" y="307844"/>
                  </a:lnTo>
                  <a:lnTo>
                    <a:pt x="47609" y="282206"/>
                  </a:lnTo>
                  <a:lnTo>
                    <a:pt x="95962" y="257211"/>
                  </a:lnTo>
                  <a:lnTo>
                    <a:pt x="137034" y="240939"/>
                  </a:lnTo>
                  <a:lnTo>
                    <a:pt x="184954" y="225008"/>
                  </a:lnTo>
                  <a:lnTo>
                    <a:pt x="239529" y="209436"/>
                  </a:lnTo>
                  <a:lnTo>
                    <a:pt x="300567" y="194248"/>
                  </a:lnTo>
                  <a:lnTo>
                    <a:pt x="367878" y="179462"/>
                  </a:lnTo>
                  <a:lnTo>
                    <a:pt x="441269" y="165103"/>
                  </a:lnTo>
                  <a:lnTo>
                    <a:pt x="480186" y="158089"/>
                  </a:lnTo>
                  <a:lnTo>
                    <a:pt x="520550" y="151190"/>
                  </a:lnTo>
                  <a:lnTo>
                    <a:pt x="562339" y="144408"/>
                  </a:lnTo>
                  <a:lnTo>
                    <a:pt x="605528" y="137746"/>
                  </a:lnTo>
                  <a:lnTo>
                    <a:pt x="650094" y="131207"/>
                  </a:lnTo>
                  <a:lnTo>
                    <a:pt x="696013" y="124792"/>
                  </a:lnTo>
                  <a:lnTo>
                    <a:pt x="743260" y="118506"/>
                  </a:lnTo>
                  <a:lnTo>
                    <a:pt x="791812" y="112350"/>
                  </a:lnTo>
                  <a:lnTo>
                    <a:pt x="841645" y="106327"/>
                  </a:lnTo>
                  <a:lnTo>
                    <a:pt x="892735" y="100441"/>
                  </a:lnTo>
                  <a:lnTo>
                    <a:pt x="945058" y="94693"/>
                  </a:lnTo>
                  <a:lnTo>
                    <a:pt x="998589" y="89086"/>
                  </a:lnTo>
                  <a:lnTo>
                    <a:pt x="1053306" y="83624"/>
                  </a:lnTo>
                  <a:lnTo>
                    <a:pt x="1109184" y="78308"/>
                  </a:lnTo>
                  <a:lnTo>
                    <a:pt x="1166199" y="73142"/>
                  </a:lnTo>
                  <a:lnTo>
                    <a:pt x="1224327" y="68128"/>
                  </a:lnTo>
                  <a:lnTo>
                    <a:pt x="1283545" y="63269"/>
                  </a:lnTo>
                  <a:lnTo>
                    <a:pt x="1343828" y="58567"/>
                  </a:lnTo>
                  <a:lnTo>
                    <a:pt x="1405152" y="54026"/>
                  </a:lnTo>
                  <a:lnTo>
                    <a:pt x="1467494" y="49647"/>
                  </a:lnTo>
                  <a:lnTo>
                    <a:pt x="1530830" y="45434"/>
                  </a:lnTo>
                  <a:lnTo>
                    <a:pt x="1595135" y="41390"/>
                  </a:lnTo>
                  <a:lnTo>
                    <a:pt x="1660386" y="37517"/>
                  </a:lnTo>
                  <a:lnTo>
                    <a:pt x="1726558" y="33817"/>
                  </a:lnTo>
                  <a:lnTo>
                    <a:pt x="1793629" y="30294"/>
                  </a:lnTo>
                  <a:lnTo>
                    <a:pt x="1861573" y="26949"/>
                  </a:lnTo>
                  <a:lnTo>
                    <a:pt x="1930368" y="23787"/>
                  </a:lnTo>
                  <a:lnTo>
                    <a:pt x="1999988" y="20809"/>
                  </a:lnTo>
                  <a:lnTo>
                    <a:pt x="2070410" y="18018"/>
                  </a:lnTo>
                  <a:lnTo>
                    <a:pt x="2141611" y="15417"/>
                  </a:lnTo>
                  <a:lnTo>
                    <a:pt x="2213566" y="13009"/>
                  </a:lnTo>
                  <a:lnTo>
                    <a:pt x="2286251" y="10796"/>
                  </a:lnTo>
                  <a:lnTo>
                    <a:pt x="2359642" y="8781"/>
                  </a:lnTo>
                  <a:lnTo>
                    <a:pt x="2433716" y="6967"/>
                  </a:lnTo>
                  <a:lnTo>
                    <a:pt x="2508448" y="5356"/>
                  </a:lnTo>
                  <a:lnTo>
                    <a:pt x="2583815" y="3951"/>
                  </a:lnTo>
                  <a:lnTo>
                    <a:pt x="2659792" y="2755"/>
                  </a:lnTo>
                  <a:lnTo>
                    <a:pt x="2736356" y="1770"/>
                  </a:lnTo>
                  <a:lnTo>
                    <a:pt x="2813483" y="999"/>
                  </a:lnTo>
                  <a:lnTo>
                    <a:pt x="2891148" y="446"/>
                  </a:lnTo>
                  <a:lnTo>
                    <a:pt x="2969328" y="112"/>
                  </a:lnTo>
                  <a:lnTo>
                    <a:pt x="3048000" y="0"/>
                  </a:lnTo>
                  <a:lnTo>
                    <a:pt x="3126671" y="112"/>
                  </a:lnTo>
                  <a:lnTo>
                    <a:pt x="3204851" y="446"/>
                  </a:lnTo>
                  <a:lnTo>
                    <a:pt x="3282517" y="999"/>
                  </a:lnTo>
                  <a:lnTo>
                    <a:pt x="3359643" y="1770"/>
                  </a:lnTo>
                  <a:lnTo>
                    <a:pt x="3436207" y="2755"/>
                  </a:lnTo>
                  <a:lnTo>
                    <a:pt x="3512185" y="3951"/>
                  </a:lnTo>
                  <a:lnTo>
                    <a:pt x="3587552" y="5356"/>
                  </a:lnTo>
                  <a:lnTo>
                    <a:pt x="3662284" y="6967"/>
                  </a:lnTo>
                  <a:lnTo>
                    <a:pt x="3736358" y="8781"/>
                  </a:lnTo>
                  <a:lnTo>
                    <a:pt x="3809749" y="10796"/>
                  </a:lnTo>
                  <a:lnTo>
                    <a:pt x="3882434" y="13009"/>
                  </a:lnTo>
                  <a:lnTo>
                    <a:pt x="3954389" y="15417"/>
                  </a:lnTo>
                  <a:lnTo>
                    <a:pt x="4025590" y="18018"/>
                  </a:lnTo>
                  <a:lnTo>
                    <a:pt x="4096013" y="20809"/>
                  </a:lnTo>
                  <a:lnTo>
                    <a:pt x="4165633" y="23787"/>
                  </a:lnTo>
                  <a:lnTo>
                    <a:pt x="4234428" y="26949"/>
                  </a:lnTo>
                  <a:lnTo>
                    <a:pt x="4302372" y="30294"/>
                  </a:lnTo>
                  <a:lnTo>
                    <a:pt x="4369443" y="33817"/>
                  </a:lnTo>
                  <a:lnTo>
                    <a:pt x="4435616" y="37517"/>
                  </a:lnTo>
                  <a:lnTo>
                    <a:pt x="4500867" y="41390"/>
                  </a:lnTo>
                  <a:lnTo>
                    <a:pt x="4565172" y="45434"/>
                  </a:lnTo>
                  <a:lnTo>
                    <a:pt x="4628508" y="49647"/>
                  </a:lnTo>
                  <a:lnTo>
                    <a:pt x="4690850" y="54026"/>
                  </a:lnTo>
                  <a:lnTo>
                    <a:pt x="4752175" y="58567"/>
                  </a:lnTo>
                  <a:lnTo>
                    <a:pt x="4812458" y="63269"/>
                  </a:lnTo>
                  <a:lnTo>
                    <a:pt x="4871676" y="68128"/>
                  </a:lnTo>
                  <a:lnTo>
                    <a:pt x="4929804" y="73142"/>
                  </a:lnTo>
                  <a:lnTo>
                    <a:pt x="4986819" y="78308"/>
                  </a:lnTo>
                  <a:lnTo>
                    <a:pt x="5042697" y="83624"/>
                  </a:lnTo>
                  <a:lnTo>
                    <a:pt x="5097414" y="89086"/>
                  </a:lnTo>
                  <a:lnTo>
                    <a:pt x="5150946" y="94693"/>
                  </a:lnTo>
                  <a:lnTo>
                    <a:pt x="5203269" y="100441"/>
                  </a:lnTo>
                  <a:lnTo>
                    <a:pt x="5254359" y="106327"/>
                  </a:lnTo>
                  <a:lnTo>
                    <a:pt x="5304192" y="112350"/>
                  </a:lnTo>
                  <a:lnTo>
                    <a:pt x="5352744" y="118506"/>
                  </a:lnTo>
                  <a:lnTo>
                    <a:pt x="5399991" y="124792"/>
                  </a:lnTo>
                  <a:lnTo>
                    <a:pt x="5445910" y="131207"/>
                  </a:lnTo>
                  <a:lnTo>
                    <a:pt x="5490476" y="137746"/>
                  </a:lnTo>
                  <a:lnTo>
                    <a:pt x="5533666" y="144408"/>
                  </a:lnTo>
                  <a:lnTo>
                    <a:pt x="5575455" y="151190"/>
                  </a:lnTo>
                  <a:lnTo>
                    <a:pt x="5615819" y="158089"/>
                  </a:lnTo>
                  <a:lnTo>
                    <a:pt x="5654735" y="165103"/>
                  </a:lnTo>
                  <a:lnTo>
                    <a:pt x="5692179" y="172228"/>
                  </a:lnTo>
                  <a:lnTo>
                    <a:pt x="5762554" y="186803"/>
                  </a:lnTo>
                  <a:lnTo>
                    <a:pt x="5826752" y="201793"/>
                  </a:lnTo>
                  <a:lnTo>
                    <a:pt x="5884583" y="217176"/>
                  </a:lnTo>
                  <a:lnTo>
                    <a:pt x="5935854" y="232930"/>
                  </a:lnTo>
                  <a:lnTo>
                    <a:pt x="5980373" y="249034"/>
                  </a:lnTo>
                  <a:lnTo>
                    <a:pt x="6017951" y="265467"/>
                  </a:lnTo>
                  <a:lnTo>
                    <a:pt x="6060880" y="290684"/>
                  </a:lnTo>
                  <a:lnTo>
                    <a:pt x="6092034" y="325256"/>
                  </a:lnTo>
                  <a:lnTo>
                    <a:pt x="6096000" y="342900"/>
                  </a:lnTo>
                  <a:lnTo>
                    <a:pt x="6095004" y="351749"/>
                  </a:lnTo>
                  <a:lnTo>
                    <a:pt x="6092034" y="360543"/>
                  </a:lnTo>
                  <a:lnTo>
                    <a:pt x="6060880" y="395115"/>
                  </a:lnTo>
                  <a:lnTo>
                    <a:pt x="6017951" y="420332"/>
                  </a:lnTo>
                  <a:lnTo>
                    <a:pt x="5980373" y="436765"/>
                  </a:lnTo>
                  <a:lnTo>
                    <a:pt x="5935854" y="452869"/>
                  </a:lnTo>
                  <a:lnTo>
                    <a:pt x="5884583" y="468623"/>
                  </a:lnTo>
                  <a:lnTo>
                    <a:pt x="5826752" y="484006"/>
                  </a:lnTo>
                  <a:lnTo>
                    <a:pt x="5762554" y="498996"/>
                  </a:lnTo>
                  <a:lnTo>
                    <a:pt x="5692179" y="513571"/>
                  </a:lnTo>
                  <a:lnTo>
                    <a:pt x="5654735" y="520696"/>
                  </a:lnTo>
                  <a:lnTo>
                    <a:pt x="5615819" y="527710"/>
                  </a:lnTo>
                  <a:lnTo>
                    <a:pt x="5575455" y="534609"/>
                  </a:lnTo>
                  <a:lnTo>
                    <a:pt x="5533666" y="541391"/>
                  </a:lnTo>
                  <a:lnTo>
                    <a:pt x="5490476" y="548053"/>
                  </a:lnTo>
                  <a:lnTo>
                    <a:pt x="5445910" y="554592"/>
                  </a:lnTo>
                  <a:lnTo>
                    <a:pt x="5399991" y="561007"/>
                  </a:lnTo>
                  <a:lnTo>
                    <a:pt x="5352744" y="567293"/>
                  </a:lnTo>
                  <a:lnTo>
                    <a:pt x="5304192" y="573449"/>
                  </a:lnTo>
                  <a:lnTo>
                    <a:pt x="5254359" y="579472"/>
                  </a:lnTo>
                  <a:lnTo>
                    <a:pt x="5203269" y="585358"/>
                  </a:lnTo>
                  <a:lnTo>
                    <a:pt x="5150946" y="591106"/>
                  </a:lnTo>
                  <a:lnTo>
                    <a:pt x="5097414" y="596713"/>
                  </a:lnTo>
                  <a:lnTo>
                    <a:pt x="5042697" y="602175"/>
                  </a:lnTo>
                  <a:lnTo>
                    <a:pt x="4986819" y="607491"/>
                  </a:lnTo>
                  <a:lnTo>
                    <a:pt x="4929804" y="612657"/>
                  </a:lnTo>
                  <a:lnTo>
                    <a:pt x="4871676" y="617671"/>
                  </a:lnTo>
                  <a:lnTo>
                    <a:pt x="4812458" y="622530"/>
                  </a:lnTo>
                  <a:lnTo>
                    <a:pt x="4752175" y="627232"/>
                  </a:lnTo>
                  <a:lnTo>
                    <a:pt x="4690850" y="631773"/>
                  </a:lnTo>
                  <a:lnTo>
                    <a:pt x="4628508" y="636152"/>
                  </a:lnTo>
                  <a:lnTo>
                    <a:pt x="4565172" y="640365"/>
                  </a:lnTo>
                  <a:lnTo>
                    <a:pt x="4500867" y="644409"/>
                  </a:lnTo>
                  <a:lnTo>
                    <a:pt x="4435616" y="648282"/>
                  </a:lnTo>
                  <a:lnTo>
                    <a:pt x="4369443" y="651982"/>
                  </a:lnTo>
                  <a:lnTo>
                    <a:pt x="4302372" y="655505"/>
                  </a:lnTo>
                  <a:lnTo>
                    <a:pt x="4234428" y="658850"/>
                  </a:lnTo>
                  <a:lnTo>
                    <a:pt x="4165633" y="662012"/>
                  </a:lnTo>
                  <a:lnTo>
                    <a:pt x="4096013" y="664990"/>
                  </a:lnTo>
                  <a:lnTo>
                    <a:pt x="4025590" y="667781"/>
                  </a:lnTo>
                  <a:lnTo>
                    <a:pt x="3954389" y="670382"/>
                  </a:lnTo>
                  <a:lnTo>
                    <a:pt x="3882434" y="672790"/>
                  </a:lnTo>
                  <a:lnTo>
                    <a:pt x="3809749" y="675003"/>
                  </a:lnTo>
                  <a:lnTo>
                    <a:pt x="3736358" y="677018"/>
                  </a:lnTo>
                  <a:lnTo>
                    <a:pt x="3662284" y="678832"/>
                  </a:lnTo>
                  <a:lnTo>
                    <a:pt x="3587552" y="680443"/>
                  </a:lnTo>
                  <a:lnTo>
                    <a:pt x="3512185" y="681848"/>
                  </a:lnTo>
                  <a:lnTo>
                    <a:pt x="3436207" y="683044"/>
                  </a:lnTo>
                  <a:lnTo>
                    <a:pt x="3359643" y="684029"/>
                  </a:lnTo>
                  <a:lnTo>
                    <a:pt x="3282517" y="684800"/>
                  </a:lnTo>
                  <a:lnTo>
                    <a:pt x="3204851" y="685353"/>
                  </a:lnTo>
                  <a:lnTo>
                    <a:pt x="3126671" y="685687"/>
                  </a:lnTo>
                  <a:lnTo>
                    <a:pt x="3048000" y="685800"/>
                  </a:lnTo>
                  <a:lnTo>
                    <a:pt x="2969328" y="685687"/>
                  </a:lnTo>
                  <a:lnTo>
                    <a:pt x="2891148" y="685353"/>
                  </a:lnTo>
                  <a:lnTo>
                    <a:pt x="2813482" y="684800"/>
                  </a:lnTo>
                  <a:lnTo>
                    <a:pt x="2736356" y="684029"/>
                  </a:lnTo>
                  <a:lnTo>
                    <a:pt x="2659792" y="683044"/>
                  </a:lnTo>
                  <a:lnTo>
                    <a:pt x="2583814" y="681848"/>
                  </a:lnTo>
                  <a:lnTo>
                    <a:pt x="2508447" y="680443"/>
                  </a:lnTo>
                  <a:lnTo>
                    <a:pt x="2433715" y="678832"/>
                  </a:lnTo>
                  <a:lnTo>
                    <a:pt x="2359641" y="677018"/>
                  </a:lnTo>
                  <a:lnTo>
                    <a:pt x="2286250" y="675003"/>
                  </a:lnTo>
                  <a:lnTo>
                    <a:pt x="2213565" y="672790"/>
                  </a:lnTo>
                  <a:lnTo>
                    <a:pt x="2141610" y="670382"/>
                  </a:lnTo>
                  <a:lnTo>
                    <a:pt x="2070409" y="667781"/>
                  </a:lnTo>
                  <a:lnTo>
                    <a:pt x="1999986" y="664990"/>
                  </a:lnTo>
                  <a:lnTo>
                    <a:pt x="1930366" y="662012"/>
                  </a:lnTo>
                  <a:lnTo>
                    <a:pt x="1861571" y="658850"/>
                  </a:lnTo>
                  <a:lnTo>
                    <a:pt x="1793627" y="655505"/>
                  </a:lnTo>
                  <a:lnTo>
                    <a:pt x="1726556" y="651982"/>
                  </a:lnTo>
                  <a:lnTo>
                    <a:pt x="1660383" y="648282"/>
                  </a:lnTo>
                  <a:lnTo>
                    <a:pt x="1595132" y="644409"/>
                  </a:lnTo>
                  <a:lnTo>
                    <a:pt x="1530827" y="640365"/>
                  </a:lnTo>
                  <a:lnTo>
                    <a:pt x="1467491" y="636152"/>
                  </a:lnTo>
                  <a:lnTo>
                    <a:pt x="1405149" y="631773"/>
                  </a:lnTo>
                  <a:lnTo>
                    <a:pt x="1343824" y="627232"/>
                  </a:lnTo>
                  <a:lnTo>
                    <a:pt x="1283541" y="622530"/>
                  </a:lnTo>
                  <a:lnTo>
                    <a:pt x="1224323" y="617671"/>
                  </a:lnTo>
                  <a:lnTo>
                    <a:pt x="1166195" y="612657"/>
                  </a:lnTo>
                  <a:lnTo>
                    <a:pt x="1109180" y="607491"/>
                  </a:lnTo>
                  <a:lnTo>
                    <a:pt x="1053302" y="602175"/>
                  </a:lnTo>
                  <a:lnTo>
                    <a:pt x="998585" y="596713"/>
                  </a:lnTo>
                  <a:lnTo>
                    <a:pt x="945053" y="591106"/>
                  </a:lnTo>
                  <a:lnTo>
                    <a:pt x="892730" y="585358"/>
                  </a:lnTo>
                  <a:lnTo>
                    <a:pt x="841640" y="579472"/>
                  </a:lnTo>
                  <a:lnTo>
                    <a:pt x="791807" y="573449"/>
                  </a:lnTo>
                  <a:lnTo>
                    <a:pt x="743255" y="567293"/>
                  </a:lnTo>
                  <a:lnTo>
                    <a:pt x="696008" y="561007"/>
                  </a:lnTo>
                  <a:lnTo>
                    <a:pt x="650089" y="554592"/>
                  </a:lnTo>
                  <a:lnTo>
                    <a:pt x="605523" y="548053"/>
                  </a:lnTo>
                  <a:lnTo>
                    <a:pt x="562333" y="541391"/>
                  </a:lnTo>
                  <a:lnTo>
                    <a:pt x="520544" y="534609"/>
                  </a:lnTo>
                  <a:lnTo>
                    <a:pt x="480180" y="527710"/>
                  </a:lnTo>
                  <a:lnTo>
                    <a:pt x="441264" y="520696"/>
                  </a:lnTo>
                  <a:lnTo>
                    <a:pt x="403820" y="513571"/>
                  </a:lnTo>
                  <a:lnTo>
                    <a:pt x="333445" y="498996"/>
                  </a:lnTo>
                  <a:lnTo>
                    <a:pt x="269247" y="484006"/>
                  </a:lnTo>
                  <a:lnTo>
                    <a:pt x="211416" y="468623"/>
                  </a:lnTo>
                  <a:lnTo>
                    <a:pt x="160145" y="452869"/>
                  </a:lnTo>
                  <a:lnTo>
                    <a:pt x="115626" y="436765"/>
                  </a:lnTo>
                  <a:lnTo>
                    <a:pt x="78048" y="420332"/>
                  </a:lnTo>
                  <a:lnTo>
                    <a:pt x="35119" y="395115"/>
                  </a:lnTo>
                  <a:lnTo>
                    <a:pt x="3965" y="360543"/>
                  </a:lnTo>
                  <a:lnTo>
                    <a:pt x="0" y="3429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4669" y="461594"/>
            <a:ext cx="7677784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0"/>
              <a:t> </a:t>
            </a:r>
            <a:r>
              <a:rPr dirty="0"/>
              <a:t>Self-Service:</a:t>
            </a:r>
            <a:r>
              <a:rPr dirty="0" spc="-25"/>
              <a:t> </a:t>
            </a:r>
            <a:r>
              <a:rPr dirty="0" spc="-5"/>
              <a:t>Computation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64540" y="4057269"/>
            <a:ext cx="6094095" cy="2357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Example:</a:t>
            </a:r>
            <a:r>
              <a:rPr dirty="0" sz="1800">
                <a:latin typeface="Calibri"/>
                <a:cs typeface="Calibri"/>
              </a:rPr>
              <a:t> Add </a:t>
            </a:r>
            <a:r>
              <a:rPr dirty="0" sz="1800" spc="-10">
                <a:latin typeface="Calibri"/>
                <a:cs typeface="Calibri"/>
              </a:rPr>
              <a:t>column</a:t>
            </a:r>
            <a:r>
              <a:rPr dirty="0" sz="1800" spc="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that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shows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percent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of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budget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date.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buFont typeface="Arial"/>
              <a:buChar char="•"/>
              <a:tabLst>
                <a:tab pos="600075" algn="l"/>
              </a:tabLst>
            </a:pPr>
            <a:r>
              <a:rPr dirty="0" sz="1800" spc="-5">
                <a:latin typeface="Calibri"/>
                <a:cs typeface="Calibri"/>
              </a:rPr>
              <a:t>Column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1:</a:t>
            </a:r>
            <a:r>
              <a:rPr dirty="0" sz="1800" spc="-5">
                <a:latin typeface="Calibri"/>
                <a:cs typeface="Calibri"/>
              </a:rPr>
              <a:t> Select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“FY11/PD14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Year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Date”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buFont typeface="Arial"/>
              <a:buChar char="•"/>
              <a:tabLst>
                <a:tab pos="600075" algn="l"/>
              </a:tabLst>
            </a:pPr>
            <a:r>
              <a:rPr dirty="0" sz="1800" spc="-15">
                <a:latin typeface="Calibri"/>
                <a:cs typeface="Calibri"/>
              </a:rPr>
              <a:t>Operator:</a:t>
            </a:r>
            <a:r>
              <a:rPr dirty="0" sz="1800" spc="-5">
                <a:latin typeface="Calibri"/>
                <a:cs typeface="Calibri"/>
              </a:rPr>
              <a:t> Select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“percent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25">
                <a:latin typeface="Calibri"/>
                <a:cs typeface="Calibri"/>
              </a:rPr>
              <a:t>of”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buFont typeface="Arial"/>
              <a:buChar char="•"/>
              <a:tabLst>
                <a:tab pos="600075" algn="l"/>
              </a:tabLst>
            </a:pPr>
            <a:r>
              <a:rPr dirty="0" sz="1800" spc="-5">
                <a:latin typeface="Calibri"/>
                <a:cs typeface="Calibri"/>
              </a:rPr>
              <a:t>Column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2:</a:t>
            </a:r>
            <a:r>
              <a:rPr dirty="0" sz="1800" spc="-5">
                <a:latin typeface="Calibri"/>
                <a:cs typeface="Calibri"/>
              </a:rPr>
              <a:t> Select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“FY11/PD14 </a:t>
            </a:r>
            <a:r>
              <a:rPr dirty="0" sz="1800" spc="-10">
                <a:latin typeface="Calibri"/>
                <a:cs typeface="Calibri"/>
              </a:rPr>
              <a:t>Accounted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Budget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buFont typeface="Arial"/>
              <a:buChar char="•"/>
              <a:tabLst>
                <a:tab pos="600075" algn="l"/>
              </a:tabLst>
            </a:pPr>
            <a:r>
              <a:rPr dirty="0" sz="1800" spc="-10">
                <a:latin typeface="Calibri"/>
                <a:cs typeface="Calibri"/>
              </a:rPr>
              <a:t>Display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After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Column: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Select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“FY11/PD14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35">
                <a:latin typeface="Calibri"/>
                <a:cs typeface="Calibri"/>
              </a:rPr>
              <a:t>Year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 Date”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600075" algn="l"/>
              </a:tabLst>
            </a:pPr>
            <a:r>
              <a:rPr dirty="0" sz="1800" spc="-5">
                <a:latin typeface="Calibri"/>
                <a:cs typeface="Calibri"/>
              </a:rPr>
              <a:t>New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Column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Description:</a:t>
            </a:r>
            <a:r>
              <a:rPr dirty="0" sz="1800" spc="4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“Percent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Used”</a:t>
            </a:r>
            <a:endParaRPr sz="1800">
              <a:latin typeface="Calibri"/>
              <a:cs typeface="Calibri"/>
            </a:endParaRPr>
          </a:p>
          <a:p>
            <a:pPr marL="599440" indent="-130175">
              <a:lnSpc>
                <a:spcPct val="100000"/>
              </a:lnSpc>
              <a:buFont typeface="Arial"/>
              <a:buChar char="•"/>
              <a:tabLst>
                <a:tab pos="600075" algn="l"/>
              </a:tabLst>
            </a:pPr>
            <a:r>
              <a:rPr dirty="0" sz="1800" spc="-10">
                <a:latin typeface="Calibri"/>
                <a:cs typeface="Calibri"/>
              </a:rPr>
              <a:t>Click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“Perform</a:t>
            </a:r>
            <a:r>
              <a:rPr dirty="0" sz="1800" spc="-10">
                <a:latin typeface="Calibri"/>
                <a:cs typeface="Calibri"/>
              </a:rPr>
              <a:t> Computation”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button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80"/>
              </a:spcBef>
            </a:pPr>
            <a:r>
              <a:rPr dirty="0" sz="1800" spc="-10">
                <a:latin typeface="Calibri"/>
                <a:cs typeface="Calibri"/>
              </a:rPr>
              <a:t>Results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on </a:t>
            </a:r>
            <a:r>
              <a:rPr dirty="0" sz="1800" spc="-10">
                <a:latin typeface="Calibri"/>
                <a:cs typeface="Calibri"/>
              </a:rPr>
              <a:t>next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slide.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4669" y="461594"/>
            <a:ext cx="7677784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0"/>
              <a:t> </a:t>
            </a:r>
            <a:r>
              <a:rPr dirty="0"/>
              <a:t>Self-Service:</a:t>
            </a:r>
            <a:r>
              <a:rPr dirty="0" spc="-25"/>
              <a:t> </a:t>
            </a:r>
            <a:r>
              <a:rPr dirty="0" spc="-5"/>
              <a:t>Computation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48816" y="1206500"/>
            <a:ext cx="6628765" cy="3225800"/>
            <a:chOff x="1448816" y="1206500"/>
            <a:chExt cx="6628765" cy="3225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8816" y="1295400"/>
              <a:ext cx="6092698" cy="29718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5638800" y="1219200"/>
              <a:ext cx="838200" cy="3200400"/>
            </a:xfrm>
            <a:custGeom>
              <a:avLst/>
              <a:gdLst/>
              <a:ahLst/>
              <a:cxnLst/>
              <a:rect l="l" t="t" r="r" b="b"/>
              <a:pathLst>
                <a:path w="838200" h="3200400">
                  <a:moveTo>
                    <a:pt x="0" y="1600200"/>
                  </a:moveTo>
                  <a:lnTo>
                    <a:pt x="408" y="1528918"/>
                  </a:lnTo>
                  <a:lnTo>
                    <a:pt x="1621" y="1458436"/>
                  </a:lnTo>
                  <a:lnTo>
                    <a:pt x="3622" y="1388817"/>
                  </a:lnTo>
                  <a:lnTo>
                    <a:pt x="6395" y="1320127"/>
                  </a:lnTo>
                  <a:lnTo>
                    <a:pt x="9921" y="1252430"/>
                  </a:lnTo>
                  <a:lnTo>
                    <a:pt x="14185" y="1185792"/>
                  </a:lnTo>
                  <a:lnTo>
                    <a:pt x="19169" y="1120279"/>
                  </a:lnTo>
                  <a:lnTo>
                    <a:pt x="24855" y="1055953"/>
                  </a:lnTo>
                  <a:lnTo>
                    <a:pt x="31228" y="992882"/>
                  </a:lnTo>
                  <a:lnTo>
                    <a:pt x="38269" y="931130"/>
                  </a:lnTo>
                  <a:lnTo>
                    <a:pt x="45963" y="870762"/>
                  </a:lnTo>
                  <a:lnTo>
                    <a:pt x="54292" y="811842"/>
                  </a:lnTo>
                  <a:lnTo>
                    <a:pt x="63238" y="754437"/>
                  </a:lnTo>
                  <a:lnTo>
                    <a:pt x="72785" y="698611"/>
                  </a:lnTo>
                  <a:lnTo>
                    <a:pt x="82917" y="644429"/>
                  </a:lnTo>
                  <a:lnTo>
                    <a:pt x="93615" y="591956"/>
                  </a:lnTo>
                  <a:lnTo>
                    <a:pt x="104863" y="541257"/>
                  </a:lnTo>
                  <a:lnTo>
                    <a:pt x="116644" y="492397"/>
                  </a:lnTo>
                  <a:lnTo>
                    <a:pt x="128941" y="445441"/>
                  </a:lnTo>
                  <a:lnTo>
                    <a:pt x="141737" y="400455"/>
                  </a:lnTo>
                  <a:lnTo>
                    <a:pt x="155014" y="357503"/>
                  </a:lnTo>
                  <a:lnTo>
                    <a:pt x="168756" y="316650"/>
                  </a:lnTo>
                  <a:lnTo>
                    <a:pt x="182947" y="277962"/>
                  </a:lnTo>
                  <a:lnTo>
                    <a:pt x="197568" y="241503"/>
                  </a:lnTo>
                  <a:lnTo>
                    <a:pt x="228034" y="175533"/>
                  </a:lnTo>
                  <a:lnTo>
                    <a:pt x="260019" y="119262"/>
                  </a:lnTo>
                  <a:lnTo>
                    <a:pt x="293387" y="73208"/>
                  </a:lnTo>
                  <a:lnTo>
                    <a:pt x="328001" y="37893"/>
                  </a:lnTo>
                  <a:lnTo>
                    <a:pt x="363727" y="13836"/>
                  </a:lnTo>
                  <a:lnTo>
                    <a:pt x="400427" y="1559"/>
                  </a:lnTo>
                  <a:lnTo>
                    <a:pt x="419100" y="0"/>
                  </a:lnTo>
                  <a:lnTo>
                    <a:pt x="437772" y="1559"/>
                  </a:lnTo>
                  <a:lnTo>
                    <a:pt x="456236" y="6192"/>
                  </a:lnTo>
                  <a:lnTo>
                    <a:pt x="492465" y="24425"/>
                  </a:lnTo>
                  <a:lnTo>
                    <a:pt x="527652" y="54175"/>
                  </a:lnTo>
                  <a:lnTo>
                    <a:pt x="561661" y="94925"/>
                  </a:lnTo>
                  <a:lnTo>
                    <a:pt x="594354" y="146153"/>
                  </a:lnTo>
                  <a:lnTo>
                    <a:pt x="625597" y="207338"/>
                  </a:lnTo>
                  <a:lnTo>
                    <a:pt x="655252" y="277962"/>
                  </a:lnTo>
                  <a:lnTo>
                    <a:pt x="669443" y="316650"/>
                  </a:lnTo>
                  <a:lnTo>
                    <a:pt x="683185" y="357503"/>
                  </a:lnTo>
                  <a:lnTo>
                    <a:pt x="696462" y="400455"/>
                  </a:lnTo>
                  <a:lnTo>
                    <a:pt x="709258" y="445441"/>
                  </a:lnTo>
                  <a:lnTo>
                    <a:pt x="721555" y="492397"/>
                  </a:lnTo>
                  <a:lnTo>
                    <a:pt x="733336" y="541257"/>
                  </a:lnTo>
                  <a:lnTo>
                    <a:pt x="744584" y="591956"/>
                  </a:lnTo>
                  <a:lnTo>
                    <a:pt x="755282" y="644429"/>
                  </a:lnTo>
                  <a:lnTo>
                    <a:pt x="765414" y="698611"/>
                  </a:lnTo>
                  <a:lnTo>
                    <a:pt x="774961" y="754437"/>
                  </a:lnTo>
                  <a:lnTo>
                    <a:pt x="783907" y="811842"/>
                  </a:lnTo>
                  <a:lnTo>
                    <a:pt x="792236" y="870762"/>
                  </a:lnTo>
                  <a:lnTo>
                    <a:pt x="799930" y="931130"/>
                  </a:lnTo>
                  <a:lnTo>
                    <a:pt x="806971" y="992882"/>
                  </a:lnTo>
                  <a:lnTo>
                    <a:pt x="813344" y="1055953"/>
                  </a:lnTo>
                  <a:lnTo>
                    <a:pt x="819030" y="1120279"/>
                  </a:lnTo>
                  <a:lnTo>
                    <a:pt x="824014" y="1185792"/>
                  </a:lnTo>
                  <a:lnTo>
                    <a:pt x="828278" y="1252430"/>
                  </a:lnTo>
                  <a:lnTo>
                    <a:pt x="831804" y="1320127"/>
                  </a:lnTo>
                  <a:lnTo>
                    <a:pt x="834577" y="1388817"/>
                  </a:lnTo>
                  <a:lnTo>
                    <a:pt x="836578" y="1458436"/>
                  </a:lnTo>
                  <a:lnTo>
                    <a:pt x="837791" y="1528918"/>
                  </a:lnTo>
                  <a:lnTo>
                    <a:pt x="838200" y="1600200"/>
                  </a:lnTo>
                  <a:lnTo>
                    <a:pt x="837791" y="1671481"/>
                  </a:lnTo>
                  <a:lnTo>
                    <a:pt x="836578" y="1741963"/>
                  </a:lnTo>
                  <a:lnTo>
                    <a:pt x="834577" y="1811582"/>
                  </a:lnTo>
                  <a:lnTo>
                    <a:pt x="831804" y="1880272"/>
                  </a:lnTo>
                  <a:lnTo>
                    <a:pt x="828278" y="1947969"/>
                  </a:lnTo>
                  <a:lnTo>
                    <a:pt x="824014" y="2014607"/>
                  </a:lnTo>
                  <a:lnTo>
                    <a:pt x="819030" y="2080120"/>
                  </a:lnTo>
                  <a:lnTo>
                    <a:pt x="813344" y="2144446"/>
                  </a:lnTo>
                  <a:lnTo>
                    <a:pt x="806971" y="2207517"/>
                  </a:lnTo>
                  <a:lnTo>
                    <a:pt x="799930" y="2269269"/>
                  </a:lnTo>
                  <a:lnTo>
                    <a:pt x="792236" y="2329637"/>
                  </a:lnTo>
                  <a:lnTo>
                    <a:pt x="783907" y="2388557"/>
                  </a:lnTo>
                  <a:lnTo>
                    <a:pt x="774961" y="2445962"/>
                  </a:lnTo>
                  <a:lnTo>
                    <a:pt x="765414" y="2501788"/>
                  </a:lnTo>
                  <a:lnTo>
                    <a:pt x="755282" y="2555970"/>
                  </a:lnTo>
                  <a:lnTo>
                    <a:pt x="744584" y="2608443"/>
                  </a:lnTo>
                  <a:lnTo>
                    <a:pt x="733336" y="2659142"/>
                  </a:lnTo>
                  <a:lnTo>
                    <a:pt x="721555" y="2708002"/>
                  </a:lnTo>
                  <a:lnTo>
                    <a:pt x="709258" y="2754958"/>
                  </a:lnTo>
                  <a:lnTo>
                    <a:pt x="696462" y="2799944"/>
                  </a:lnTo>
                  <a:lnTo>
                    <a:pt x="683185" y="2842896"/>
                  </a:lnTo>
                  <a:lnTo>
                    <a:pt x="669443" y="2883749"/>
                  </a:lnTo>
                  <a:lnTo>
                    <a:pt x="655252" y="2922437"/>
                  </a:lnTo>
                  <a:lnTo>
                    <a:pt x="640631" y="2958896"/>
                  </a:lnTo>
                  <a:lnTo>
                    <a:pt x="610165" y="3024866"/>
                  </a:lnTo>
                  <a:lnTo>
                    <a:pt x="578180" y="3081137"/>
                  </a:lnTo>
                  <a:lnTo>
                    <a:pt x="544812" y="3127191"/>
                  </a:lnTo>
                  <a:lnTo>
                    <a:pt x="510198" y="3162506"/>
                  </a:lnTo>
                  <a:lnTo>
                    <a:pt x="474472" y="3186563"/>
                  </a:lnTo>
                  <a:lnTo>
                    <a:pt x="437772" y="3198840"/>
                  </a:lnTo>
                  <a:lnTo>
                    <a:pt x="419100" y="3200400"/>
                  </a:lnTo>
                  <a:lnTo>
                    <a:pt x="400427" y="3198840"/>
                  </a:lnTo>
                  <a:lnTo>
                    <a:pt x="381963" y="3194207"/>
                  </a:lnTo>
                  <a:lnTo>
                    <a:pt x="345734" y="3175974"/>
                  </a:lnTo>
                  <a:lnTo>
                    <a:pt x="310547" y="3146224"/>
                  </a:lnTo>
                  <a:lnTo>
                    <a:pt x="276538" y="3105474"/>
                  </a:lnTo>
                  <a:lnTo>
                    <a:pt x="243845" y="3054246"/>
                  </a:lnTo>
                  <a:lnTo>
                    <a:pt x="212602" y="2993061"/>
                  </a:lnTo>
                  <a:lnTo>
                    <a:pt x="182947" y="2922437"/>
                  </a:lnTo>
                  <a:lnTo>
                    <a:pt x="168756" y="2883749"/>
                  </a:lnTo>
                  <a:lnTo>
                    <a:pt x="155014" y="2842896"/>
                  </a:lnTo>
                  <a:lnTo>
                    <a:pt x="141737" y="2799944"/>
                  </a:lnTo>
                  <a:lnTo>
                    <a:pt x="128941" y="2754958"/>
                  </a:lnTo>
                  <a:lnTo>
                    <a:pt x="116644" y="2708002"/>
                  </a:lnTo>
                  <a:lnTo>
                    <a:pt x="104863" y="2659142"/>
                  </a:lnTo>
                  <a:lnTo>
                    <a:pt x="93615" y="2608443"/>
                  </a:lnTo>
                  <a:lnTo>
                    <a:pt x="82917" y="2555970"/>
                  </a:lnTo>
                  <a:lnTo>
                    <a:pt x="72785" y="2501788"/>
                  </a:lnTo>
                  <a:lnTo>
                    <a:pt x="63238" y="2445962"/>
                  </a:lnTo>
                  <a:lnTo>
                    <a:pt x="54292" y="2388557"/>
                  </a:lnTo>
                  <a:lnTo>
                    <a:pt x="45963" y="2329637"/>
                  </a:lnTo>
                  <a:lnTo>
                    <a:pt x="38269" y="2269269"/>
                  </a:lnTo>
                  <a:lnTo>
                    <a:pt x="31228" y="2207517"/>
                  </a:lnTo>
                  <a:lnTo>
                    <a:pt x="24855" y="2144446"/>
                  </a:lnTo>
                  <a:lnTo>
                    <a:pt x="19169" y="2080120"/>
                  </a:lnTo>
                  <a:lnTo>
                    <a:pt x="14185" y="2014607"/>
                  </a:lnTo>
                  <a:lnTo>
                    <a:pt x="9921" y="1947969"/>
                  </a:lnTo>
                  <a:lnTo>
                    <a:pt x="6395" y="1880272"/>
                  </a:lnTo>
                  <a:lnTo>
                    <a:pt x="3622" y="1811582"/>
                  </a:lnTo>
                  <a:lnTo>
                    <a:pt x="1621" y="1741963"/>
                  </a:lnTo>
                  <a:lnTo>
                    <a:pt x="408" y="1671481"/>
                  </a:lnTo>
                  <a:lnTo>
                    <a:pt x="0" y="16002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248400" y="1777111"/>
              <a:ext cx="1828800" cy="103505"/>
            </a:xfrm>
            <a:custGeom>
              <a:avLst/>
              <a:gdLst/>
              <a:ahLst/>
              <a:cxnLst/>
              <a:rect l="l" t="t" r="r" b="b"/>
              <a:pathLst>
                <a:path w="1828800" h="103505">
                  <a:moveTo>
                    <a:pt x="88646" y="0"/>
                  </a:moveTo>
                  <a:lnTo>
                    <a:pt x="0" y="51688"/>
                  </a:lnTo>
                  <a:lnTo>
                    <a:pt x="88519" y="103504"/>
                  </a:lnTo>
                  <a:lnTo>
                    <a:pt x="92455" y="102488"/>
                  </a:lnTo>
                  <a:lnTo>
                    <a:pt x="96012" y="96392"/>
                  </a:lnTo>
                  <a:lnTo>
                    <a:pt x="94996" y="92455"/>
                  </a:lnTo>
                  <a:lnTo>
                    <a:pt x="36029" y="58058"/>
                  </a:lnTo>
                  <a:lnTo>
                    <a:pt x="12573" y="58038"/>
                  </a:lnTo>
                  <a:lnTo>
                    <a:pt x="12573" y="45338"/>
                  </a:lnTo>
                  <a:lnTo>
                    <a:pt x="36051" y="45338"/>
                  </a:lnTo>
                  <a:lnTo>
                    <a:pt x="94996" y="11049"/>
                  </a:lnTo>
                  <a:lnTo>
                    <a:pt x="96012" y="7112"/>
                  </a:lnTo>
                  <a:lnTo>
                    <a:pt x="94234" y="4063"/>
                  </a:lnTo>
                  <a:lnTo>
                    <a:pt x="92583" y="1142"/>
                  </a:lnTo>
                  <a:lnTo>
                    <a:pt x="88646" y="0"/>
                  </a:lnTo>
                  <a:close/>
                </a:path>
                <a:path w="1828800" h="103505">
                  <a:moveTo>
                    <a:pt x="36017" y="45358"/>
                  </a:moveTo>
                  <a:lnTo>
                    <a:pt x="25122" y="51696"/>
                  </a:lnTo>
                  <a:lnTo>
                    <a:pt x="36029" y="58058"/>
                  </a:lnTo>
                  <a:lnTo>
                    <a:pt x="1828800" y="59562"/>
                  </a:lnTo>
                  <a:lnTo>
                    <a:pt x="1828800" y="46862"/>
                  </a:lnTo>
                  <a:lnTo>
                    <a:pt x="36017" y="45358"/>
                  </a:lnTo>
                  <a:close/>
                </a:path>
                <a:path w="1828800" h="103505">
                  <a:moveTo>
                    <a:pt x="12573" y="45338"/>
                  </a:moveTo>
                  <a:lnTo>
                    <a:pt x="12573" y="58038"/>
                  </a:lnTo>
                  <a:lnTo>
                    <a:pt x="36029" y="58058"/>
                  </a:lnTo>
                  <a:lnTo>
                    <a:pt x="34471" y="57150"/>
                  </a:lnTo>
                  <a:lnTo>
                    <a:pt x="15748" y="57150"/>
                  </a:lnTo>
                  <a:lnTo>
                    <a:pt x="15748" y="46227"/>
                  </a:lnTo>
                  <a:lnTo>
                    <a:pt x="34523" y="46227"/>
                  </a:lnTo>
                  <a:lnTo>
                    <a:pt x="36017" y="45358"/>
                  </a:lnTo>
                  <a:lnTo>
                    <a:pt x="12573" y="45338"/>
                  </a:lnTo>
                  <a:close/>
                </a:path>
                <a:path w="1828800" h="103505">
                  <a:moveTo>
                    <a:pt x="15748" y="46227"/>
                  </a:moveTo>
                  <a:lnTo>
                    <a:pt x="15748" y="57150"/>
                  </a:lnTo>
                  <a:lnTo>
                    <a:pt x="25122" y="51696"/>
                  </a:lnTo>
                  <a:lnTo>
                    <a:pt x="15748" y="46227"/>
                  </a:lnTo>
                  <a:close/>
                </a:path>
                <a:path w="1828800" h="103505">
                  <a:moveTo>
                    <a:pt x="25122" y="51696"/>
                  </a:moveTo>
                  <a:lnTo>
                    <a:pt x="15748" y="57150"/>
                  </a:lnTo>
                  <a:lnTo>
                    <a:pt x="34471" y="57150"/>
                  </a:lnTo>
                  <a:lnTo>
                    <a:pt x="25122" y="51696"/>
                  </a:lnTo>
                  <a:close/>
                </a:path>
                <a:path w="1828800" h="103505">
                  <a:moveTo>
                    <a:pt x="34523" y="46227"/>
                  </a:moveTo>
                  <a:lnTo>
                    <a:pt x="15748" y="46227"/>
                  </a:lnTo>
                  <a:lnTo>
                    <a:pt x="25122" y="51696"/>
                  </a:lnTo>
                  <a:lnTo>
                    <a:pt x="34523" y="46227"/>
                  </a:lnTo>
                  <a:close/>
                </a:path>
                <a:path w="1828800" h="103505">
                  <a:moveTo>
                    <a:pt x="36051" y="45338"/>
                  </a:moveTo>
                  <a:lnTo>
                    <a:pt x="12573" y="45338"/>
                  </a:lnTo>
                  <a:lnTo>
                    <a:pt x="36017" y="45358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7776209" y="1850262"/>
            <a:ext cx="934719" cy="1488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92075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libri"/>
                <a:cs typeface="Calibri"/>
              </a:rPr>
              <a:t>Example: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23.99%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of</a:t>
            </a:r>
            <a:endParaRPr sz="16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dirty="0" sz="1600" spc="-10">
                <a:latin typeface="Calibri"/>
                <a:cs typeface="Calibri"/>
              </a:rPr>
              <a:t>bu</a:t>
            </a:r>
            <a:r>
              <a:rPr dirty="0" sz="1600" spc="-5">
                <a:latin typeface="Calibri"/>
                <a:cs typeface="Calibri"/>
              </a:rPr>
              <a:t>d</a:t>
            </a:r>
            <a:r>
              <a:rPr dirty="0" sz="1600" spc="-15">
                <a:latin typeface="Calibri"/>
                <a:cs typeface="Calibri"/>
              </a:rPr>
              <a:t>g</a:t>
            </a:r>
            <a:r>
              <a:rPr dirty="0" sz="1600" spc="-20">
                <a:latin typeface="Calibri"/>
                <a:cs typeface="Calibri"/>
              </a:rPr>
              <a:t>e</a:t>
            </a:r>
            <a:r>
              <a:rPr dirty="0" sz="1600" spc="-5">
                <a:latin typeface="Calibri"/>
                <a:cs typeface="Calibri"/>
              </a:rPr>
              <a:t>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</a:t>
            </a:r>
            <a:r>
              <a:rPr dirty="0" sz="1600" spc="-5">
                <a:latin typeface="Calibri"/>
                <a:cs typeface="Calibri"/>
              </a:rPr>
              <a:t>as  </a:t>
            </a:r>
            <a:r>
              <a:rPr dirty="0" sz="1600" spc="-10">
                <a:latin typeface="Calibri"/>
                <a:cs typeface="Calibri"/>
              </a:rPr>
              <a:t>been used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 date </a:t>
            </a:r>
            <a:r>
              <a:rPr dirty="0" sz="1600" spc="-5">
                <a:latin typeface="Calibri"/>
                <a:cs typeface="Calibri"/>
              </a:rPr>
              <a:t>in 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this</a:t>
            </a:r>
            <a:r>
              <a:rPr dirty="0" sz="1600" spc="-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12140" y="4746497"/>
            <a:ext cx="7414895" cy="1244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libri"/>
                <a:cs typeface="Calibri"/>
              </a:rPr>
              <a:t>Note: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If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exists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line,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“0.00”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will </a:t>
            </a:r>
            <a:r>
              <a:rPr dirty="0" sz="1600" spc="-10">
                <a:latin typeface="Calibri"/>
                <a:cs typeface="Calibri"/>
              </a:rPr>
              <a:t>display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when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actually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line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over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budget.</a:t>
            </a:r>
            <a:endParaRPr sz="1600">
              <a:latin typeface="Calibri"/>
              <a:cs typeface="Calibri"/>
            </a:endParaRPr>
          </a:p>
          <a:p>
            <a:pPr marL="12700" marR="1205865">
              <a:lnSpc>
                <a:spcPts val="3840"/>
              </a:lnSpc>
              <a:spcBef>
                <a:spcPts val="250"/>
              </a:spcBef>
            </a:pPr>
            <a:r>
              <a:rPr dirty="0" sz="1600" spc="-10">
                <a:latin typeface="Calibri"/>
                <a:cs typeface="Calibri"/>
              </a:rPr>
              <a:t>Computation column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removed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“Remove</a:t>
            </a:r>
            <a:r>
              <a:rPr dirty="0" sz="1600" spc="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Computation”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button.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Other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computation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options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are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available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drop-down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box.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9700" y="1435100"/>
            <a:ext cx="7230745" cy="4749800"/>
            <a:chOff x="139700" y="1435100"/>
            <a:chExt cx="7230745" cy="4749800"/>
          </a:xfrm>
        </p:grpSpPr>
        <p:sp>
          <p:nvSpPr>
            <p:cNvPr id="3" name="object 3"/>
            <p:cNvSpPr/>
            <p:nvPr/>
          </p:nvSpPr>
          <p:spPr>
            <a:xfrm>
              <a:off x="152400" y="1447800"/>
              <a:ext cx="6934200" cy="4724400"/>
            </a:xfrm>
            <a:custGeom>
              <a:avLst/>
              <a:gdLst/>
              <a:ahLst/>
              <a:cxnLst/>
              <a:rect l="l" t="t" r="r" b="b"/>
              <a:pathLst>
                <a:path w="6934200" h="4724400">
                  <a:moveTo>
                    <a:pt x="0" y="4724400"/>
                  </a:moveTo>
                  <a:lnTo>
                    <a:pt x="6934200" y="4724400"/>
                  </a:lnTo>
                  <a:lnTo>
                    <a:pt x="6934200" y="0"/>
                  </a:lnTo>
                  <a:lnTo>
                    <a:pt x="0" y="0"/>
                  </a:lnTo>
                  <a:lnTo>
                    <a:pt x="0" y="4724400"/>
                  </a:lnTo>
                  <a:close/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29216" y="1955258"/>
              <a:ext cx="227214" cy="39630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7162800" y="1981200"/>
              <a:ext cx="152400" cy="304800"/>
            </a:xfrm>
            <a:custGeom>
              <a:avLst/>
              <a:gdLst/>
              <a:ahLst/>
              <a:cxnLst/>
              <a:rect l="l" t="t" r="r" b="b"/>
              <a:pathLst>
                <a:path w="152400" h="304800">
                  <a:moveTo>
                    <a:pt x="0" y="0"/>
                  </a:moveTo>
                  <a:lnTo>
                    <a:pt x="29640" y="1002"/>
                  </a:lnTo>
                  <a:lnTo>
                    <a:pt x="53863" y="3730"/>
                  </a:lnTo>
                  <a:lnTo>
                    <a:pt x="70205" y="7768"/>
                  </a:lnTo>
                  <a:lnTo>
                    <a:pt x="76200" y="12700"/>
                  </a:lnTo>
                  <a:lnTo>
                    <a:pt x="76200" y="139700"/>
                  </a:lnTo>
                  <a:lnTo>
                    <a:pt x="82194" y="144631"/>
                  </a:lnTo>
                  <a:lnTo>
                    <a:pt x="98536" y="148669"/>
                  </a:lnTo>
                  <a:lnTo>
                    <a:pt x="122759" y="151397"/>
                  </a:lnTo>
                  <a:lnTo>
                    <a:pt x="152400" y="152400"/>
                  </a:lnTo>
                  <a:lnTo>
                    <a:pt x="122759" y="153402"/>
                  </a:lnTo>
                  <a:lnTo>
                    <a:pt x="98536" y="156130"/>
                  </a:lnTo>
                  <a:lnTo>
                    <a:pt x="82194" y="160168"/>
                  </a:lnTo>
                  <a:lnTo>
                    <a:pt x="76200" y="165100"/>
                  </a:lnTo>
                  <a:lnTo>
                    <a:pt x="76200" y="292100"/>
                  </a:lnTo>
                  <a:lnTo>
                    <a:pt x="70205" y="297031"/>
                  </a:lnTo>
                  <a:lnTo>
                    <a:pt x="53863" y="301069"/>
                  </a:lnTo>
                  <a:lnTo>
                    <a:pt x="29640" y="303797"/>
                  </a:lnTo>
                  <a:lnTo>
                    <a:pt x="0" y="3048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20128" y="2327147"/>
              <a:ext cx="249935" cy="331012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7162800" y="2362200"/>
              <a:ext cx="152400" cy="3200400"/>
            </a:xfrm>
            <a:custGeom>
              <a:avLst/>
              <a:gdLst/>
              <a:ahLst/>
              <a:cxnLst/>
              <a:rect l="l" t="t" r="r" b="b"/>
              <a:pathLst>
                <a:path w="152400" h="3200400">
                  <a:moveTo>
                    <a:pt x="0" y="0"/>
                  </a:moveTo>
                  <a:lnTo>
                    <a:pt x="29640" y="1002"/>
                  </a:lnTo>
                  <a:lnTo>
                    <a:pt x="53863" y="3730"/>
                  </a:lnTo>
                  <a:lnTo>
                    <a:pt x="70205" y="7768"/>
                  </a:lnTo>
                  <a:lnTo>
                    <a:pt x="76200" y="12700"/>
                  </a:lnTo>
                  <a:lnTo>
                    <a:pt x="76200" y="1587500"/>
                  </a:lnTo>
                  <a:lnTo>
                    <a:pt x="82194" y="1592431"/>
                  </a:lnTo>
                  <a:lnTo>
                    <a:pt x="98536" y="1596469"/>
                  </a:lnTo>
                  <a:lnTo>
                    <a:pt x="122759" y="1599197"/>
                  </a:lnTo>
                  <a:lnTo>
                    <a:pt x="152400" y="1600200"/>
                  </a:lnTo>
                  <a:lnTo>
                    <a:pt x="122759" y="1601202"/>
                  </a:lnTo>
                  <a:lnTo>
                    <a:pt x="98536" y="1603930"/>
                  </a:lnTo>
                  <a:lnTo>
                    <a:pt x="82194" y="1607968"/>
                  </a:lnTo>
                  <a:lnTo>
                    <a:pt x="76200" y="1612900"/>
                  </a:lnTo>
                  <a:lnTo>
                    <a:pt x="76200" y="3187700"/>
                  </a:lnTo>
                  <a:lnTo>
                    <a:pt x="70205" y="3192631"/>
                  </a:lnTo>
                  <a:lnTo>
                    <a:pt x="53863" y="3196669"/>
                  </a:lnTo>
                  <a:lnTo>
                    <a:pt x="29640" y="3199397"/>
                  </a:lnTo>
                  <a:lnTo>
                    <a:pt x="0" y="32004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/>
          <p:cNvSpPr txBox="1"/>
          <p:nvPr/>
        </p:nvSpPr>
        <p:spPr>
          <a:xfrm>
            <a:off x="7521702" y="1973707"/>
            <a:ext cx="134810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5">
                <a:latin typeface="Calibri"/>
                <a:cs typeface="Calibri"/>
              </a:rPr>
              <a:t>Student</a:t>
            </a:r>
            <a:r>
              <a:rPr dirty="0" sz="1400" spc="-15">
                <a:latin typeface="Calibri"/>
                <a:cs typeface="Calibri"/>
              </a:rPr>
              <a:t> Wages</a:t>
            </a:r>
            <a:r>
              <a:rPr dirty="0" sz="1400" spc="-20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6’s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471409" y="3755516"/>
            <a:ext cx="145288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Operating </a:t>
            </a:r>
            <a:r>
              <a:rPr dirty="0" sz="1400" spc="-5">
                <a:latin typeface="Calibri"/>
                <a:cs typeface="Calibri"/>
              </a:rPr>
              <a:t>Expenses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35">
                <a:latin typeface="Calibri"/>
                <a:cs typeface="Calibri"/>
              </a:rPr>
              <a:t>7’s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23228" y="6270752"/>
            <a:ext cx="1017269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10">
                <a:latin typeface="Calibri"/>
                <a:cs typeface="Calibri"/>
              </a:rPr>
              <a:t>Budget</a:t>
            </a:r>
            <a:r>
              <a:rPr dirty="0" sz="1400" spc="-6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minus </a:t>
            </a:r>
            <a:r>
              <a:rPr dirty="0" sz="1400" spc="-300">
                <a:latin typeface="Calibri"/>
                <a:cs typeface="Calibri"/>
              </a:rPr>
              <a:t> </a:t>
            </a:r>
            <a:r>
              <a:rPr dirty="0" sz="1400" spc="-15">
                <a:latin typeface="Calibri"/>
                <a:cs typeface="Calibri"/>
              </a:rPr>
              <a:t>Year-to-Date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71409" y="5584952"/>
            <a:ext cx="1457960" cy="1092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Calibri"/>
                <a:cs typeface="Calibri"/>
              </a:rPr>
              <a:t>Determine amount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available </a:t>
            </a:r>
            <a:r>
              <a:rPr dirty="0" sz="1400" spc="-10">
                <a:latin typeface="Calibri"/>
                <a:cs typeface="Calibri"/>
              </a:rPr>
              <a:t>to </a:t>
            </a:r>
            <a:r>
              <a:rPr dirty="0" sz="1400" spc="-5">
                <a:latin typeface="Calibri"/>
                <a:cs typeface="Calibri"/>
              </a:rPr>
              <a:t>spend </a:t>
            </a:r>
            <a:r>
              <a:rPr dirty="0" sz="140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by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5">
                <a:latin typeface="Calibri"/>
                <a:cs typeface="Calibri"/>
              </a:rPr>
              <a:t>subtracting</a:t>
            </a:r>
            <a:r>
              <a:rPr dirty="0" sz="1400" spc="-20">
                <a:latin typeface="Calibri"/>
                <a:cs typeface="Calibri"/>
              </a:rPr>
              <a:t> Year- </a:t>
            </a:r>
            <a:r>
              <a:rPr dirty="0" sz="1400" spc="-30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to-Date from </a:t>
            </a:r>
            <a:r>
              <a:rPr dirty="0" sz="1400" spc="-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Accounted</a:t>
            </a:r>
            <a:r>
              <a:rPr dirty="0" sz="1400" spc="-30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Budget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736975" y="6270752"/>
            <a:ext cx="53784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>
                <a:latin typeface="Calibri"/>
                <a:cs typeface="Calibri"/>
              </a:rPr>
              <a:t>B</a:t>
            </a:r>
            <a:r>
              <a:rPr dirty="0" sz="1400" spc="-10">
                <a:latin typeface="Calibri"/>
                <a:cs typeface="Calibri"/>
              </a:rPr>
              <a:t>ud</a:t>
            </a:r>
            <a:r>
              <a:rPr dirty="0" sz="1400" spc="-15">
                <a:latin typeface="Calibri"/>
                <a:cs typeface="Calibri"/>
              </a:rPr>
              <a:t>ge</a:t>
            </a:r>
            <a:r>
              <a:rPr dirty="0" sz="1400">
                <a:latin typeface="Calibri"/>
                <a:cs typeface="Calibri"/>
              </a:rPr>
              <a:t>t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49444" y="6270752"/>
            <a:ext cx="692150" cy="4527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0170" marR="5080" indent="-78105">
              <a:lnSpc>
                <a:spcPct val="100000"/>
              </a:lnSpc>
              <a:spcBef>
                <a:spcPts val="100"/>
              </a:spcBef>
            </a:pPr>
            <a:r>
              <a:rPr dirty="0" sz="1400" spc="-5">
                <a:latin typeface="Calibri"/>
                <a:cs typeface="Calibri"/>
              </a:rPr>
              <a:t>Exp</a:t>
            </a:r>
            <a:r>
              <a:rPr dirty="0" sz="1400" spc="-10">
                <a:latin typeface="Calibri"/>
                <a:cs typeface="Calibri"/>
              </a:rPr>
              <a:t>en</a:t>
            </a:r>
            <a:r>
              <a:rPr dirty="0" sz="1400" spc="-5">
                <a:latin typeface="Calibri"/>
                <a:cs typeface="Calibri"/>
              </a:rPr>
              <a:t>ses  </a:t>
            </a:r>
            <a:r>
              <a:rPr dirty="0" sz="1400" spc="-10">
                <a:latin typeface="Calibri"/>
                <a:cs typeface="Calibri"/>
              </a:rPr>
              <a:t>to</a:t>
            </a:r>
            <a:r>
              <a:rPr dirty="0" sz="1400" spc="-45">
                <a:latin typeface="Calibri"/>
                <a:cs typeface="Calibri"/>
              </a:rPr>
              <a:t> </a:t>
            </a:r>
            <a:r>
              <a:rPr dirty="0" sz="1400" spc="-10">
                <a:latin typeface="Calibri"/>
                <a:cs typeface="Calibri"/>
              </a:rPr>
              <a:t>date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14" name="object 14"/>
          <p:cNvGraphicFramePr>
            <a:graphicFrameLocks noGrp="1"/>
          </p:cNvGraphicFramePr>
          <p:nvPr/>
        </p:nvGraphicFramePr>
        <p:xfrm>
          <a:off x="304800" y="1828787"/>
          <a:ext cx="6605905" cy="4206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1670"/>
                <a:gridCol w="2320925"/>
                <a:gridCol w="1155700"/>
                <a:gridCol w="1294764"/>
                <a:gridCol w="1155699"/>
              </a:tblGrid>
              <a:tr h="175260"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Account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Account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Title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Acounted</a:t>
                      </a:r>
                      <a:r>
                        <a:rPr dirty="0" sz="10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Budget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Year</a:t>
                      </a:r>
                      <a:r>
                        <a:rPr dirty="0" sz="10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0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Date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Available</a:t>
                      </a:r>
                      <a:r>
                        <a:rPr dirty="0" sz="1000" spc="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0">
                          <a:latin typeface="Calibri"/>
                          <a:cs typeface="Calibri"/>
                        </a:rPr>
                        <a:t>Balance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60401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Student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Wage-Institutional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3,132.00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4,036.87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(904.87)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60402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Student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Wage-FWS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1,218.00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1,075.64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142.36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70055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5">
                          <a:latin typeface="Calibri"/>
                          <a:cs typeface="Calibri"/>
                        </a:rPr>
                        <a:t>Suppplies-Office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9,142.00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9,336.07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(194.07)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70061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Supplies-General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1,670.00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1,868.96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(198.96)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70101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Postage-General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13,363.00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11,086.12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2,276.88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70153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Entertainment/Receptions/Banquets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1,038.00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478.12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559.88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70155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Meals-Dining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Service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34.00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2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34.00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70201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Travel-Transportation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980.00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718.62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261.38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70202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Travel-Lodging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1,397.00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2,372.09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(975.09)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70203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Travel-Meals</a:t>
                      </a:r>
                      <a:r>
                        <a:rPr dirty="0" sz="10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65">
                          <a:latin typeface="Calibri"/>
                          <a:cs typeface="Calibri"/>
                        </a:rPr>
                        <a:t>&amp;</a:t>
                      </a:r>
                      <a:r>
                        <a:rPr dirty="0" sz="10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0">
                          <a:latin typeface="Calibri"/>
                          <a:cs typeface="Calibri"/>
                        </a:rPr>
                        <a:t>Entertainment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313.00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562.76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(249.76)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70204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Travel-Other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3,314.00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410.28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2,903.72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70301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Printing/Duplicating-In-House</a:t>
                      </a:r>
                      <a:r>
                        <a:rPr dirty="0" sz="1000" spc="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Pring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3,573.00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4,325.05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(752.05)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70302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5">
                          <a:latin typeface="Calibri"/>
                          <a:cs typeface="Calibri"/>
                        </a:rPr>
                        <a:t>Printing/Duplicating-Copying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1,925.00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3,469.92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(1,544.92)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70360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Prof.</a:t>
                      </a:r>
                      <a:r>
                        <a:rPr dirty="0" sz="10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60">
                          <a:latin typeface="Calibri"/>
                          <a:cs typeface="Calibri"/>
                        </a:rPr>
                        <a:t>Fees-Other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4,527.00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3,882.82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644.18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70551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5">
                          <a:latin typeface="Calibri"/>
                          <a:cs typeface="Calibri"/>
                        </a:rPr>
                        <a:t>Fees-Conference/Meeting/Seminar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2,573.00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3,023.00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(450.00)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70552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Fees-Professional</a:t>
                      </a:r>
                      <a:r>
                        <a:rPr dirty="0" sz="1000" spc="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Dues/Membership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1,476.00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1,229.95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246.05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70553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0">
                          <a:latin typeface="Calibri"/>
                          <a:cs typeface="Calibri"/>
                        </a:rPr>
                        <a:t>Fees-Subscript/Books/Publications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4,335.00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1,410.92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2,924.08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70504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55">
                          <a:latin typeface="Calibri"/>
                          <a:cs typeface="Calibri"/>
                        </a:rPr>
                        <a:t>Telcom-Telephone</a:t>
                      </a:r>
                      <a:r>
                        <a:rPr dirty="0" sz="100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45">
                          <a:latin typeface="Calibri"/>
                          <a:cs typeface="Calibri"/>
                        </a:rPr>
                        <a:t>Charges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71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1,550.00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1,017.14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532.86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70903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30">
                          <a:latin typeface="Calibri"/>
                          <a:cs typeface="Calibri"/>
                        </a:rPr>
                        <a:t>Misc.</a:t>
                      </a:r>
                      <a:r>
                        <a:rPr dirty="0" sz="10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000" spc="55">
                          <a:latin typeface="Calibri"/>
                          <a:cs typeface="Calibri"/>
                        </a:rPr>
                        <a:t>Expense-Other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355.00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497.07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(142.07)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 algn="r" marR="158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72401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Furniture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19685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>
                          <a:latin typeface="Calibri"/>
                          <a:cs typeface="Calibri"/>
                        </a:rPr>
                        <a:t>-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614.51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20">
                          <a:latin typeface="Calibri"/>
                          <a:cs typeface="Calibri"/>
                        </a:rPr>
                        <a:t>(614.51)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28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40">
                          <a:latin typeface="Calibri"/>
                          <a:cs typeface="Calibri"/>
                        </a:rPr>
                        <a:t>TOTALS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(55,915.00)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2032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1000" spc="15">
                          <a:latin typeface="Calibri"/>
                          <a:cs typeface="Calibri"/>
                        </a:rPr>
                        <a:t>(51,415.91)</a:t>
                      </a:r>
                      <a:endParaRPr sz="1000">
                        <a:latin typeface="Calibri"/>
                        <a:cs typeface="Calibri"/>
                      </a:endParaRPr>
                    </a:p>
                  </a:txBody>
                  <a:tcPr marL="0" marR="0" marB="0" marT="889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9525">
                      <a:solidFill>
                        <a:srgbClr val="D0D6E4"/>
                      </a:solidFill>
                      <a:prstDash val="solid"/>
                    </a:lnL>
                    <a:lnR w="9525">
                      <a:solidFill>
                        <a:srgbClr val="D0D6E4"/>
                      </a:solidFill>
                      <a:prstDash val="solid"/>
                    </a:lnR>
                    <a:lnT w="9525">
                      <a:solidFill>
                        <a:srgbClr val="D0D6E4"/>
                      </a:solidFill>
                      <a:prstDash val="solid"/>
                    </a:lnT>
                    <a:lnB w="9525">
                      <a:solidFill>
                        <a:srgbClr val="D0D6E4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387221" y="271094"/>
            <a:ext cx="636968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30"/>
              <a:t> </a:t>
            </a:r>
            <a:r>
              <a:rPr dirty="0"/>
              <a:t>Sample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231140" y="1164081"/>
            <a:ext cx="218059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libri"/>
                <a:cs typeface="Calibri"/>
              </a:rPr>
              <a:t>Sample: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Operating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87221" y="461594"/>
            <a:ext cx="636968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30"/>
              <a:t> </a:t>
            </a:r>
            <a:r>
              <a:rPr dirty="0"/>
              <a:t>Sample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612457" y="1905000"/>
            <a:ext cx="4612005" cy="3276600"/>
            <a:chOff x="612457" y="1905000"/>
            <a:chExt cx="4612005" cy="32766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457" y="1905000"/>
              <a:ext cx="4111879" cy="32766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67072" y="2412520"/>
              <a:ext cx="379475" cy="4723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800599" y="2438400"/>
              <a:ext cx="304800" cy="381000"/>
            </a:xfrm>
            <a:custGeom>
              <a:avLst/>
              <a:gdLst/>
              <a:ahLst/>
              <a:cxnLst/>
              <a:rect l="l" t="t" r="r" b="b"/>
              <a:pathLst>
                <a:path w="304800" h="381000">
                  <a:moveTo>
                    <a:pt x="0" y="0"/>
                  </a:moveTo>
                  <a:lnTo>
                    <a:pt x="59334" y="2004"/>
                  </a:lnTo>
                  <a:lnTo>
                    <a:pt x="107775" y="7461"/>
                  </a:lnTo>
                  <a:lnTo>
                    <a:pt x="140428" y="15537"/>
                  </a:lnTo>
                  <a:lnTo>
                    <a:pt x="152400" y="25400"/>
                  </a:lnTo>
                  <a:lnTo>
                    <a:pt x="152400" y="165100"/>
                  </a:lnTo>
                  <a:lnTo>
                    <a:pt x="164371" y="174962"/>
                  </a:lnTo>
                  <a:lnTo>
                    <a:pt x="197024" y="183038"/>
                  </a:lnTo>
                  <a:lnTo>
                    <a:pt x="245465" y="188495"/>
                  </a:lnTo>
                  <a:lnTo>
                    <a:pt x="304800" y="190500"/>
                  </a:lnTo>
                  <a:lnTo>
                    <a:pt x="245465" y="192504"/>
                  </a:lnTo>
                  <a:lnTo>
                    <a:pt x="197024" y="197961"/>
                  </a:lnTo>
                  <a:lnTo>
                    <a:pt x="164371" y="206037"/>
                  </a:lnTo>
                  <a:lnTo>
                    <a:pt x="152400" y="215900"/>
                  </a:lnTo>
                  <a:lnTo>
                    <a:pt x="152400" y="355600"/>
                  </a:lnTo>
                  <a:lnTo>
                    <a:pt x="140428" y="365462"/>
                  </a:lnTo>
                  <a:lnTo>
                    <a:pt x="107775" y="373538"/>
                  </a:lnTo>
                  <a:lnTo>
                    <a:pt x="59334" y="378995"/>
                  </a:lnTo>
                  <a:lnTo>
                    <a:pt x="0" y="3810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45152" y="2836163"/>
              <a:ext cx="579120" cy="310896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4800599" y="2913252"/>
              <a:ext cx="381000" cy="118110"/>
            </a:xfrm>
            <a:custGeom>
              <a:avLst/>
              <a:gdLst/>
              <a:ahLst/>
              <a:cxnLst/>
              <a:rect l="l" t="t" r="r" b="b"/>
              <a:pathLst>
                <a:path w="381000" h="118110">
                  <a:moveTo>
                    <a:pt x="101219" y="0"/>
                  </a:moveTo>
                  <a:lnTo>
                    <a:pt x="0" y="58547"/>
                  </a:lnTo>
                  <a:lnTo>
                    <a:pt x="94741" y="114300"/>
                  </a:lnTo>
                  <a:lnTo>
                    <a:pt x="100711" y="117983"/>
                  </a:lnTo>
                  <a:lnTo>
                    <a:pt x="108585" y="115950"/>
                  </a:lnTo>
                  <a:lnTo>
                    <a:pt x="115697" y="103759"/>
                  </a:lnTo>
                  <a:lnTo>
                    <a:pt x="113664" y="96012"/>
                  </a:lnTo>
                  <a:lnTo>
                    <a:pt x="72066" y="71558"/>
                  </a:lnTo>
                  <a:lnTo>
                    <a:pt x="25146" y="71374"/>
                  </a:lnTo>
                  <a:lnTo>
                    <a:pt x="25146" y="45974"/>
                  </a:lnTo>
                  <a:lnTo>
                    <a:pt x="72409" y="45974"/>
                  </a:lnTo>
                  <a:lnTo>
                    <a:pt x="113919" y="21971"/>
                  </a:lnTo>
                  <a:lnTo>
                    <a:pt x="116077" y="14224"/>
                  </a:lnTo>
                  <a:lnTo>
                    <a:pt x="108965" y="2032"/>
                  </a:lnTo>
                  <a:lnTo>
                    <a:pt x="101219" y="0"/>
                  </a:lnTo>
                  <a:close/>
                </a:path>
                <a:path w="381000" h="118110">
                  <a:moveTo>
                    <a:pt x="72089" y="46158"/>
                  </a:moveTo>
                  <a:lnTo>
                    <a:pt x="50294" y="58742"/>
                  </a:lnTo>
                  <a:lnTo>
                    <a:pt x="72066" y="71558"/>
                  </a:lnTo>
                  <a:lnTo>
                    <a:pt x="381000" y="72771"/>
                  </a:lnTo>
                  <a:lnTo>
                    <a:pt x="381000" y="47371"/>
                  </a:lnTo>
                  <a:lnTo>
                    <a:pt x="72089" y="46158"/>
                  </a:lnTo>
                  <a:close/>
                </a:path>
                <a:path w="381000" h="118110">
                  <a:moveTo>
                    <a:pt x="25146" y="45974"/>
                  </a:moveTo>
                  <a:lnTo>
                    <a:pt x="25146" y="71374"/>
                  </a:lnTo>
                  <a:lnTo>
                    <a:pt x="72066" y="71558"/>
                  </a:lnTo>
                  <a:lnTo>
                    <a:pt x="68732" y="69596"/>
                  </a:lnTo>
                  <a:lnTo>
                    <a:pt x="31496" y="69596"/>
                  </a:lnTo>
                  <a:lnTo>
                    <a:pt x="31623" y="47751"/>
                  </a:lnTo>
                  <a:lnTo>
                    <a:pt x="69329" y="47751"/>
                  </a:lnTo>
                  <a:lnTo>
                    <a:pt x="72089" y="46158"/>
                  </a:lnTo>
                  <a:lnTo>
                    <a:pt x="25146" y="45974"/>
                  </a:lnTo>
                  <a:close/>
                </a:path>
                <a:path w="381000" h="118110">
                  <a:moveTo>
                    <a:pt x="31623" y="47751"/>
                  </a:moveTo>
                  <a:lnTo>
                    <a:pt x="31496" y="69596"/>
                  </a:lnTo>
                  <a:lnTo>
                    <a:pt x="50294" y="58742"/>
                  </a:lnTo>
                  <a:lnTo>
                    <a:pt x="31623" y="47751"/>
                  </a:lnTo>
                  <a:close/>
                </a:path>
                <a:path w="381000" h="118110">
                  <a:moveTo>
                    <a:pt x="50294" y="58742"/>
                  </a:moveTo>
                  <a:lnTo>
                    <a:pt x="31496" y="69596"/>
                  </a:lnTo>
                  <a:lnTo>
                    <a:pt x="68732" y="69596"/>
                  </a:lnTo>
                  <a:lnTo>
                    <a:pt x="50294" y="58742"/>
                  </a:lnTo>
                  <a:close/>
                </a:path>
                <a:path w="381000" h="118110">
                  <a:moveTo>
                    <a:pt x="69329" y="47751"/>
                  </a:moveTo>
                  <a:lnTo>
                    <a:pt x="31623" y="47751"/>
                  </a:lnTo>
                  <a:lnTo>
                    <a:pt x="50294" y="58742"/>
                  </a:lnTo>
                  <a:lnTo>
                    <a:pt x="69329" y="47751"/>
                  </a:lnTo>
                  <a:close/>
                </a:path>
                <a:path w="381000" h="118110">
                  <a:moveTo>
                    <a:pt x="72409" y="45974"/>
                  </a:moveTo>
                  <a:lnTo>
                    <a:pt x="25146" y="45974"/>
                  </a:lnTo>
                  <a:lnTo>
                    <a:pt x="72089" y="46158"/>
                  </a:lnTo>
                  <a:lnTo>
                    <a:pt x="72409" y="459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757928" y="3089147"/>
              <a:ext cx="402336" cy="414527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800599" y="3124200"/>
              <a:ext cx="304800" cy="304800"/>
            </a:xfrm>
            <a:custGeom>
              <a:avLst/>
              <a:gdLst/>
              <a:ahLst/>
              <a:cxnLst/>
              <a:rect l="l" t="t" r="r" b="b"/>
              <a:pathLst>
                <a:path w="304800" h="304800">
                  <a:moveTo>
                    <a:pt x="0" y="0"/>
                  </a:moveTo>
                  <a:lnTo>
                    <a:pt x="59334" y="2004"/>
                  </a:lnTo>
                  <a:lnTo>
                    <a:pt x="107775" y="7461"/>
                  </a:lnTo>
                  <a:lnTo>
                    <a:pt x="140428" y="15537"/>
                  </a:lnTo>
                  <a:lnTo>
                    <a:pt x="152400" y="25400"/>
                  </a:lnTo>
                  <a:lnTo>
                    <a:pt x="152400" y="127000"/>
                  </a:lnTo>
                  <a:lnTo>
                    <a:pt x="164371" y="136862"/>
                  </a:lnTo>
                  <a:lnTo>
                    <a:pt x="197024" y="144938"/>
                  </a:lnTo>
                  <a:lnTo>
                    <a:pt x="245465" y="150395"/>
                  </a:lnTo>
                  <a:lnTo>
                    <a:pt x="304800" y="152400"/>
                  </a:lnTo>
                  <a:lnTo>
                    <a:pt x="245465" y="154404"/>
                  </a:lnTo>
                  <a:lnTo>
                    <a:pt x="197024" y="159861"/>
                  </a:lnTo>
                  <a:lnTo>
                    <a:pt x="164371" y="167937"/>
                  </a:lnTo>
                  <a:lnTo>
                    <a:pt x="152400" y="177800"/>
                  </a:lnTo>
                  <a:lnTo>
                    <a:pt x="152400" y="279400"/>
                  </a:lnTo>
                  <a:lnTo>
                    <a:pt x="140428" y="289262"/>
                  </a:lnTo>
                  <a:lnTo>
                    <a:pt x="107775" y="297338"/>
                  </a:lnTo>
                  <a:lnTo>
                    <a:pt x="59334" y="302795"/>
                  </a:lnTo>
                  <a:lnTo>
                    <a:pt x="0" y="304800"/>
                  </a:lnTo>
                </a:path>
              </a:pathLst>
            </a:custGeom>
            <a:ln w="254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645152" y="3445763"/>
              <a:ext cx="579120" cy="310896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4800599" y="3522852"/>
              <a:ext cx="381000" cy="118110"/>
            </a:xfrm>
            <a:custGeom>
              <a:avLst/>
              <a:gdLst/>
              <a:ahLst/>
              <a:cxnLst/>
              <a:rect l="l" t="t" r="r" b="b"/>
              <a:pathLst>
                <a:path w="381000" h="118110">
                  <a:moveTo>
                    <a:pt x="101219" y="0"/>
                  </a:moveTo>
                  <a:lnTo>
                    <a:pt x="0" y="58547"/>
                  </a:lnTo>
                  <a:lnTo>
                    <a:pt x="94741" y="114300"/>
                  </a:lnTo>
                  <a:lnTo>
                    <a:pt x="100711" y="117983"/>
                  </a:lnTo>
                  <a:lnTo>
                    <a:pt x="108585" y="115951"/>
                  </a:lnTo>
                  <a:lnTo>
                    <a:pt x="115697" y="103759"/>
                  </a:lnTo>
                  <a:lnTo>
                    <a:pt x="113664" y="96012"/>
                  </a:lnTo>
                  <a:lnTo>
                    <a:pt x="72066" y="71558"/>
                  </a:lnTo>
                  <a:lnTo>
                    <a:pt x="25146" y="71374"/>
                  </a:lnTo>
                  <a:lnTo>
                    <a:pt x="25146" y="45974"/>
                  </a:lnTo>
                  <a:lnTo>
                    <a:pt x="72409" y="45974"/>
                  </a:lnTo>
                  <a:lnTo>
                    <a:pt x="113919" y="21971"/>
                  </a:lnTo>
                  <a:lnTo>
                    <a:pt x="116077" y="14224"/>
                  </a:lnTo>
                  <a:lnTo>
                    <a:pt x="108965" y="2032"/>
                  </a:lnTo>
                  <a:lnTo>
                    <a:pt x="101219" y="0"/>
                  </a:lnTo>
                  <a:close/>
                </a:path>
                <a:path w="381000" h="118110">
                  <a:moveTo>
                    <a:pt x="72089" y="46158"/>
                  </a:moveTo>
                  <a:lnTo>
                    <a:pt x="50294" y="58742"/>
                  </a:lnTo>
                  <a:lnTo>
                    <a:pt x="72066" y="71558"/>
                  </a:lnTo>
                  <a:lnTo>
                    <a:pt x="381000" y="72771"/>
                  </a:lnTo>
                  <a:lnTo>
                    <a:pt x="381000" y="47371"/>
                  </a:lnTo>
                  <a:lnTo>
                    <a:pt x="72089" y="46158"/>
                  </a:lnTo>
                  <a:close/>
                </a:path>
                <a:path w="381000" h="118110">
                  <a:moveTo>
                    <a:pt x="25146" y="45974"/>
                  </a:moveTo>
                  <a:lnTo>
                    <a:pt x="25146" y="71374"/>
                  </a:lnTo>
                  <a:lnTo>
                    <a:pt x="72066" y="71558"/>
                  </a:lnTo>
                  <a:lnTo>
                    <a:pt x="68732" y="69596"/>
                  </a:lnTo>
                  <a:lnTo>
                    <a:pt x="31496" y="69596"/>
                  </a:lnTo>
                  <a:lnTo>
                    <a:pt x="31623" y="47751"/>
                  </a:lnTo>
                  <a:lnTo>
                    <a:pt x="69329" y="47751"/>
                  </a:lnTo>
                  <a:lnTo>
                    <a:pt x="72089" y="46158"/>
                  </a:lnTo>
                  <a:lnTo>
                    <a:pt x="25146" y="45974"/>
                  </a:lnTo>
                  <a:close/>
                </a:path>
                <a:path w="381000" h="118110">
                  <a:moveTo>
                    <a:pt x="31623" y="47751"/>
                  </a:moveTo>
                  <a:lnTo>
                    <a:pt x="31496" y="69596"/>
                  </a:lnTo>
                  <a:lnTo>
                    <a:pt x="50294" y="58742"/>
                  </a:lnTo>
                  <a:lnTo>
                    <a:pt x="31623" y="47751"/>
                  </a:lnTo>
                  <a:close/>
                </a:path>
                <a:path w="381000" h="118110">
                  <a:moveTo>
                    <a:pt x="50294" y="58742"/>
                  </a:moveTo>
                  <a:lnTo>
                    <a:pt x="31496" y="69596"/>
                  </a:lnTo>
                  <a:lnTo>
                    <a:pt x="68732" y="69596"/>
                  </a:lnTo>
                  <a:lnTo>
                    <a:pt x="50294" y="58742"/>
                  </a:lnTo>
                  <a:close/>
                </a:path>
                <a:path w="381000" h="118110">
                  <a:moveTo>
                    <a:pt x="69329" y="47751"/>
                  </a:moveTo>
                  <a:lnTo>
                    <a:pt x="31623" y="47751"/>
                  </a:lnTo>
                  <a:lnTo>
                    <a:pt x="50294" y="58742"/>
                  </a:lnTo>
                  <a:lnTo>
                    <a:pt x="69329" y="47751"/>
                  </a:lnTo>
                  <a:close/>
                </a:path>
                <a:path w="381000" h="118110">
                  <a:moveTo>
                    <a:pt x="72409" y="45974"/>
                  </a:moveTo>
                  <a:lnTo>
                    <a:pt x="25146" y="45974"/>
                  </a:lnTo>
                  <a:lnTo>
                    <a:pt x="72089" y="46158"/>
                  </a:lnTo>
                  <a:lnTo>
                    <a:pt x="72409" y="4597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/>
          <p:cNvSpPr txBox="1"/>
          <p:nvPr/>
        </p:nvSpPr>
        <p:spPr>
          <a:xfrm>
            <a:off x="688340" y="1542034"/>
            <a:ext cx="22733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Sample:</a:t>
            </a:r>
            <a:r>
              <a:rPr dirty="0" sz="1800" spc="-30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Restricted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Fund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32628" y="1389634"/>
            <a:ext cx="297878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Only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column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necessary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in</a:t>
            </a:r>
            <a:r>
              <a:rPr dirty="0" sz="1800">
                <a:latin typeface="Calibri"/>
                <a:cs typeface="Calibri"/>
              </a:rPr>
              <a:t> query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032628" y="1664030"/>
            <a:ext cx="1546225" cy="300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is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“Year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to</a:t>
            </a:r>
            <a:r>
              <a:rPr dirty="0" sz="1800" spc="-3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Date”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032628" y="2307462"/>
            <a:ext cx="3632200" cy="24339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 marR="1326515">
              <a:lnSpc>
                <a:spcPct val="100000"/>
              </a:lnSpc>
              <a:spcBef>
                <a:spcPts val="95"/>
              </a:spcBef>
            </a:pPr>
            <a:r>
              <a:rPr dirty="0" sz="1600" spc="-5">
                <a:latin typeface="Calibri"/>
                <a:cs typeface="Calibri"/>
              </a:rPr>
              <a:t>Add</a:t>
            </a:r>
            <a:r>
              <a:rPr dirty="0" sz="1600" spc="-25">
                <a:latin typeface="Calibri"/>
                <a:cs typeface="Calibri"/>
              </a:rPr>
              <a:t> “4’s”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together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-15">
                <a:latin typeface="Calibri"/>
                <a:cs typeface="Calibri"/>
              </a:rPr>
              <a:t> get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beginning</a:t>
            </a:r>
            <a:r>
              <a:rPr dirty="0" sz="1600" spc="-6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Balance</a:t>
            </a:r>
            <a:endParaRPr sz="16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  <a:spcBef>
                <a:spcPts val="360"/>
              </a:spcBef>
            </a:pPr>
            <a:r>
              <a:rPr dirty="0" sz="1600" spc="-15">
                <a:latin typeface="Calibri"/>
                <a:cs typeface="Calibri"/>
              </a:rPr>
              <a:t>Revenue-5’s-add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Fund </a:t>
            </a:r>
            <a:r>
              <a:rPr dirty="0" sz="1600" spc="-5">
                <a:latin typeface="Calibri"/>
                <a:cs typeface="Calibri"/>
              </a:rPr>
              <a:t>Balance</a:t>
            </a:r>
            <a:endParaRPr sz="1600">
              <a:latin typeface="Calibri"/>
              <a:cs typeface="Calibri"/>
            </a:endParaRPr>
          </a:p>
          <a:p>
            <a:pPr marL="241300" marR="5080">
              <a:lnSpc>
                <a:spcPct val="125000"/>
              </a:lnSpc>
            </a:pPr>
            <a:r>
              <a:rPr dirty="0" sz="1600" spc="-15">
                <a:latin typeface="Calibri"/>
                <a:cs typeface="Calibri"/>
              </a:rPr>
              <a:t>Expenses-7’s-subtract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from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Fund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Balance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Available</a:t>
            </a:r>
            <a:r>
              <a:rPr dirty="0" sz="1600" spc="-6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Funds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Calibri"/>
              <a:cs typeface="Calibri"/>
            </a:endParaRPr>
          </a:p>
          <a:p>
            <a:pPr marL="12700" marR="576580">
              <a:lnSpc>
                <a:spcPct val="100000"/>
              </a:lnSpc>
              <a:spcBef>
                <a:spcPts val="5"/>
              </a:spcBef>
            </a:pPr>
            <a:r>
              <a:rPr dirty="0" sz="1600" spc="-5">
                <a:latin typeface="Calibri"/>
                <a:cs typeface="Calibri"/>
              </a:rPr>
              <a:t>Tip:</a:t>
            </a:r>
            <a:r>
              <a:rPr dirty="0" sz="1600" spc="-40">
                <a:latin typeface="Calibri"/>
                <a:cs typeface="Calibri"/>
              </a:rPr>
              <a:t> </a:t>
            </a:r>
            <a:r>
              <a:rPr dirty="0" sz="1600" spc="-45">
                <a:latin typeface="Calibri"/>
                <a:cs typeface="Calibri"/>
              </a:rPr>
              <a:t>You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must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have</a:t>
            </a:r>
            <a:r>
              <a:rPr dirty="0" sz="1600" spc="-5">
                <a:latin typeface="Calibri"/>
                <a:cs typeface="Calibri"/>
              </a:rPr>
              <a:t> “Include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Revenue </a:t>
            </a:r>
            <a:r>
              <a:rPr dirty="0" sz="1600" spc="-35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Accounts”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checkbox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checked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see </a:t>
            </a:r>
            <a:r>
              <a:rPr dirty="0" sz="1600" spc="-5">
                <a:latin typeface="Calibri"/>
                <a:cs typeface="Calibri"/>
              </a:rPr>
              <a:t> “Fund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Balance”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</a:t>
            </a:r>
            <a:r>
              <a:rPr dirty="0" sz="1600" spc="-5">
                <a:latin typeface="Calibri"/>
                <a:cs typeface="Calibri"/>
              </a:rPr>
              <a:t> lines.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88340" y="5432247"/>
            <a:ext cx="7407909" cy="756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Remember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that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payroll</a:t>
            </a:r>
            <a:r>
              <a:rPr dirty="0" sz="1600" spc="-5">
                <a:latin typeface="Calibri"/>
                <a:cs typeface="Calibri"/>
              </a:rPr>
              <a:t> (other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than</a:t>
            </a:r>
            <a:r>
              <a:rPr dirty="0" sz="1600" spc="-10">
                <a:latin typeface="Calibri"/>
                <a:cs typeface="Calibri"/>
              </a:rPr>
              <a:t> student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payroll)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does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not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show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 Banner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Self-Service.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If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know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15">
                <a:latin typeface="Calibri"/>
                <a:cs typeface="Calibri"/>
              </a:rPr>
              <a:t> payroll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being paid</a:t>
            </a:r>
            <a:r>
              <a:rPr dirty="0" sz="1600" spc="-15">
                <a:latin typeface="Calibri"/>
                <a:cs typeface="Calibri"/>
              </a:rPr>
              <a:t> from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restricted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fund,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please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contact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 </a:t>
            </a:r>
            <a:r>
              <a:rPr dirty="0" sz="1600" spc="-5">
                <a:latin typeface="Calibri"/>
                <a:cs typeface="Calibri"/>
              </a:rPr>
              <a:t> Office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that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information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obtain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your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true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Report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Total.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662" y="496950"/>
            <a:ext cx="733298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Banner</a:t>
            </a:r>
            <a:r>
              <a:rPr dirty="0" sz="4000" spc="-20"/>
              <a:t> </a:t>
            </a:r>
            <a:r>
              <a:rPr dirty="0" sz="4000" spc="-5"/>
              <a:t>Self-Service:</a:t>
            </a:r>
            <a:r>
              <a:rPr dirty="0" sz="4000"/>
              <a:t> </a:t>
            </a:r>
            <a:r>
              <a:rPr dirty="0" sz="4000" spc="-10"/>
              <a:t>Compare</a:t>
            </a:r>
            <a:r>
              <a:rPr dirty="0" sz="4000" spc="-5"/>
              <a:t> </a:t>
            </a:r>
            <a:r>
              <a:rPr dirty="0" sz="4000" spc="-75"/>
              <a:t>Years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612178" y="1447825"/>
            <a:ext cx="5788660" cy="4377055"/>
            <a:chOff x="612178" y="1447825"/>
            <a:chExt cx="5788660" cy="437705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12178" y="1447825"/>
              <a:ext cx="5788660" cy="4376547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219200" y="2438400"/>
              <a:ext cx="2819400" cy="533400"/>
            </a:xfrm>
            <a:custGeom>
              <a:avLst/>
              <a:gdLst/>
              <a:ahLst/>
              <a:cxnLst/>
              <a:rect l="l" t="t" r="r" b="b"/>
              <a:pathLst>
                <a:path w="2819400" h="533400">
                  <a:moveTo>
                    <a:pt x="0" y="266700"/>
                  </a:moveTo>
                  <a:lnTo>
                    <a:pt x="17295" y="224797"/>
                  </a:lnTo>
                  <a:lnTo>
                    <a:pt x="47230" y="197980"/>
                  </a:lnTo>
                  <a:lnTo>
                    <a:pt x="90979" y="172229"/>
                  </a:lnTo>
                  <a:lnTo>
                    <a:pt x="147763" y="147691"/>
                  </a:lnTo>
                  <a:lnTo>
                    <a:pt x="216802" y="124514"/>
                  </a:lnTo>
                  <a:lnTo>
                    <a:pt x="255673" y="113482"/>
                  </a:lnTo>
                  <a:lnTo>
                    <a:pt x="297316" y="102845"/>
                  </a:lnTo>
                  <a:lnTo>
                    <a:pt x="341633" y="92622"/>
                  </a:lnTo>
                  <a:lnTo>
                    <a:pt x="388526" y="82832"/>
                  </a:lnTo>
                  <a:lnTo>
                    <a:pt x="437898" y="73492"/>
                  </a:lnTo>
                  <a:lnTo>
                    <a:pt x="489652" y="64621"/>
                  </a:lnTo>
                  <a:lnTo>
                    <a:pt x="543690" y="56238"/>
                  </a:lnTo>
                  <a:lnTo>
                    <a:pt x="599915" y="48361"/>
                  </a:lnTo>
                  <a:lnTo>
                    <a:pt x="658229" y="41008"/>
                  </a:lnTo>
                  <a:lnTo>
                    <a:pt x="718534" y="34198"/>
                  </a:lnTo>
                  <a:lnTo>
                    <a:pt x="780735" y="27949"/>
                  </a:lnTo>
                  <a:lnTo>
                    <a:pt x="844731" y="22279"/>
                  </a:lnTo>
                  <a:lnTo>
                    <a:pt x="910428" y="17208"/>
                  </a:lnTo>
                  <a:lnTo>
                    <a:pt x="977726" y="12753"/>
                  </a:lnTo>
                  <a:lnTo>
                    <a:pt x="1046529" y="8933"/>
                  </a:lnTo>
                  <a:lnTo>
                    <a:pt x="1116739" y="5766"/>
                  </a:lnTo>
                  <a:lnTo>
                    <a:pt x="1188258" y="3271"/>
                  </a:lnTo>
                  <a:lnTo>
                    <a:pt x="1260990" y="1466"/>
                  </a:lnTo>
                  <a:lnTo>
                    <a:pt x="1334836" y="369"/>
                  </a:lnTo>
                  <a:lnTo>
                    <a:pt x="1409700" y="0"/>
                  </a:lnTo>
                  <a:lnTo>
                    <a:pt x="1484563" y="369"/>
                  </a:lnTo>
                  <a:lnTo>
                    <a:pt x="1558409" y="1466"/>
                  </a:lnTo>
                  <a:lnTo>
                    <a:pt x="1631141" y="3271"/>
                  </a:lnTo>
                  <a:lnTo>
                    <a:pt x="1702660" y="5766"/>
                  </a:lnTo>
                  <a:lnTo>
                    <a:pt x="1772870" y="8933"/>
                  </a:lnTo>
                  <a:lnTo>
                    <a:pt x="1841673" y="12753"/>
                  </a:lnTo>
                  <a:lnTo>
                    <a:pt x="1908971" y="17208"/>
                  </a:lnTo>
                  <a:lnTo>
                    <a:pt x="1974668" y="22279"/>
                  </a:lnTo>
                  <a:lnTo>
                    <a:pt x="2038664" y="27949"/>
                  </a:lnTo>
                  <a:lnTo>
                    <a:pt x="2100865" y="34198"/>
                  </a:lnTo>
                  <a:lnTo>
                    <a:pt x="2161170" y="41008"/>
                  </a:lnTo>
                  <a:lnTo>
                    <a:pt x="2219484" y="48361"/>
                  </a:lnTo>
                  <a:lnTo>
                    <a:pt x="2275709" y="56238"/>
                  </a:lnTo>
                  <a:lnTo>
                    <a:pt x="2329747" y="64621"/>
                  </a:lnTo>
                  <a:lnTo>
                    <a:pt x="2381501" y="73492"/>
                  </a:lnTo>
                  <a:lnTo>
                    <a:pt x="2430873" y="82832"/>
                  </a:lnTo>
                  <a:lnTo>
                    <a:pt x="2477766" y="92622"/>
                  </a:lnTo>
                  <a:lnTo>
                    <a:pt x="2522083" y="102845"/>
                  </a:lnTo>
                  <a:lnTo>
                    <a:pt x="2563726" y="113482"/>
                  </a:lnTo>
                  <a:lnTo>
                    <a:pt x="2602597" y="124514"/>
                  </a:lnTo>
                  <a:lnTo>
                    <a:pt x="2671636" y="147691"/>
                  </a:lnTo>
                  <a:lnTo>
                    <a:pt x="2728420" y="172229"/>
                  </a:lnTo>
                  <a:lnTo>
                    <a:pt x="2772169" y="197980"/>
                  </a:lnTo>
                  <a:lnTo>
                    <a:pt x="2802104" y="224797"/>
                  </a:lnTo>
                  <a:lnTo>
                    <a:pt x="2819400" y="266700"/>
                  </a:lnTo>
                  <a:lnTo>
                    <a:pt x="2817445" y="280866"/>
                  </a:lnTo>
                  <a:lnTo>
                    <a:pt x="2811648" y="294840"/>
                  </a:lnTo>
                  <a:lnTo>
                    <a:pt x="2772169" y="335419"/>
                  </a:lnTo>
                  <a:lnTo>
                    <a:pt x="2728420" y="361170"/>
                  </a:lnTo>
                  <a:lnTo>
                    <a:pt x="2671636" y="385708"/>
                  </a:lnTo>
                  <a:lnTo>
                    <a:pt x="2602597" y="408885"/>
                  </a:lnTo>
                  <a:lnTo>
                    <a:pt x="2563726" y="419917"/>
                  </a:lnTo>
                  <a:lnTo>
                    <a:pt x="2522083" y="430554"/>
                  </a:lnTo>
                  <a:lnTo>
                    <a:pt x="2477766" y="440777"/>
                  </a:lnTo>
                  <a:lnTo>
                    <a:pt x="2430873" y="450567"/>
                  </a:lnTo>
                  <a:lnTo>
                    <a:pt x="2381501" y="459907"/>
                  </a:lnTo>
                  <a:lnTo>
                    <a:pt x="2329747" y="468778"/>
                  </a:lnTo>
                  <a:lnTo>
                    <a:pt x="2275709" y="477161"/>
                  </a:lnTo>
                  <a:lnTo>
                    <a:pt x="2219484" y="485038"/>
                  </a:lnTo>
                  <a:lnTo>
                    <a:pt x="2161170" y="492391"/>
                  </a:lnTo>
                  <a:lnTo>
                    <a:pt x="2100865" y="499201"/>
                  </a:lnTo>
                  <a:lnTo>
                    <a:pt x="2038664" y="505450"/>
                  </a:lnTo>
                  <a:lnTo>
                    <a:pt x="1974668" y="511120"/>
                  </a:lnTo>
                  <a:lnTo>
                    <a:pt x="1908971" y="516191"/>
                  </a:lnTo>
                  <a:lnTo>
                    <a:pt x="1841673" y="520646"/>
                  </a:lnTo>
                  <a:lnTo>
                    <a:pt x="1772870" y="524466"/>
                  </a:lnTo>
                  <a:lnTo>
                    <a:pt x="1702660" y="527633"/>
                  </a:lnTo>
                  <a:lnTo>
                    <a:pt x="1631141" y="530128"/>
                  </a:lnTo>
                  <a:lnTo>
                    <a:pt x="1558409" y="531933"/>
                  </a:lnTo>
                  <a:lnTo>
                    <a:pt x="1484563" y="533030"/>
                  </a:lnTo>
                  <a:lnTo>
                    <a:pt x="1409700" y="533400"/>
                  </a:lnTo>
                  <a:lnTo>
                    <a:pt x="1334836" y="533030"/>
                  </a:lnTo>
                  <a:lnTo>
                    <a:pt x="1260990" y="531933"/>
                  </a:lnTo>
                  <a:lnTo>
                    <a:pt x="1188258" y="530128"/>
                  </a:lnTo>
                  <a:lnTo>
                    <a:pt x="1116739" y="527633"/>
                  </a:lnTo>
                  <a:lnTo>
                    <a:pt x="1046529" y="524466"/>
                  </a:lnTo>
                  <a:lnTo>
                    <a:pt x="977726" y="520646"/>
                  </a:lnTo>
                  <a:lnTo>
                    <a:pt x="910428" y="516191"/>
                  </a:lnTo>
                  <a:lnTo>
                    <a:pt x="844731" y="511120"/>
                  </a:lnTo>
                  <a:lnTo>
                    <a:pt x="780735" y="505450"/>
                  </a:lnTo>
                  <a:lnTo>
                    <a:pt x="718534" y="499201"/>
                  </a:lnTo>
                  <a:lnTo>
                    <a:pt x="658229" y="492391"/>
                  </a:lnTo>
                  <a:lnTo>
                    <a:pt x="599915" y="485038"/>
                  </a:lnTo>
                  <a:lnTo>
                    <a:pt x="543690" y="477161"/>
                  </a:lnTo>
                  <a:lnTo>
                    <a:pt x="489652" y="468778"/>
                  </a:lnTo>
                  <a:lnTo>
                    <a:pt x="437898" y="459907"/>
                  </a:lnTo>
                  <a:lnTo>
                    <a:pt x="388526" y="450567"/>
                  </a:lnTo>
                  <a:lnTo>
                    <a:pt x="341633" y="440777"/>
                  </a:lnTo>
                  <a:lnTo>
                    <a:pt x="297316" y="430554"/>
                  </a:lnTo>
                  <a:lnTo>
                    <a:pt x="255673" y="419917"/>
                  </a:lnTo>
                  <a:lnTo>
                    <a:pt x="216802" y="408885"/>
                  </a:lnTo>
                  <a:lnTo>
                    <a:pt x="147763" y="385708"/>
                  </a:lnTo>
                  <a:lnTo>
                    <a:pt x="90979" y="361170"/>
                  </a:lnTo>
                  <a:lnTo>
                    <a:pt x="47230" y="335419"/>
                  </a:lnTo>
                  <a:lnTo>
                    <a:pt x="17295" y="308602"/>
                  </a:lnTo>
                  <a:lnTo>
                    <a:pt x="0" y="2667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785229" y="1618234"/>
            <a:ext cx="1614170" cy="2220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Example: </a:t>
            </a:r>
            <a:r>
              <a:rPr dirty="0" sz="1800" spc="-5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Compare </a:t>
            </a:r>
            <a:r>
              <a:rPr dirty="0" sz="1800" spc="-5">
                <a:latin typeface="Calibri"/>
                <a:cs typeface="Calibri"/>
              </a:rPr>
              <a:t>Budget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and </a:t>
            </a:r>
            <a:r>
              <a:rPr dirty="0" sz="1800" spc="-20">
                <a:latin typeface="Calibri"/>
                <a:cs typeface="Calibri"/>
              </a:rPr>
              <a:t>Year-to-Date </a:t>
            </a:r>
            <a:r>
              <a:rPr dirty="0" sz="1800" spc="-395">
                <a:latin typeface="Calibri"/>
                <a:cs typeface="Calibri"/>
              </a:rPr>
              <a:t>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5">
                <a:latin typeface="Calibri"/>
                <a:cs typeface="Calibri"/>
              </a:rPr>
              <a:t>FY11 </a:t>
            </a:r>
            <a:r>
              <a:rPr dirty="0" sz="1800">
                <a:latin typeface="Calibri"/>
                <a:cs typeface="Calibri"/>
              </a:rPr>
              <a:t>and </a:t>
            </a:r>
            <a:r>
              <a:rPr dirty="0" sz="1800" spc="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FY11</a:t>
            </a:r>
            <a:r>
              <a:rPr dirty="0" sz="1800" spc="-40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as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of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>
                <a:latin typeface="Calibri"/>
                <a:cs typeface="Calibri"/>
              </a:rPr>
              <a:t>end</a:t>
            </a:r>
            <a:r>
              <a:rPr dirty="0" sz="1800" spc="-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of </a:t>
            </a:r>
            <a:r>
              <a:rPr dirty="0" sz="1800" spc="-39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August </a:t>
            </a:r>
            <a:r>
              <a:rPr dirty="0" sz="1800" spc="-10">
                <a:latin typeface="Calibri"/>
                <a:cs typeface="Calibri"/>
              </a:rPr>
              <a:t>(period </a:t>
            </a:r>
            <a:r>
              <a:rPr dirty="0" sz="1800" spc="-5">
                <a:latin typeface="Calibri"/>
                <a:cs typeface="Calibri"/>
              </a:rPr>
              <a:t> 02). </a:t>
            </a:r>
            <a:r>
              <a:rPr dirty="0" sz="1800" spc="-10">
                <a:latin typeface="Calibri"/>
                <a:cs typeface="Calibri"/>
              </a:rPr>
              <a:t>Results </a:t>
            </a:r>
            <a:r>
              <a:rPr dirty="0" sz="1800" spc="-5">
                <a:latin typeface="Calibri"/>
                <a:cs typeface="Calibri"/>
              </a:rPr>
              <a:t>on </a:t>
            </a:r>
            <a:r>
              <a:rPr dirty="0" sz="180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next</a:t>
            </a:r>
            <a:r>
              <a:rPr dirty="0" sz="1800" spc="-2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slide.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5662" y="496950"/>
            <a:ext cx="7332980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4000" spc="-5"/>
              <a:t>Banner</a:t>
            </a:r>
            <a:r>
              <a:rPr dirty="0" sz="4000" spc="-20"/>
              <a:t> </a:t>
            </a:r>
            <a:r>
              <a:rPr dirty="0" sz="4000" spc="-5"/>
              <a:t>Self-Service:</a:t>
            </a:r>
            <a:r>
              <a:rPr dirty="0" sz="4000"/>
              <a:t> </a:t>
            </a:r>
            <a:r>
              <a:rPr dirty="0" sz="4000" spc="-10"/>
              <a:t>Compare</a:t>
            </a:r>
            <a:r>
              <a:rPr dirty="0" sz="4000" spc="-5"/>
              <a:t> </a:t>
            </a:r>
            <a:r>
              <a:rPr dirty="0" sz="4000" spc="-75"/>
              <a:t>Years</a:t>
            </a:r>
            <a:endParaRPr sz="4000"/>
          </a:p>
        </p:txBody>
      </p:sp>
      <p:grpSp>
        <p:nvGrpSpPr>
          <p:cNvPr id="3" name="object 3"/>
          <p:cNvGrpSpPr/>
          <p:nvPr/>
        </p:nvGrpSpPr>
        <p:grpSpPr>
          <a:xfrm>
            <a:off x="1069847" y="1828800"/>
            <a:ext cx="6855459" cy="3967479"/>
            <a:chOff x="1069847" y="1828800"/>
            <a:chExt cx="6855459" cy="396747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69847" y="1828800"/>
              <a:ext cx="6854952" cy="36576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3581399" y="5257800"/>
              <a:ext cx="2550160" cy="533400"/>
            </a:xfrm>
            <a:custGeom>
              <a:avLst/>
              <a:gdLst/>
              <a:ahLst/>
              <a:cxnLst/>
              <a:rect l="l" t="t" r="r" b="b"/>
              <a:pathLst>
                <a:path w="2550160" h="533400">
                  <a:moveTo>
                    <a:pt x="949578" y="0"/>
                  </a:moveTo>
                  <a:lnTo>
                    <a:pt x="949578" y="266700"/>
                  </a:lnTo>
                  <a:lnTo>
                    <a:pt x="474852" y="266700"/>
                  </a:lnTo>
                  <a:lnTo>
                    <a:pt x="474852" y="533400"/>
                  </a:lnTo>
                  <a:lnTo>
                    <a:pt x="474852" y="266700"/>
                  </a:lnTo>
                  <a:lnTo>
                    <a:pt x="0" y="266700"/>
                  </a:lnTo>
                  <a:lnTo>
                    <a:pt x="0" y="0"/>
                  </a:lnTo>
                </a:path>
                <a:path w="2550160" h="533400">
                  <a:moveTo>
                    <a:pt x="2549779" y="0"/>
                  </a:moveTo>
                  <a:lnTo>
                    <a:pt x="2549779" y="266700"/>
                  </a:lnTo>
                  <a:lnTo>
                    <a:pt x="2075052" y="266700"/>
                  </a:lnTo>
                  <a:lnTo>
                    <a:pt x="2075052" y="533400"/>
                  </a:lnTo>
                  <a:lnTo>
                    <a:pt x="2075052" y="266700"/>
                  </a:lnTo>
                  <a:lnTo>
                    <a:pt x="1600200" y="266700"/>
                  </a:lnTo>
                  <a:lnTo>
                    <a:pt x="1600200" y="0"/>
                  </a:lnTo>
                </a:path>
              </a:pathLst>
            </a:custGeom>
            <a:ln w="9525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3279775" y="5889752"/>
            <a:ext cx="152146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FY10 Budget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compared</a:t>
            </a:r>
            <a:r>
              <a:rPr dirty="0" sz="1600" spc="-10">
                <a:latin typeface="Calibri"/>
                <a:cs typeface="Calibri"/>
              </a:rPr>
              <a:t> to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FY11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32628" y="5889752"/>
            <a:ext cx="1521460" cy="513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FY10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Year</a:t>
            </a:r>
            <a:r>
              <a:rPr dirty="0" sz="1600" spc="-10">
                <a:latin typeface="Calibri"/>
                <a:cs typeface="Calibri"/>
              </a:rPr>
              <a:t> to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Date 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compared</a:t>
            </a:r>
            <a:r>
              <a:rPr dirty="0" sz="1600" spc="-10">
                <a:latin typeface="Calibri"/>
                <a:cs typeface="Calibri"/>
              </a:rPr>
              <a:t> to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FY11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45844" y="1465834"/>
            <a:ext cx="617474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>
                <a:latin typeface="Calibri"/>
                <a:cs typeface="Calibri"/>
              </a:rPr>
              <a:t>Sample</a:t>
            </a:r>
            <a:r>
              <a:rPr dirty="0" sz="1800" spc="-20">
                <a:latin typeface="Calibri"/>
                <a:cs typeface="Calibri"/>
              </a:rPr>
              <a:t> </a:t>
            </a:r>
            <a:r>
              <a:rPr dirty="0" sz="1800" spc="-10">
                <a:latin typeface="Calibri"/>
                <a:cs typeface="Calibri"/>
              </a:rPr>
              <a:t>Operating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Budget: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Comparing</a:t>
            </a:r>
            <a:r>
              <a:rPr dirty="0" sz="1800" spc="15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FY11</a:t>
            </a:r>
            <a:r>
              <a:rPr dirty="0" sz="1800" spc="-10">
                <a:latin typeface="Calibri"/>
                <a:cs typeface="Calibri"/>
              </a:rPr>
              <a:t> to</a:t>
            </a:r>
            <a:r>
              <a:rPr dirty="0" sz="1800" spc="-5">
                <a:latin typeface="Calibri"/>
                <a:cs typeface="Calibri"/>
              </a:rPr>
              <a:t> FY10,</a:t>
            </a:r>
            <a:r>
              <a:rPr dirty="0" sz="1800">
                <a:latin typeface="Calibri"/>
                <a:cs typeface="Calibri"/>
              </a:rPr>
              <a:t> end</a:t>
            </a:r>
            <a:r>
              <a:rPr dirty="0" sz="1800" spc="10">
                <a:latin typeface="Calibri"/>
                <a:cs typeface="Calibri"/>
              </a:rPr>
              <a:t> </a:t>
            </a:r>
            <a:r>
              <a:rPr dirty="0" sz="1800" spc="-5">
                <a:latin typeface="Calibri"/>
                <a:cs typeface="Calibri"/>
              </a:rPr>
              <a:t>of August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83917" y="461594"/>
            <a:ext cx="4374515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60"/>
              <a:t> </a:t>
            </a:r>
            <a:r>
              <a:rPr dirty="0" spc="-5"/>
              <a:t>Self</a:t>
            </a:r>
            <a:r>
              <a:rPr dirty="0" spc="-30"/>
              <a:t> </a:t>
            </a:r>
            <a:r>
              <a:rPr dirty="0" spc="5"/>
              <a:t>Service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04809" cy="36360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151765" indent="-34290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Calibri"/>
                <a:cs typeface="Calibri"/>
              </a:rPr>
              <a:t>Please</a:t>
            </a:r>
            <a:r>
              <a:rPr dirty="0" sz="3200" spc="-2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review</a:t>
            </a:r>
            <a:r>
              <a:rPr dirty="0" sz="3200" spc="-3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“Budgeting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Fundamentals”</a:t>
            </a:r>
            <a:r>
              <a:rPr dirty="0" sz="3200" spc="3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prior 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to</a:t>
            </a:r>
            <a:r>
              <a:rPr dirty="0" sz="3200" spc="-5">
                <a:latin typeface="Calibri"/>
                <a:cs typeface="Calibri"/>
              </a:rPr>
              <a:t> using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Banner Self-Service</a:t>
            </a:r>
            <a:r>
              <a:rPr dirty="0" sz="3200" spc="-30">
                <a:latin typeface="Calibri"/>
                <a:cs typeface="Calibri"/>
              </a:rPr>
              <a:t> for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the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first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time.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4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</a:pP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concepts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15">
                <a:latin typeface="Calibri"/>
                <a:cs typeface="Calibri"/>
              </a:rPr>
              <a:t>information</a:t>
            </a:r>
            <a:r>
              <a:rPr dirty="0" sz="3200" spc="4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in </a:t>
            </a:r>
            <a:r>
              <a:rPr dirty="0" sz="3200" spc="-5">
                <a:latin typeface="Calibri"/>
                <a:cs typeface="Calibri"/>
              </a:rPr>
              <a:t>this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companion </a:t>
            </a:r>
            <a:r>
              <a:rPr dirty="0" sz="3200" spc="-71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training</a:t>
            </a:r>
            <a:r>
              <a:rPr dirty="0" sz="3200" spc="10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document</a:t>
            </a:r>
            <a:r>
              <a:rPr dirty="0" sz="3200" spc="9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will</a:t>
            </a:r>
            <a:r>
              <a:rPr dirty="0" sz="3200" spc="8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help</a:t>
            </a:r>
            <a:r>
              <a:rPr dirty="0" sz="3200" spc="10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you</a:t>
            </a:r>
            <a:r>
              <a:rPr dirty="0" sz="3200" spc="8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successfully</a:t>
            </a:r>
            <a:r>
              <a:rPr dirty="0" sz="3200" spc="-15">
                <a:latin typeface="Calibri"/>
                <a:cs typeface="Calibri"/>
              </a:rPr>
              <a:t> negotiate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and</a:t>
            </a:r>
            <a:r>
              <a:rPr dirty="0" sz="3200" spc="10">
                <a:latin typeface="Calibri"/>
                <a:cs typeface="Calibri"/>
              </a:rPr>
              <a:t> </a:t>
            </a:r>
            <a:r>
              <a:rPr dirty="0" sz="3200" spc="-15">
                <a:latin typeface="Calibri"/>
                <a:cs typeface="Calibri"/>
              </a:rPr>
              <a:t>understand</a:t>
            </a:r>
            <a:r>
              <a:rPr dirty="0" sz="3200" spc="1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5">
                <a:latin typeface="Calibri"/>
                <a:cs typeface="Calibri"/>
              </a:rPr>
              <a:t>query</a:t>
            </a:r>
            <a:r>
              <a:rPr dirty="0" sz="3200" spc="-10">
                <a:latin typeface="Calibri"/>
                <a:cs typeface="Calibri"/>
              </a:rPr>
              <a:t> results </a:t>
            </a:r>
            <a:r>
              <a:rPr dirty="0" sz="3200">
                <a:latin typeface="Calibri"/>
                <a:cs typeface="Calibri"/>
              </a:rPr>
              <a:t>in Banner Self-Service.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0254" y="461594"/>
            <a:ext cx="6986905" cy="6972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400">
                <a:latin typeface="Calibri"/>
                <a:cs typeface="Calibri"/>
              </a:rPr>
              <a:t>Banner</a:t>
            </a:r>
            <a:r>
              <a:rPr dirty="0" sz="4400" spc="-30">
                <a:latin typeface="Calibri"/>
                <a:cs typeface="Calibri"/>
              </a:rPr>
              <a:t> </a:t>
            </a:r>
            <a:r>
              <a:rPr dirty="0" sz="4400" spc="-5">
                <a:latin typeface="Calibri"/>
                <a:cs typeface="Calibri"/>
              </a:rPr>
              <a:t>Self-Service:</a:t>
            </a:r>
            <a:r>
              <a:rPr dirty="0" sz="4400" spc="-10">
                <a:latin typeface="Calibri"/>
                <a:cs typeface="Calibri"/>
              </a:rPr>
              <a:t> </a:t>
            </a:r>
            <a:r>
              <a:rPr dirty="0" sz="4400" spc="-5">
                <a:latin typeface="Calibri"/>
                <a:cs typeface="Calibri"/>
              </a:rPr>
              <a:t>Logging</a:t>
            </a:r>
            <a:r>
              <a:rPr dirty="0" sz="4400" spc="-10">
                <a:latin typeface="Calibri"/>
                <a:cs typeface="Calibri"/>
              </a:rPr>
              <a:t> </a:t>
            </a:r>
            <a:r>
              <a:rPr dirty="0" sz="4400">
                <a:latin typeface="Calibri"/>
                <a:cs typeface="Calibri"/>
              </a:rPr>
              <a:t>In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57376" y="2096208"/>
            <a:ext cx="6631305" cy="11969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263140" marR="5080" indent="-2251075">
              <a:lnSpc>
                <a:spcPct val="120100"/>
              </a:lnSpc>
              <a:spcBef>
                <a:spcPts val="95"/>
              </a:spcBef>
            </a:pPr>
            <a:r>
              <a:rPr dirty="0" sz="3200">
                <a:latin typeface="Calibri"/>
                <a:cs typeface="Calibri"/>
              </a:rPr>
              <a:t>Banner </a:t>
            </a:r>
            <a:r>
              <a:rPr dirty="0" sz="3200" spc="-5">
                <a:latin typeface="Calibri"/>
                <a:cs typeface="Calibri"/>
              </a:rPr>
              <a:t>Self Service </a:t>
            </a:r>
            <a:r>
              <a:rPr dirty="0" sz="3200">
                <a:latin typeface="Calibri"/>
                <a:cs typeface="Calibri"/>
              </a:rPr>
              <a:t>Application </a:t>
            </a:r>
            <a:r>
              <a:rPr dirty="0" sz="3200" spc="-5">
                <a:latin typeface="Calibri"/>
                <a:cs typeface="Calibri"/>
              </a:rPr>
              <a:t>Through </a:t>
            </a:r>
            <a:r>
              <a:rPr dirty="0" sz="3200" spc="-710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the</a:t>
            </a:r>
            <a:r>
              <a:rPr dirty="0" sz="3200" spc="-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Gateway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0254" y="461594"/>
            <a:ext cx="7007859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0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Logging</a:t>
            </a:r>
            <a:r>
              <a:rPr dirty="0" spc="-10"/>
              <a:t> </a:t>
            </a:r>
            <a:r>
              <a:rPr dirty="0"/>
              <a:t>In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5100" y="1912937"/>
            <a:ext cx="6263005" cy="4213225"/>
            <a:chOff x="1435100" y="1912937"/>
            <a:chExt cx="6263005" cy="421322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8816" y="1912937"/>
              <a:ext cx="6249035" cy="421322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4191000"/>
              <a:ext cx="609600" cy="152400"/>
            </a:xfrm>
            <a:custGeom>
              <a:avLst/>
              <a:gdLst/>
              <a:ahLst/>
              <a:cxnLst/>
              <a:rect l="l" t="t" r="r" b="b"/>
              <a:pathLst>
                <a:path w="609600" h="152400">
                  <a:moveTo>
                    <a:pt x="0" y="76200"/>
                  </a:moveTo>
                  <a:lnTo>
                    <a:pt x="30990" y="42709"/>
                  </a:lnTo>
                  <a:lnTo>
                    <a:pt x="66980" y="28560"/>
                  </a:lnTo>
                  <a:lnTo>
                    <a:pt x="114188" y="16755"/>
                  </a:lnTo>
                  <a:lnTo>
                    <a:pt x="170783" y="7753"/>
                  </a:lnTo>
                  <a:lnTo>
                    <a:pt x="234931" y="2014"/>
                  </a:lnTo>
                  <a:lnTo>
                    <a:pt x="304800" y="0"/>
                  </a:lnTo>
                  <a:lnTo>
                    <a:pt x="374668" y="2014"/>
                  </a:lnTo>
                  <a:lnTo>
                    <a:pt x="438816" y="7753"/>
                  </a:lnTo>
                  <a:lnTo>
                    <a:pt x="495411" y="16755"/>
                  </a:lnTo>
                  <a:lnTo>
                    <a:pt x="542619" y="28560"/>
                  </a:lnTo>
                  <a:lnTo>
                    <a:pt x="578609" y="42709"/>
                  </a:lnTo>
                  <a:lnTo>
                    <a:pt x="609600" y="76200"/>
                  </a:lnTo>
                  <a:lnTo>
                    <a:pt x="601546" y="93657"/>
                  </a:lnTo>
                  <a:lnTo>
                    <a:pt x="578609" y="109690"/>
                  </a:lnTo>
                  <a:lnTo>
                    <a:pt x="542619" y="123839"/>
                  </a:lnTo>
                  <a:lnTo>
                    <a:pt x="495411" y="135644"/>
                  </a:lnTo>
                  <a:lnTo>
                    <a:pt x="438816" y="144646"/>
                  </a:lnTo>
                  <a:lnTo>
                    <a:pt x="374668" y="150385"/>
                  </a:lnTo>
                  <a:lnTo>
                    <a:pt x="304800" y="152400"/>
                  </a:lnTo>
                  <a:lnTo>
                    <a:pt x="234931" y="150385"/>
                  </a:lnTo>
                  <a:lnTo>
                    <a:pt x="170783" y="144646"/>
                  </a:lnTo>
                  <a:lnTo>
                    <a:pt x="114188" y="135644"/>
                  </a:lnTo>
                  <a:lnTo>
                    <a:pt x="66980" y="123839"/>
                  </a:lnTo>
                  <a:lnTo>
                    <a:pt x="30990" y="109690"/>
                  </a:lnTo>
                  <a:lnTo>
                    <a:pt x="0" y="762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70254" y="461594"/>
            <a:ext cx="7007859" cy="69723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0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Logging</a:t>
            </a:r>
            <a:r>
              <a:rPr dirty="0" spc="-10"/>
              <a:t> </a:t>
            </a:r>
            <a:r>
              <a:rPr dirty="0"/>
              <a:t>In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5100" y="1516125"/>
            <a:ext cx="6263005" cy="2593975"/>
            <a:chOff x="1435100" y="1516125"/>
            <a:chExt cx="6263005" cy="259397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0467" y="1516125"/>
              <a:ext cx="6247384" cy="2593975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3276599"/>
              <a:ext cx="838200" cy="152400"/>
            </a:xfrm>
            <a:custGeom>
              <a:avLst/>
              <a:gdLst/>
              <a:ahLst/>
              <a:cxnLst/>
              <a:rect l="l" t="t" r="r" b="b"/>
              <a:pathLst>
                <a:path w="838200" h="152400">
                  <a:moveTo>
                    <a:pt x="0" y="76200"/>
                  </a:moveTo>
                  <a:lnTo>
                    <a:pt x="57206" y="37761"/>
                  </a:lnTo>
                  <a:lnTo>
                    <a:pt x="98547" y="27124"/>
                  </a:lnTo>
                  <a:lnTo>
                    <a:pt x="149055" y="17936"/>
                  </a:lnTo>
                  <a:lnTo>
                    <a:pt x="207546" y="10414"/>
                  </a:lnTo>
                  <a:lnTo>
                    <a:pt x="272838" y="4772"/>
                  </a:lnTo>
                  <a:lnTo>
                    <a:pt x="343750" y="1229"/>
                  </a:lnTo>
                  <a:lnTo>
                    <a:pt x="419100" y="0"/>
                  </a:lnTo>
                  <a:lnTo>
                    <a:pt x="494449" y="1229"/>
                  </a:lnTo>
                  <a:lnTo>
                    <a:pt x="565361" y="4772"/>
                  </a:lnTo>
                  <a:lnTo>
                    <a:pt x="630653" y="10413"/>
                  </a:lnTo>
                  <a:lnTo>
                    <a:pt x="689144" y="17936"/>
                  </a:lnTo>
                  <a:lnTo>
                    <a:pt x="739652" y="27124"/>
                  </a:lnTo>
                  <a:lnTo>
                    <a:pt x="780993" y="37761"/>
                  </a:lnTo>
                  <a:lnTo>
                    <a:pt x="831449" y="62515"/>
                  </a:lnTo>
                  <a:lnTo>
                    <a:pt x="838200" y="76200"/>
                  </a:lnTo>
                  <a:lnTo>
                    <a:pt x="831449" y="89884"/>
                  </a:lnTo>
                  <a:lnTo>
                    <a:pt x="811986" y="102769"/>
                  </a:lnTo>
                  <a:lnTo>
                    <a:pt x="739652" y="125275"/>
                  </a:lnTo>
                  <a:lnTo>
                    <a:pt x="689144" y="134463"/>
                  </a:lnTo>
                  <a:lnTo>
                    <a:pt x="630653" y="141985"/>
                  </a:lnTo>
                  <a:lnTo>
                    <a:pt x="565361" y="147627"/>
                  </a:lnTo>
                  <a:lnTo>
                    <a:pt x="494449" y="151170"/>
                  </a:lnTo>
                  <a:lnTo>
                    <a:pt x="419100" y="152400"/>
                  </a:lnTo>
                  <a:lnTo>
                    <a:pt x="343750" y="151170"/>
                  </a:lnTo>
                  <a:lnTo>
                    <a:pt x="272838" y="147627"/>
                  </a:lnTo>
                  <a:lnTo>
                    <a:pt x="207546" y="141986"/>
                  </a:lnTo>
                  <a:lnTo>
                    <a:pt x="149055" y="134463"/>
                  </a:lnTo>
                  <a:lnTo>
                    <a:pt x="98547" y="125275"/>
                  </a:lnTo>
                  <a:lnTo>
                    <a:pt x="57206" y="114638"/>
                  </a:lnTo>
                  <a:lnTo>
                    <a:pt x="6750" y="89884"/>
                  </a:lnTo>
                  <a:lnTo>
                    <a:pt x="0" y="762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12140" y="4746497"/>
            <a:ext cx="7766050" cy="10007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AutoNum type="arabicPeriod"/>
              <a:tabLst>
                <a:tab pos="241300" algn="l"/>
              </a:tabLst>
            </a:pP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Queries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query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current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past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budgets</a:t>
            </a:r>
            <a:endParaRPr sz="1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dirty="0" sz="1600" spc="-10">
                <a:latin typeface="Calibri"/>
                <a:cs typeface="Calibri"/>
              </a:rPr>
              <a:t>Expense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List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list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available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expense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codes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reference</a:t>
            </a:r>
            <a:endParaRPr sz="1600">
              <a:latin typeface="Calibri"/>
              <a:cs typeface="Calibri"/>
            </a:endParaRPr>
          </a:p>
          <a:p>
            <a:pPr marL="241300" indent="-228600">
              <a:lnSpc>
                <a:spcPct val="100000"/>
              </a:lnSpc>
              <a:buAutoNum type="arabicPeriod"/>
              <a:tabLst>
                <a:tab pos="241300" algn="l"/>
              </a:tabLst>
            </a:pP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Development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Menu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-</a:t>
            </a:r>
            <a:r>
              <a:rPr dirty="0" sz="1600" spc="37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input </a:t>
            </a:r>
            <a:r>
              <a:rPr dirty="0" sz="1600" spc="-10">
                <a:latin typeface="Calibri"/>
                <a:cs typeface="Calibri"/>
              </a:rPr>
              <a:t>future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(used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spring)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See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separate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training</a:t>
            </a:r>
            <a:endParaRPr sz="1600">
              <a:latin typeface="Calibri"/>
              <a:cs typeface="Calibri"/>
            </a:endParaRPr>
          </a:p>
          <a:p>
            <a:pPr marL="241300">
              <a:lnSpc>
                <a:spcPct val="100000"/>
              </a:lnSpc>
            </a:pPr>
            <a:r>
              <a:rPr dirty="0" sz="1600" spc="-5">
                <a:latin typeface="Calibri"/>
                <a:cs typeface="Calibri"/>
              </a:rPr>
              <a:t>manual.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Query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50466" y="1295400"/>
            <a:ext cx="6249035" cy="2590800"/>
            <a:chOff x="1450466" y="1295400"/>
            <a:chExt cx="6249035" cy="25908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50466" y="1295400"/>
              <a:ext cx="6249035" cy="259080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87952" y="3064764"/>
              <a:ext cx="960120" cy="31089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4343399" y="3141598"/>
              <a:ext cx="762000" cy="118110"/>
            </a:xfrm>
            <a:custGeom>
              <a:avLst/>
              <a:gdLst/>
              <a:ahLst/>
              <a:cxnLst/>
              <a:rect l="l" t="t" r="r" b="b"/>
              <a:pathLst>
                <a:path w="762000" h="118110">
                  <a:moveTo>
                    <a:pt x="101091" y="0"/>
                  </a:moveTo>
                  <a:lnTo>
                    <a:pt x="95123" y="3555"/>
                  </a:lnTo>
                  <a:lnTo>
                    <a:pt x="0" y="58800"/>
                  </a:lnTo>
                  <a:lnTo>
                    <a:pt x="100837" y="117983"/>
                  </a:lnTo>
                  <a:lnTo>
                    <a:pt x="108712" y="115950"/>
                  </a:lnTo>
                  <a:lnTo>
                    <a:pt x="112267" y="109854"/>
                  </a:lnTo>
                  <a:lnTo>
                    <a:pt x="115697" y="103886"/>
                  </a:lnTo>
                  <a:lnTo>
                    <a:pt x="113664" y="96012"/>
                  </a:lnTo>
                  <a:lnTo>
                    <a:pt x="72100" y="71598"/>
                  </a:lnTo>
                  <a:lnTo>
                    <a:pt x="25146" y="71500"/>
                  </a:lnTo>
                  <a:lnTo>
                    <a:pt x="25146" y="46100"/>
                  </a:lnTo>
                  <a:lnTo>
                    <a:pt x="72393" y="46100"/>
                  </a:lnTo>
                  <a:lnTo>
                    <a:pt x="113919" y="21971"/>
                  </a:lnTo>
                  <a:lnTo>
                    <a:pt x="115950" y="14224"/>
                  </a:lnTo>
                  <a:lnTo>
                    <a:pt x="112395" y="8127"/>
                  </a:lnTo>
                  <a:lnTo>
                    <a:pt x="108838" y="2159"/>
                  </a:lnTo>
                  <a:lnTo>
                    <a:pt x="101091" y="0"/>
                  </a:lnTo>
                  <a:close/>
                </a:path>
                <a:path w="762000" h="118110">
                  <a:moveTo>
                    <a:pt x="72225" y="46198"/>
                  </a:moveTo>
                  <a:lnTo>
                    <a:pt x="50391" y="58877"/>
                  </a:lnTo>
                  <a:lnTo>
                    <a:pt x="72100" y="71598"/>
                  </a:lnTo>
                  <a:lnTo>
                    <a:pt x="762000" y="73025"/>
                  </a:lnTo>
                  <a:lnTo>
                    <a:pt x="762000" y="47625"/>
                  </a:lnTo>
                  <a:lnTo>
                    <a:pt x="72225" y="46198"/>
                  </a:lnTo>
                  <a:close/>
                </a:path>
                <a:path w="762000" h="118110">
                  <a:moveTo>
                    <a:pt x="25146" y="46100"/>
                  </a:moveTo>
                  <a:lnTo>
                    <a:pt x="25146" y="71500"/>
                  </a:lnTo>
                  <a:lnTo>
                    <a:pt x="72100" y="71598"/>
                  </a:lnTo>
                  <a:lnTo>
                    <a:pt x="69117" y="69850"/>
                  </a:lnTo>
                  <a:lnTo>
                    <a:pt x="31496" y="69850"/>
                  </a:lnTo>
                  <a:lnTo>
                    <a:pt x="31623" y="47878"/>
                  </a:lnTo>
                  <a:lnTo>
                    <a:pt x="69331" y="47878"/>
                  </a:lnTo>
                  <a:lnTo>
                    <a:pt x="72225" y="46198"/>
                  </a:lnTo>
                  <a:lnTo>
                    <a:pt x="25146" y="46100"/>
                  </a:lnTo>
                  <a:close/>
                </a:path>
                <a:path w="762000" h="118110">
                  <a:moveTo>
                    <a:pt x="31623" y="47878"/>
                  </a:moveTo>
                  <a:lnTo>
                    <a:pt x="31496" y="69850"/>
                  </a:lnTo>
                  <a:lnTo>
                    <a:pt x="50391" y="58877"/>
                  </a:lnTo>
                  <a:lnTo>
                    <a:pt x="31623" y="47878"/>
                  </a:lnTo>
                  <a:close/>
                </a:path>
                <a:path w="762000" h="118110">
                  <a:moveTo>
                    <a:pt x="50391" y="58877"/>
                  </a:moveTo>
                  <a:lnTo>
                    <a:pt x="31496" y="69850"/>
                  </a:lnTo>
                  <a:lnTo>
                    <a:pt x="69117" y="69850"/>
                  </a:lnTo>
                  <a:lnTo>
                    <a:pt x="50391" y="58877"/>
                  </a:lnTo>
                  <a:close/>
                </a:path>
                <a:path w="762000" h="118110">
                  <a:moveTo>
                    <a:pt x="69331" y="47878"/>
                  </a:moveTo>
                  <a:lnTo>
                    <a:pt x="31623" y="47878"/>
                  </a:lnTo>
                  <a:lnTo>
                    <a:pt x="50391" y="58877"/>
                  </a:lnTo>
                  <a:lnTo>
                    <a:pt x="69331" y="47878"/>
                  </a:lnTo>
                  <a:close/>
                </a:path>
                <a:path w="762000" h="118110">
                  <a:moveTo>
                    <a:pt x="72393" y="46100"/>
                  </a:moveTo>
                  <a:lnTo>
                    <a:pt x="25146" y="46100"/>
                  </a:lnTo>
                  <a:lnTo>
                    <a:pt x="72225" y="46198"/>
                  </a:lnTo>
                  <a:lnTo>
                    <a:pt x="72393" y="4610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/>
          <p:nvPr/>
        </p:nvSpPr>
        <p:spPr>
          <a:xfrm>
            <a:off x="307340" y="4365497"/>
            <a:ext cx="8285480" cy="179323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10">
                <a:latin typeface="Calibri"/>
                <a:cs typeface="Calibri"/>
              </a:rPr>
              <a:t>Three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Query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Types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via</a:t>
            </a:r>
            <a:r>
              <a:rPr dirty="0" sz="1600" spc="-10">
                <a:latin typeface="Calibri"/>
                <a:cs typeface="Calibri"/>
              </a:rPr>
              <a:t> drop-down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box: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Status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build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custom</a:t>
            </a:r>
            <a:r>
              <a:rPr dirty="0" sz="1600" spc="-5">
                <a:latin typeface="Calibri"/>
                <a:cs typeface="Calibri"/>
              </a:rPr>
              <a:t> query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with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drill</a:t>
            </a:r>
            <a:r>
              <a:rPr dirty="0" sz="1600" spc="-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capabilities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solidFill>
                  <a:srgbClr val="FF0000"/>
                </a:solidFill>
                <a:latin typeface="Calibri"/>
                <a:cs typeface="Calibri"/>
              </a:rPr>
              <a:t>recommended</a:t>
            </a:r>
            <a:endParaRPr sz="1600">
              <a:latin typeface="Calibri"/>
              <a:cs typeface="Calibri"/>
            </a:endParaRPr>
          </a:p>
          <a:p>
            <a:pPr marL="469900" marR="5080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Status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by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Organizational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Hierarchy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useful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those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who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monitor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several</a:t>
            </a:r>
            <a:r>
              <a:rPr dirty="0" sz="1600" spc="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3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hierarchical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structure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Quick</a:t>
            </a:r>
            <a:r>
              <a:rPr dirty="0" sz="1600" spc="-10">
                <a:latin typeface="Calibri"/>
                <a:cs typeface="Calibri"/>
              </a:rPr>
              <a:t> Query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–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defaults </a:t>
            </a:r>
            <a:r>
              <a:rPr dirty="0" sz="1600" spc="-5">
                <a:latin typeface="Calibri"/>
                <a:cs typeface="Calibri"/>
              </a:rPr>
              <a:t>built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but</a:t>
            </a:r>
            <a:r>
              <a:rPr dirty="0" sz="1600" spc="-5">
                <a:latin typeface="Calibri"/>
                <a:cs typeface="Calibri"/>
              </a:rPr>
              <a:t> no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drill </a:t>
            </a:r>
            <a:r>
              <a:rPr dirty="0" sz="1600" spc="-10">
                <a:latin typeface="Calibri"/>
                <a:cs typeface="Calibri"/>
              </a:rPr>
              <a:t>down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or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download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capabilities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9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15">
                <a:latin typeface="Calibri"/>
                <a:cs typeface="Calibri"/>
              </a:rPr>
              <a:t>Page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includes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ability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retrieve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 </a:t>
            </a:r>
            <a:r>
              <a:rPr dirty="0" sz="1600" spc="-10">
                <a:latin typeface="Calibri"/>
                <a:cs typeface="Calibri"/>
              </a:rPr>
              <a:t>previously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saved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query,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well.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Query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5100" y="1219200"/>
            <a:ext cx="6263005" cy="2362200"/>
            <a:chOff x="1435100" y="1219200"/>
            <a:chExt cx="6263005" cy="23622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8816" y="1219200"/>
              <a:ext cx="6249035" cy="23622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3276600"/>
              <a:ext cx="609600" cy="228600"/>
            </a:xfrm>
            <a:custGeom>
              <a:avLst/>
              <a:gdLst/>
              <a:ahLst/>
              <a:cxnLst/>
              <a:rect l="l" t="t" r="r" b="b"/>
              <a:pathLst>
                <a:path w="609600" h="228600">
                  <a:moveTo>
                    <a:pt x="0" y="114300"/>
                  </a:moveTo>
                  <a:lnTo>
                    <a:pt x="30990" y="64036"/>
                  </a:lnTo>
                  <a:lnTo>
                    <a:pt x="66980" y="42814"/>
                  </a:lnTo>
                  <a:lnTo>
                    <a:pt x="114188" y="25112"/>
                  </a:lnTo>
                  <a:lnTo>
                    <a:pt x="170783" y="11618"/>
                  </a:lnTo>
                  <a:lnTo>
                    <a:pt x="234931" y="3019"/>
                  </a:lnTo>
                  <a:lnTo>
                    <a:pt x="304800" y="0"/>
                  </a:lnTo>
                  <a:lnTo>
                    <a:pt x="374668" y="3019"/>
                  </a:lnTo>
                  <a:lnTo>
                    <a:pt x="438816" y="11618"/>
                  </a:lnTo>
                  <a:lnTo>
                    <a:pt x="495411" y="25112"/>
                  </a:lnTo>
                  <a:lnTo>
                    <a:pt x="542619" y="42814"/>
                  </a:lnTo>
                  <a:lnTo>
                    <a:pt x="578609" y="64036"/>
                  </a:lnTo>
                  <a:lnTo>
                    <a:pt x="609600" y="114300"/>
                  </a:lnTo>
                  <a:lnTo>
                    <a:pt x="601546" y="140505"/>
                  </a:lnTo>
                  <a:lnTo>
                    <a:pt x="578609" y="164563"/>
                  </a:lnTo>
                  <a:lnTo>
                    <a:pt x="542619" y="185785"/>
                  </a:lnTo>
                  <a:lnTo>
                    <a:pt x="495411" y="203487"/>
                  </a:lnTo>
                  <a:lnTo>
                    <a:pt x="438816" y="216981"/>
                  </a:lnTo>
                  <a:lnTo>
                    <a:pt x="374668" y="225580"/>
                  </a:lnTo>
                  <a:lnTo>
                    <a:pt x="304800" y="228600"/>
                  </a:lnTo>
                  <a:lnTo>
                    <a:pt x="234931" y="225580"/>
                  </a:lnTo>
                  <a:lnTo>
                    <a:pt x="170783" y="216981"/>
                  </a:lnTo>
                  <a:lnTo>
                    <a:pt x="114188" y="203487"/>
                  </a:lnTo>
                  <a:lnTo>
                    <a:pt x="66980" y="185785"/>
                  </a:lnTo>
                  <a:lnTo>
                    <a:pt x="30990" y="164563"/>
                  </a:lnTo>
                  <a:lnTo>
                    <a:pt x="0" y="1143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612140" y="3755516"/>
            <a:ext cx="7425055" cy="29521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83820" indent="-71755">
              <a:lnSpc>
                <a:spcPct val="100000"/>
              </a:lnSpc>
              <a:spcBef>
                <a:spcPts val="95"/>
              </a:spcBef>
              <a:buSzPct val="93750"/>
              <a:buFont typeface="Arial"/>
              <a:buChar char="•"/>
              <a:tabLst>
                <a:tab pos="84455" algn="l"/>
              </a:tabLst>
            </a:pPr>
            <a:r>
              <a:rPr dirty="0" sz="1600" spc="-5">
                <a:latin typeface="Calibri"/>
                <a:cs typeface="Calibri"/>
              </a:rPr>
              <a:t>Dickinson</a:t>
            </a:r>
            <a:r>
              <a:rPr dirty="0" sz="1600" spc="-10">
                <a:latin typeface="Calibri"/>
                <a:cs typeface="Calibri"/>
              </a:rPr>
              <a:t> College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currently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uses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“Adopted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Budget”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 spc="-20">
                <a:latin typeface="Calibri"/>
                <a:cs typeface="Calibri"/>
              </a:rPr>
              <a:t>“Temporary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Budget”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codes.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600" spc="-25">
                <a:latin typeface="Calibri"/>
                <a:cs typeface="Calibri"/>
              </a:rPr>
              <a:t>“Accounted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Budget”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sum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categories,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so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your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total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available</a:t>
            </a:r>
            <a:r>
              <a:rPr dirty="0" sz="1600" spc="-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budget.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550">
              <a:latin typeface="Calibri"/>
              <a:cs typeface="Calibri"/>
            </a:endParaRPr>
          </a:p>
          <a:p>
            <a:pPr marL="838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84455" algn="l"/>
              </a:tabLst>
            </a:pPr>
            <a:r>
              <a:rPr dirty="0" sz="1600" spc="-20">
                <a:latin typeface="Calibri"/>
                <a:cs typeface="Calibri"/>
              </a:rPr>
              <a:t>“Year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Date”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is</a:t>
            </a:r>
            <a:r>
              <a:rPr dirty="0" sz="1600" spc="3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fiscal</a:t>
            </a:r>
            <a:r>
              <a:rPr dirty="0" sz="1600" spc="-15">
                <a:latin typeface="Calibri"/>
                <a:cs typeface="Calibri"/>
              </a:rPr>
              <a:t> year’s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revenue,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expenses,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 </a:t>
            </a:r>
            <a:r>
              <a:rPr dirty="0" sz="1600" spc="-20">
                <a:latin typeface="Calibri"/>
                <a:cs typeface="Calibri"/>
              </a:rPr>
              <a:t>transfers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date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query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550">
              <a:latin typeface="Calibri"/>
              <a:cs typeface="Calibri"/>
            </a:endParaRPr>
          </a:p>
          <a:p>
            <a:pPr marL="83820" indent="-71755">
              <a:lnSpc>
                <a:spcPct val="100000"/>
              </a:lnSpc>
              <a:spcBef>
                <a:spcPts val="5"/>
              </a:spcBef>
              <a:buSzPct val="93750"/>
              <a:buFont typeface="Arial"/>
              <a:buChar char="•"/>
              <a:tabLst>
                <a:tab pos="84455" algn="l"/>
              </a:tabLst>
            </a:pPr>
            <a:r>
              <a:rPr dirty="0" sz="1600" spc="-20">
                <a:latin typeface="Calibri"/>
                <a:cs typeface="Calibri"/>
              </a:rPr>
              <a:t>“Available</a:t>
            </a:r>
            <a:r>
              <a:rPr dirty="0" sz="1600" spc="-5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Balance”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5">
                <a:latin typeface="Calibri"/>
                <a:cs typeface="Calibri"/>
              </a:rPr>
              <a:t>“Accounted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>
                <a:latin typeface="Calibri"/>
                <a:cs typeface="Calibri"/>
              </a:rPr>
              <a:t>Budget”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minus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“Year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Date”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550">
              <a:latin typeface="Calibri"/>
              <a:cs typeface="Calibri"/>
            </a:endParaRPr>
          </a:p>
          <a:p>
            <a:pPr marL="83820" indent="-71755">
              <a:lnSpc>
                <a:spcPct val="100000"/>
              </a:lnSpc>
              <a:spcBef>
                <a:spcPts val="5"/>
              </a:spcBef>
              <a:buSzPct val="93750"/>
              <a:buFont typeface="Arial"/>
              <a:buChar char="•"/>
              <a:tabLst>
                <a:tab pos="84455" algn="l"/>
              </a:tabLst>
            </a:pPr>
            <a:r>
              <a:rPr dirty="0" sz="1600" spc="-10">
                <a:latin typeface="Calibri"/>
                <a:cs typeface="Calibri"/>
              </a:rPr>
              <a:t>“Encumbrances”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list</a:t>
            </a:r>
            <a:r>
              <a:rPr dirty="0" sz="1600" spc="-3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open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Purchase </a:t>
            </a:r>
            <a:r>
              <a:rPr dirty="0" sz="1600" spc="-15">
                <a:latin typeface="Calibri"/>
                <a:cs typeface="Calibri"/>
              </a:rPr>
              <a:t>Orders.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1550">
              <a:latin typeface="Calibri"/>
              <a:cs typeface="Calibri"/>
            </a:endParaRPr>
          </a:p>
          <a:p>
            <a:pPr marL="173990" indent="-161925">
              <a:lnSpc>
                <a:spcPct val="100000"/>
              </a:lnSpc>
              <a:buSzPct val="93750"/>
              <a:buFont typeface="Arial"/>
              <a:buChar char="•"/>
              <a:tabLst>
                <a:tab pos="174625" algn="l"/>
              </a:tabLst>
            </a:pPr>
            <a:r>
              <a:rPr dirty="0" sz="1600" spc="-5">
                <a:latin typeface="Calibri"/>
                <a:cs typeface="Calibri"/>
              </a:rPr>
              <a:t>Dickinson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College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does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not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use</a:t>
            </a:r>
            <a:r>
              <a:rPr dirty="0" sz="1600" spc="-15">
                <a:latin typeface="Calibri"/>
                <a:cs typeface="Calibri"/>
              </a:rPr>
              <a:t> “Reservations.”</a:t>
            </a:r>
            <a:endParaRPr sz="1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1550">
              <a:latin typeface="Calibri"/>
              <a:cs typeface="Calibri"/>
            </a:endParaRPr>
          </a:p>
          <a:p>
            <a:pPr marL="838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84455" algn="l"/>
              </a:tabLst>
            </a:pPr>
            <a:r>
              <a:rPr dirty="0" sz="1600" spc="-10">
                <a:latin typeface="Calibri"/>
                <a:cs typeface="Calibri"/>
              </a:rPr>
              <a:t>“Commitments”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is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sum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 </a:t>
            </a:r>
            <a:r>
              <a:rPr dirty="0" sz="1600" spc="-10">
                <a:latin typeface="Calibri"/>
                <a:cs typeface="Calibri"/>
              </a:rPr>
              <a:t>“Encumbrances”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and</a:t>
            </a:r>
            <a:r>
              <a:rPr dirty="0" sz="1600" spc="-15">
                <a:latin typeface="Calibri"/>
                <a:cs typeface="Calibri"/>
              </a:rPr>
              <a:t> “Reservations.”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07340" y="1847215"/>
            <a:ext cx="860425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1800" spc="-10">
                <a:latin typeface="Calibri"/>
                <a:cs typeface="Calibri"/>
              </a:rPr>
              <a:t>Column </a:t>
            </a:r>
            <a:r>
              <a:rPr dirty="0" sz="1800" spc="-5">
                <a:latin typeface="Calibri"/>
                <a:cs typeface="Calibri"/>
              </a:rPr>
              <a:t> s</a:t>
            </a:r>
            <a:r>
              <a:rPr dirty="0" sz="1800" spc="5">
                <a:latin typeface="Calibri"/>
                <a:cs typeface="Calibri"/>
              </a:rPr>
              <a:t>e</a:t>
            </a:r>
            <a:r>
              <a:rPr dirty="0" sz="1800" spc="-5">
                <a:latin typeface="Calibri"/>
                <a:cs typeface="Calibri"/>
              </a:rPr>
              <a:t>l</a:t>
            </a:r>
            <a:r>
              <a:rPr dirty="0" sz="1800">
                <a:latin typeface="Calibri"/>
                <a:cs typeface="Calibri"/>
              </a:rPr>
              <a:t>ect</a:t>
            </a:r>
            <a:r>
              <a:rPr dirty="0" sz="1800" spc="-10">
                <a:latin typeface="Calibri"/>
                <a:cs typeface="Calibri"/>
              </a:rPr>
              <a:t>i</a:t>
            </a:r>
            <a:r>
              <a:rPr dirty="0" sz="1800" spc="-5">
                <a:latin typeface="Calibri"/>
                <a:cs typeface="Calibri"/>
              </a:rPr>
              <a:t>on  </a:t>
            </a:r>
            <a:r>
              <a:rPr dirty="0" sz="1800" spc="-15">
                <a:latin typeface="Calibri"/>
                <a:cs typeface="Calibri"/>
              </a:rPr>
              <a:t>for </a:t>
            </a:r>
            <a:r>
              <a:rPr dirty="0" sz="1800" spc="-10">
                <a:latin typeface="Calibri"/>
                <a:cs typeface="Calibri"/>
              </a:rPr>
              <a:t> </a:t>
            </a:r>
            <a:r>
              <a:rPr dirty="0" sz="1800" spc="-20">
                <a:latin typeface="Calibri"/>
                <a:cs typeface="Calibri"/>
              </a:rPr>
              <a:t>query.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Query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5100" y="1524000"/>
            <a:ext cx="6263005" cy="2667000"/>
            <a:chOff x="1435100" y="1524000"/>
            <a:chExt cx="6263005" cy="266700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48816" y="1524000"/>
              <a:ext cx="6249035" cy="266700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447800" y="3962400"/>
              <a:ext cx="838200" cy="152400"/>
            </a:xfrm>
            <a:custGeom>
              <a:avLst/>
              <a:gdLst/>
              <a:ahLst/>
              <a:cxnLst/>
              <a:rect l="l" t="t" r="r" b="b"/>
              <a:pathLst>
                <a:path w="838200" h="152400">
                  <a:moveTo>
                    <a:pt x="0" y="76200"/>
                  </a:moveTo>
                  <a:lnTo>
                    <a:pt x="57206" y="37761"/>
                  </a:lnTo>
                  <a:lnTo>
                    <a:pt x="98547" y="27124"/>
                  </a:lnTo>
                  <a:lnTo>
                    <a:pt x="149055" y="17936"/>
                  </a:lnTo>
                  <a:lnTo>
                    <a:pt x="207546" y="10413"/>
                  </a:lnTo>
                  <a:lnTo>
                    <a:pt x="272838" y="4772"/>
                  </a:lnTo>
                  <a:lnTo>
                    <a:pt x="343750" y="1229"/>
                  </a:lnTo>
                  <a:lnTo>
                    <a:pt x="419100" y="0"/>
                  </a:lnTo>
                  <a:lnTo>
                    <a:pt x="494449" y="1229"/>
                  </a:lnTo>
                  <a:lnTo>
                    <a:pt x="565361" y="4772"/>
                  </a:lnTo>
                  <a:lnTo>
                    <a:pt x="630653" y="10413"/>
                  </a:lnTo>
                  <a:lnTo>
                    <a:pt x="689144" y="17936"/>
                  </a:lnTo>
                  <a:lnTo>
                    <a:pt x="739652" y="27124"/>
                  </a:lnTo>
                  <a:lnTo>
                    <a:pt x="780993" y="37761"/>
                  </a:lnTo>
                  <a:lnTo>
                    <a:pt x="831449" y="62515"/>
                  </a:lnTo>
                  <a:lnTo>
                    <a:pt x="838200" y="76200"/>
                  </a:lnTo>
                  <a:lnTo>
                    <a:pt x="831449" y="89884"/>
                  </a:lnTo>
                  <a:lnTo>
                    <a:pt x="811986" y="102769"/>
                  </a:lnTo>
                  <a:lnTo>
                    <a:pt x="739652" y="125275"/>
                  </a:lnTo>
                  <a:lnTo>
                    <a:pt x="689144" y="134463"/>
                  </a:lnTo>
                  <a:lnTo>
                    <a:pt x="630653" y="141986"/>
                  </a:lnTo>
                  <a:lnTo>
                    <a:pt x="565361" y="147627"/>
                  </a:lnTo>
                  <a:lnTo>
                    <a:pt x="494449" y="151170"/>
                  </a:lnTo>
                  <a:lnTo>
                    <a:pt x="419100" y="152400"/>
                  </a:lnTo>
                  <a:lnTo>
                    <a:pt x="343750" y="151170"/>
                  </a:lnTo>
                  <a:lnTo>
                    <a:pt x="272838" y="147627"/>
                  </a:lnTo>
                  <a:lnTo>
                    <a:pt x="207546" y="141986"/>
                  </a:lnTo>
                  <a:lnTo>
                    <a:pt x="149055" y="134463"/>
                  </a:lnTo>
                  <a:lnTo>
                    <a:pt x="98547" y="125275"/>
                  </a:lnTo>
                  <a:lnTo>
                    <a:pt x="57206" y="114638"/>
                  </a:lnTo>
                  <a:lnTo>
                    <a:pt x="6750" y="89884"/>
                  </a:lnTo>
                  <a:lnTo>
                    <a:pt x="0" y="76200"/>
                  </a:lnTo>
                  <a:close/>
                </a:path>
              </a:pathLst>
            </a:custGeom>
            <a:ln w="25400">
              <a:solidFill>
                <a:srgbClr val="385D89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/>
          <p:nvPr/>
        </p:nvSpPr>
        <p:spPr>
          <a:xfrm>
            <a:off x="383540" y="4365497"/>
            <a:ext cx="7294880" cy="22809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spc="-75">
                <a:latin typeface="Calibri"/>
                <a:cs typeface="Calibri"/>
              </a:rPr>
              <a:t>To</a:t>
            </a:r>
            <a:r>
              <a:rPr dirty="0" sz="1600" spc="-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generate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a </a:t>
            </a:r>
            <a:r>
              <a:rPr dirty="0" sz="1600" spc="-25">
                <a:latin typeface="Calibri"/>
                <a:cs typeface="Calibri"/>
              </a:rPr>
              <a:t>query,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must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input: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Fiscal</a:t>
            </a:r>
            <a:r>
              <a:rPr dirty="0" sz="1600" spc="-50">
                <a:latin typeface="Calibri"/>
                <a:cs typeface="Calibri"/>
              </a:rPr>
              <a:t> </a:t>
            </a:r>
            <a:r>
              <a:rPr dirty="0" sz="1600" spc="-35">
                <a:latin typeface="Calibri"/>
                <a:cs typeface="Calibri"/>
              </a:rPr>
              <a:t>Year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Fiscal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Period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(01=July,</a:t>
            </a:r>
            <a:r>
              <a:rPr dirty="0" sz="1600" spc="3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02=August,</a:t>
            </a:r>
            <a:r>
              <a:rPr dirty="0" sz="1600" spc="2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03=September,</a:t>
            </a:r>
            <a:r>
              <a:rPr dirty="0" sz="1600" spc="5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etc.)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5">
                <a:latin typeface="Calibri"/>
                <a:cs typeface="Calibri"/>
              </a:rPr>
              <a:t>Chart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of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Accounts: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Enter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“D”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for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Dickinson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0">
                <a:latin typeface="Calibri"/>
                <a:cs typeface="Calibri"/>
              </a:rPr>
              <a:t>Fund</a:t>
            </a:r>
            <a:endParaRPr sz="1600">
              <a:latin typeface="Calibri"/>
              <a:cs typeface="Calibri"/>
            </a:endParaRPr>
          </a:p>
          <a:p>
            <a:pPr marL="541020" indent="-71755">
              <a:lnSpc>
                <a:spcPct val="100000"/>
              </a:lnSpc>
              <a:buSzPct val="93750"/>
              <a:buFont typeface="Arial"/>
              <a:buChar char="•"/>
              <a:tabLst>
                <a:tab pos="541655" algn="l"/>
              </a:tabLst>
            </a:pPr>
            <a:r>
              <a:rPr dirty="0" sz="1600" spc="-15">
                <a:latin typeface="Calibri"/>
                <a:cs typeface="Calibri"/>
              </a:rPr>
              <a:t>Organization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1600" spc="-5">
                <a:latin typeface="Calibri"/>
                <a:cs typeface="Calibri"/>
              </a:rPr>
              <a:t>Note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the</a:t>
            </a:r>
            <a:r>
              <a:rPr dirty="0" sz="1600" spc="-2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following:</a:t>
            </a:r>
            <a:endParaRPr sz="1600">
              <a:latin typeface="Calibri"/>
              <a:cs typeface="Calibri"/>
            </a:endParaRPr>
          </a:p>
          <a:p>
            <a:pPr marL="585470" indent="-116205">
              <a:lnSpc>
                <a:spcPct val="100000"/>
              </a:lnSpc>
              <a:buSzPct val="93750"/>
              <a:buFont typeface="Arial"/>
              <a:buChar char="•"/>
              <a:tabLst>
                <a:tab pos="586105" algn="l"/>
              </a:tabLst>
            </a:pPr>
            <a:r>
              <a:rPr dirty="0" sz="1600" spc="-10">
                <a:latin typeface="Calibri"/>
                <a:cs typeface="Calibri"/>
              </a:rPr>
              <a:t>“Commitment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20">
                <a:latin typeface="Calibri"/>
                <a:cs typeface="Calibri"/>
              </a:rPr>
              <a:t>Type”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field</a:t>
            </a:r>
            <a:r>
              <a:rPr dirty="0" sz="1600" spc="-10">
                <a:latin typeface="Calibri"/>
                <a:cs typeface="Calibri"/>
              </a:rPr>
              <a:t> defaults</a:t>
            </a:r>
            <a:r>
              <a:rPr dirty="0" sz="1600" spc="-1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30">
                <a:latin typeface="Calibri"/>
                <a:cs typeface="Calibri"/>
              </a:rPr>
              <a:t>“All”</a:t>
            </a:r>
            <a:endParaRPr sz="1600">
              <a:latin typeface="Calibri"/>
              <a:cs typeface="Calibri"/>
            </a:endParaRPr>
          </a:p>
          <a:p>
            <a:pPr marL="585470" indent="-116205">
              <a:lnSpc>
                <a:spcPct val="100000"/>
              </a:lnSpc>
              <a:buSzPct val="93750"/>
              <a:buFont typeface="Arial"/>
              <a:buChar char="•"/>
              <a:tabLst>
                <a:tab pos="586105" algn="l"/>
              </a:tabLst>
            </a:pPr>
            <a:r>
              <a:rPr dirty="0" sz="1600" spc="-10">
                <a:latin typeface="Calibri"/>
                <a:cs typeface="Calibri"/>
              </a:rPr>
              <a:t>Check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“Include</a:t>
            </a:r>
            <a:r>
              <a:rPr dirty="0" sz="160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Revenue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Accounts”</a:t>
            </a:r>
            <a:r>
              <a:rPr dirty="0" sz="1600" spc="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checkbox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5">
                <a:latin typeface="Calibri"/>
                <a:cs typeface="Calibri"/>
              </a:rPr>
              <a:t>if </a:t>
            </a:r>
            <a:r>
              <a:rPr dirty="0" sz="1600" spc="-15">
                <a:latin typeface="Calibri"/>
                <a:cs typeface="Calibri"/>
              </a:rPr>
              <a:t>you</a:t>
            </a:r>
            <a:r>
              <a:rPr dirty="0" sz="1600" spc="2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want</a:t>
            </a:r>
            <a:r>
              <a:rPr dirty="0" sz="1600" spc="-5">
                <a:latin typeface="Calibri"/>
                <a:cs typeface="Calibri"/>
              </a:rPr>
              <a:t> </a:t>
            </a:r>
            <a:r>
              <a:rPr dirty="0" sz="1600" spc="-10">
                <a:latin typeface="Calibri"/>
                <a:cs typeface="Calibri"/>
              </a:rPr>
              <a:t>to</a:t>
            </a:r>
            <a:r>
              <a:rPr dirty="0" sz="1600" spc="1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retrieve</a:t>
            </a:r>
            <a:r>
              <a:rPr dirty="0" sz="1600" spc="45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revenue</a:t>
            </a:r>
            <a:r>
              <a:rPr dirty="0" sz="1600" spc="40">
                <a:latin typeface="Calibri"/>
                <a:cs typeface="Calibri"/>
              </a:rPr>
              <a:t> </a:t>
            </a:r>
            <a:r>
              <a:rPr dirty="0" sz="1600" spc="-15">
                <a:latin typeface="Calibri"/>
                <a:cs typeface="Calibri"/>
              </a:rPr>
              <a:t>data</a:t>
            </a:r>
            <a:endParaRPr sz="1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1420113"/>
            <a:ext cx="8021955" cy="43281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700" spc="-5" b="1">
                <a:latin typeface="Calibri"/>
                <a:cs typeface="Calibri"/>
              </a:rPr>
              <a:t>Query</a:t>
            </a:r>
            <a:r>
              <a:rPr dirty="0" sz="1700" spc="-65" b="1">
                <a:latin typeface="Calibri"/>
                <a:cs typeface="Calibri"/>
              </a:rPr>
              <a:t> </a:t>
            </a:r>
            <a:r>
              <a:rPr dirty="0" sz="1700" spc="-5" b="1">
                <a:latin typeface="Calibri"/>
                <a:cs typeface="Calibri"/>
              </a:rPr>
              <a:t>Tips: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ts val="183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Entering Fund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and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Organization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(no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account, </a:t>
            </a:r>
            <a:r>
              <a:rPr dirty="0" sz="1700" spc="-10">
                <a:latin typeface="Calibri"/>
                <a:cs typeface="Calibri"/>
              </a:rPr>
              <a:t>program,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activity,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or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location)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allows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you</a:t>
            </a:r>
            <a:endParaRPr sz="1700">
              <a:latin typeface="Calibri"/>
              <a:cs typeface="Calibri"/>
            </a:endParaRPr>
          </a:p>
          <a:p>
            <a:pPr marL="355600">
              <a:lnSpc>
                <a:spcPts val="1835"/>
              </a:lnSpc>
            </a:pPr>
            <a:r>
              <a:rPr dirty="0" sz="1700" spc="-5">
                <a:latin typeface="Calibri"/>
                <a:cs typeface="Calibri"/>
              </a:rPr>
              <a:t>to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query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all</a:t>
            </a:r>
            <a:r>
              <a:rPr dirty="0" sz="1700" spc="-5">
                <a:latin typeface="Calibri"/>
                <a:cs typeface="Calibri"/>
              </a:rPr>
              <a:t> account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lines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in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your </a:t>
            </a:r>
            <a:r>
              <a:rPr dirty="0" sz="1700" spc="-5">
                <a:latin typeface="Calibri"/>
                <a:cs typeface="Calibri"/>
              </a:rPr>
              <a:t>budget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and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get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bottom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line</a:t>
            </a:r>
            <a:r>
              <a:rPr dirty="0" sz="1700" spc="37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budget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totals.</a:t>
            </a:r>
            <a:endParaRPr sz="1700">
              <a:latin typeface="Calibri"/>
              <a:cs typeface="Calibri"/>
            </a:endParaRPr>
          </a:p>
          <a:p>
            <a:pPr marL="355600" marR="5080" indent="-342900">
              <a:lnSpc>
                <a:spcPct val="80000"/>
              </a:lnSpc>
              <a:spcBef>
                <a:spcPts val="409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700" spc="-10">
                <a:latin typeface="Calibri"/>
                <a:cs typeface="Calibri"/>
              </a:rPr>
              <a:t>Data </a:t>
            </a:r>
            <a:r>
              <a:rPr dirty="0" sz="1700">
                <a:latin typeface="Calibri"/>
                <a:cs typeface="Calibri"/>
              </a:rPr>
              <a:t>is </a:t>
            </a:r>
            <a:r>
              <a:rPr dirty="0" sz="1700" spc="-5">
                <a:latin typeface="Calibri"/>
                <a:cs typeface="Calibri"/>
              </a:rPr>
              <a:t>cumulative </a:t>
            </a:r>
            <a:r>
              <a:rPr dirty="0" sz="1700">
                <a:latin typeface="Calibri"/>
                <a:cs typeface="Calibri"/>
              </a:rPr>
              <a:t>within the </a:t>
            </a:r>
            <a:r>
              <a:rPr dirty="0" sz="1700" spc="-5">
                <a:latin typeface="Calibri"/>
                <a:cs typeface="Calibri"/>
              </a:rPr>
              <a:t>fiscal </a:t>
            </a:r>
            <a:r>
              <a:rPr dirty="0" sz="1700" spc="-40">
                <a:latin typeface="Calibri"/>
                <a:cs typeface="Calibri"/>
              </a:rPr>
              <a:t>year. </a:t>
            </a:r>
            <a:r>
              <a:rPr dirty="0" sz="1700">
                <a:latin typeface="Calibri"/>
                <a:cs typeface="Calibri"/>
              </a:rPr>
              <a:t>Inputting </a:t>
            </a:r>
            <a:r>
              <a:rPr dirty="0" sz="1700" spc="-5">
                <a:latin typeface="Calibri"/>
                <a:cs typeface="Calibri"/>
              </a:rPr>
              <a:t>Fiscal Period “01” </a:t>
            </a:r>
            <a:r>
              <a:rPr dirty="0" sz="1700">
                <a:latin typeface="Calibri"/>
                <a:cs typeface="Calibri"/>
              </a:rPr>
              <a:t>will </a:t>
            </a:r>
            <a:r>
              <a:rPr dirty="0" sz="1700" spc="-5">
                <a:latin typeface="Calibri"/>
                <a:cs typeface="Calibri"/>
              </a:rPr>
              <a:t>give </a:t>
            </a:r>
            <a:r>
              <a:rPr dirty="0" sz="1700" spc="-10">
                <a:latin typeface="Calibri"/>
                <a:cs typeface="Calibri"/>
              </a:rPr>
              <a:t>you data 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from </a:t>
            </a:r>
            <a:r>
              <a:rPr dirty="0" sz="1700">
                <a:latin typeface="Calibri"/>
                <a:cs typeface="Calibri"/>
              </a:rPr>
              <a:t>July; </a:t>
            </a:r>
            <a:r>
              <a:rPr dirty="0" sz="1700" spc="-25">
                <a:latin typeface="Calibri"/>
                <a:cs typeface="Calibri"/>
              </a:rPr>
              <a:t>however, </a:t>
            </a:r>
            <a:r>
              <a:rPr dirty="0" sz="1700" spc="-5">
                <a:latin typeface="Calibri"/>
                <a:cs typeface="Calibri"/>
              </a:rPr>
              <a:t>inputting “Fiscal </a:t>
            </a:r>
            <a:r>
              <a:rPr dirty="0" sz="1700" spc="-10">
                <a:latin typeface="Calibri"/>
                <a:cs typeface="Calibri"/>
              </a:rPr>
              <a:t>Period </a:t>
            </a:r>
            <a:r>
              <a:rPr dirty="0" sz="1700" spc="-5">
                <a:latin typeface="Calibri"/>
                <a:cs typeface="Calibri"/>
              </a:rPr>
              <a:t>“02” </a:t>
            </a:r>
            <a:r>
              <a:rPr dirty="0" sz="1700">
                <a:latin typeface="Calibri"/>
                <a:cs typeface="Calibri"/>
              </a:rPr>
              <a:t>will </a:t>
            </a:r>
            <a:r>
              <a:rPr dirty="0" sz="1700" spc="-5">
                <a:latin typeface="Calibri"/>
                <a:cs typeface="Calibri"/>
              </a:rPr>
              <a:t>give </a:t>
            </a:r>
            <a:r>
              <a:rPr dirty="0" sz="1700" spc="-10">
                <a:latin typeface="Calibri"/>
                <a:cs typeface="Calibri"/>
              </a:rPr>
              <a:t>you </a:t>
            </a:r>
            <a:r>
              <a:rPr dirty="0" sz="1700">
                <a:latin typeface="Calibri"/>
                <a:cs typeface="Calibri"/>
              </a:rPr>
              <a:t>July and </a:t>
            </a:r>
            <a:r>
              <a:rPr dirty="0" sz="1700" spc="-5">
                <a:latin typeface="Calibri"/>
                <a:cs typeface="Calibri"/>
              </a:rPr>
              <a:t>August </a:t>
            </a:r>
            <a:r>
              <a:rPr dirty="0" sz="1700" spc="-10">
                <a:latin typeface="Calibri"/>
                <a:cs typeface="Calibri"/>
              </a:rPr>
              <a:t>data. </a:t>
            </a:r>
            <a:r>
              <a:rPr dirty="0" sz="1700" spc="-5">
                <a:latin typeface="Calibri"/>
                <a:cs typeface="Calibri"/>
              </a:rPr>
              <a:t>This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reporting tool </a:t>
            </a:r>
            <a:r>
              <a:rPr dirty="0" sz="1700">
                <a:latin typeface="Calibri"/>
                <a:cs typeface="Calibri"/>
              </a:rPr>
              <a:t>does not </a:t>
            </a:r>
            <a:r>
              <a:rPr dirty="0" sz="1700" spc="-10">
                <a:latin typeface="Calibri"/>
                <a:cs typeface="Calibri"/>
              </a:rPr>
              <a:t>have </a:t>
            </a:r>
            <a:r>
              <a:rPr dirty="0" sz="1700">
                <a:latin typeface="Calibri"/>
                <a:cs typeface="Calibri"/>
              </a:rPr>
              <a:t>the functionality </a:t>
            </a:r>
            <a:r>
              <a:rPr dirty="0" sz="1700" spc="-5">
                <a:latin typeface="Calibri"/>
                <a:cs typeface="Calibri"/>
              </a:rPr>
              <a:t>to give </a:t>
            </a:r>
            <a:r>
              <a:rPr dirty="0" sz="1700" spc="-10">
                <a:latin typeface="Calibri"/>
                <a:cs typeface="Calibri"/>
              </a:rPr>
              <a:t>you </a:t>
            </a:r>
            <a:r>
              <a:rPr dirty="0" sz="1700">
                <a:latin typeface="Calibri"/>
                <a:cs typeface="Calibri"/>
              </a:rPr>
              <a:t>a </a:t>
            </a:r>
            <a:r>
              <a:rPr dirty="0" sz="1700" spc="-5">
                <a:latin typeface="Calibri"/>
                <a:cs typeface="Calibri"/>
              </a:rPr>
              <a:t>snapshot of </a:t>
            </a:r>
            <a:r>
              <a:rPr dirty="0" sz="1700">
                <a:latin typeface="Calibri"/>
                <a:cs typeface="Calibri"/>
              </a:rPr>
              <a:t>one </a:t>
            </a:r>
            <a:r>
              <a:rPr dirty="0" sz="1700" spc="-5">
                <a:latin typeface="Calibri"/>
                <a:cs typeface="Calibri"/>
              </a:rPr>
              <a:t>month </a:t>
            </a:r>
            <a:r>
              <a:rPr dirty="0" sz="1700">
                <a:latin typeface="Calibri"/>
                <a:cs typeface="Calibri"/>
              </a:rPr>
              <a:t> (other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than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 spc="-20">
                <a:latin typeface="Calibri"/>
                <a:cs typeface="Calibri"/>
              </a:rPr>
              <a:t>July.)</a:t>
            </a:r>
            <a:endParaRPr sz="1700">
              <a:latin typeface="Calibri"/>
              <a:cs typeface="Calibri"/>
            </a:endParaRPr>
          </a:p>
          <a:p>
            <a:pPr marL="355600" indent="-342900">
              <a:lnSpc>
                <a:spcPts val="1835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700">
                <a:latin typeface="Calibri"/>
                <a:cs typeface="Calibri"/>
              </a:rPr>
              <a:t>All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choices </a:t>
            </a:r>
            <a:r>
              <a:rPr dirty="0" sz="1700" spc="-5">
                <a:latin typeface="Calibri"/>
                <a:cs typeface="Calibri"/>
              </a:rPr>
              <a:t>inputted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into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fields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will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remain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until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changed.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When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you</a:t>
            </a:r>
            <a:r>
              <a:rPr dirty="0" sz="1700" spc="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return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to</a:t>
            </a:r>
            <a:r>
              <a:rPr dirty="0" sz="1700" spc="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</a:t>
            </a:r>
            <a:r>
              <a:rPr dirty="0" sz="1700" spc="-5">
                <a:latin typeface="Calibri"/>
                <a:cs typeface="Calibri"/>
              </a:rPr>
              <a:t> tool</a:t>
            </a:r>
            <a:endParaRPr sz="1700">
              <a:latin typeface="Calibri"/>
              <a:cs typeface="Calibri"/>
            </a:endParaRPr>
          </a:p>
          <a:p>
            <a:pPr marL="355600">
              <a:lnSpc>
                <a:spcPts val="1835"/>
              </a:lnSpc>
            </a:pPr>
            <a:r>
              <a:rPr dirty="0" sz="1700" spc="-5">
                <a:latin typeface="Calibri"/>
                <a:cs typeface="Calibri"/>
              </a:rPr>
              <a:t>next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time, the</a:t>
            </a:r>
            <a:r>
              <a:rPr dirty="0" sz="1700" spc="-5">
                <a:latin typeface="Calibri"/>
                <a:cs typeface="Calibri"/>
              </a:rPr>
              <a:t> fields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will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be</a:t>
            </a:r>
            <a:r>
              <a:rPr dirty="0" sz="1700" spc="-5">
                <a:latin typeface="Calibri"/>
                <a:cs typeface="Calibri"/>
              </a:rPr>
              <a:t> populated</a:t>
            </a:r>
            <a:r>
              <a:rPr dirty="0" sz="1700" spc="-5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with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choices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made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in </a:t>
            </a:r>
            <a:r>
              <a:rPr dirty="0" sz="1700" spc="-5">
                <a:latin typeface="Calibri"/>
                <a:cs typeface="Calibri"/>
              </a:rPr>
              <a:t>last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query.</a:t>
            </a:r>
            <a:endParaRPr sz="1700">
              <a:latin typeface="Calibri"/>
              <a:cs typeface="Calibri"/>
            </a:endParaRPr>
          </a:p>
          <a:p>
            <a:pPr algn="just" marL="355600" marR="250190" indent="-342900">
              <a:lnSpc>
                <a:spcPct val="80000"/>
              </a:lnSpc>
              <a:spcBef>
                <a:spcPts val="409"/>
              </a:spcBef>
              <a:buFont typeface="Arial"/>
              <a:buChar char="•"/>
              <a:tabLst>
                <a:tab pos="355600" algn="l"/>
              </a:tabLst>
            </a:pPr>
            <a:r>
              <a:rPr dirty="0" sz="1700" spc="-5">
                <a:latin typeface="Calibri"/>
                <a:cs typeface="Calibri"/>
              </a:rPr>
              <a:t>Since </a:t>
            </a:r>
            <a:r>
              <a:rPr dirty="0" sz="1700">
                <a:latin typeface="Calibri"/>
                <a:cs typeface="Calibri"/>
              </a:rPr>
              <a:t>it is </a:t>
            </a:r>
            <a:r>
              <a:rPr dirty="0" sz="1700" spc="-10">
                <a:latin typeface="Calibri"/>
                <a:cs typeface="Calibri"/>
              </a:rPr>
              <a:t>easy to </a:t>
            </a:r>
            <a:r>
              <a:rPr dirty="0" sz="1700" spc="-15">
                <a:latin typeface="Calibri"/>
                <a:cs typeface="Calibri"/>
              </a:rPr>
              <a:t>forget </a:t>
            </a:r>
            <a:r>
              <a:rPr dirty="0" sz="1700" spc="-5">
                <a:latin typeface="Calibri"/>
                <a:cs typeface="Calibri"/>
              </a:rPr>
              <a:t>to </a:t>
            </a:r>
            <a:r>
              <a:rPr dirty="0" sz="1700">
                <a:latin typeface="Calibri"/>
                <a:cs typeface="Calibri"/>
              </a:rPr>
              <a:t>change the </a:t>
            </a:r>
            <a:r>
              <a:rPr dirty="0" sz="1700" spc="-5">
                <a:latin typeface="Calibri"/>
                <a:cs typeface="Calibri"/>
              </a:rPr>
              <a:t>“Fiscal Period” field, we recommend inputting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35">
                <a:latin typeface="Calibri"/>
                <a:cs typeface="Calibri"/>
              </a:rPr>
              <a:t>“14”.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(“14” </a:t>
            </a:r>
            <a:r>
              <a:rPr dirty="0" sz="1700">
                <a:latin typeface="Calibri"/>
                <a:cs typeface="Calibri"/>
              </a:rPr>
              <a:t>is the accrual period – entries made </a:t>
            </a:r>
            <a:r>
              <a:rPr dirty="0" sz="1700" spc="-10">
                <a:latin typeface="Calibri"/>
                <a:cs typeface="Calibri"/>
              </a:rPr>
              <a:t>after </a:t>
            </a:r>
            <a:r>
              <a:rPr dirty="0" sz="1700">
                <a:latin typeface="Calibri"/>
                <a:cs typeface="Calibri"/>
              </a:rPr>
              <a:t>the </a:t>
            </a:r>
            <a:r>
              <a:rPr dirty="0" sz="1700" spc="-10">
                <a:latin typeface="Calibri"/>
                <a:cs typeface="Calibri"/>
              </a:rPr>
              <a:t>year </a:t>
            </a:r>
            <a:r>
              <a:rPr dirty="0" sz="1700">
                <a:latin typeface="Calibri"/>
                <a:cs typeface="Calibri"/>
              </a:rPr>
              <a:t>close.) </a:t>
            </a:r>
            <a:r>
              <a:rPr dirty="0" sz="1700" spc="-5">
                <a:latin typeface="Calibri"/>
                <a:cs typeface="Calibri"/>
              </a:rPr>
              <a:t>This </a:t>
            </a:r>
            <a:r>
              <a:rPr dirty="0" sz="1700">
                <a:latin typeface="Calibri"/>
                <a:cs typeface="Calibri"/>
              </a:rPr>
              <a:t>choice will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pull </a:t>
            </a:r>
            <a:r>
              <a:rPr dirty="0" sz="1700" spc="-5">
                <a:latin typeface="Calibri"/>
                <a:cs typeface="Calibri"/>
              </a:rPr>
              <a:t>all</a:t>
            </a:r>
            <a:r>
              <a:rPr dirty="0" sz="1700" spc="-5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data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to </a:t>
            </a:r>
            <a:r>
              <a:rPr dirty="0" sz="1700" spc="-10">
                <a:latin typeface="Calibri"/>
                <a:cs typeface="Calibri"/>
              </a:rPr>
              <a:t>date </a:t>
            </a:r>
            <a:r>
              <a:rPr dirty="0" sz="1700" spc="-5">
                <a:latin typeface="Calibri"/>
                <a:cs typeface="Calibri"/>
              </a:rPr>
              <a:t>throughout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40">
                <a:latin typeface="Calibri"/>
                <a:cs typeface="Calibri"/>
              </a:rPr>
              <a:t>year.</a:t>
            </a:r>
            <a:endParaRPr sz="1700">
              <a:latin typeface="Calibri"/>
              <a:cs typeface="Calibri"/>
            </a:endParaRPr>
          </a:p>
          <a:p>
            <a:pPr marL="355600" marR="24765" indent="-342900">
              <a:lnSpc>
                <a:spcPts val="1630"/>
              </a:lnSpc>
              <a:spcBef>
                <a:spcPts val="4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700" spc="-80">
                <a:latin typeface="Calibri"/>
                <a:cs typeface="Calibri"/>
              </a:rPr>
              <a:t>To </a:t>
            </a:r>
            <a:r>
              <a:rPr dirty="0" sz="1700" spc="5">
                <a:latin typeface="Calibri"/>
                <a:cs typeface="Calibri"/>
              </a:rPr>
              <a:t>query </a:t>
            </a:r>
            <a:r>
              <a:rPr dirty="0" sz="1700">
                <a:latin typeface="Calibri"/>
                <a:cs typeface="Calibri"/>
              </a:rPr>
              <a:t>only </a:t>
            </a:r>
            <a:r>
              <a:rPr dirty="0" sz="1700" spc="-10">
                <a:latin typeface="Calibri"/>
                <a:cs typeface="Calibri"/>
              </a:rPr>
              <a:t>your </a:t>
            </a:r>
            <a:r>
              <a:rPr dirty="0" sz="1700" spc="-5">
                <a:latin typeface="Calibri"/>
                <a:cs typeface="Calibri"/>
              </a:rPr>
              <a:t>Student </a:t>
            </a:r>
            <a:r>
              <a:rPr dirty="0" sz="1700" spc="-20">
                <a:latin typeface="Calibri"/>
                <a:cs typeface="Calibri"/>
              </a:rPr>
              <a:t>Wage </a:t>
            </a:r>
            <a:r>
              <a:rPr dirty="0" sz="1700" spc="-5">
                <a:latin typeface="Calibri"/>
                <a:cs typeface="Calibri"/>
              </a:rPr>
              <a:t>Budget </a:t>
            </a:r>
            <a:r>
              <a:rPr dirty="0" sz="1700">
                <a:latin typeface="Calibri"/>
                <a:cs typeface="Calibri"/>
              </a:rPr>
              <a:t>lines, input “6%” in the </a:t>
            </a:r>
            <a:r>
              <a:rPr dirty="0" sz="1700" spc="-15">
                <a:latin typeface="Calibri"/>
                <a:cs typeface="Calibri"/>
              </a:rPr>
              <a:t>“Account” </a:t>
            </a:r>
            <a:r>
              <a:rPr dirty="0" sz="1700" spc="-5">
                <a:latin typeface="Calibri"/>
                <a:cs typeface="Calibri"/>
              </a:rPr>
              <a:t>field. </a:t>
            </a:r>
            <a:r>
              <a:rPr dirty="0" sz="1700" spc="-80">
                <a:latin typeface="Calibri"/>
                <a:cs typeface="Calibri"/>
              </a:rPr>
              <a:t>To </a:t>
            </a:r>
            <a:r>
              <a:rPr dirty="0" sz="1700" spc="-7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query only </a:t>
            </a:r>
            <a:r>
              <a:rPr dirty="0" sz="1700" spc="-10">
                <a:latin typeface="Calibri"/>
                <a:cs typeface="Calibri"/>
              </a:rPr>
              <a:t>your </a:t>
            </a:r>
            <a:r>
              <a:rPr dirty="0" sz="1700" spc="-5">
                <a:latin typeface="Calibri"/>
                <a:cs typeface="Calibri"/>
              </a:rPr>
              <a:t>Operating Budget </a:t>
            </a:r>
            <a:r>
              <a:rPr dirty="0" sz="1700">
                <a:latin typeface="Calibri"/>
                <a:cs typeface="Calibri"/>
              </a:rPr>
              <a:t>lines, input </a:t>
            </a:r>
            <a:r>
              <a:rPr dirty="0" sz="1700" spc="-5">
                <a:latin typeface="Calibri"/>
                <a:cs typeface="Calibri"/>
              </a:rPr>
              <a:t>“7%” </a:t>
            </a:r>
            <a:r>
              <a:rPr dirty="0" sz="1700">
                <a:latin typeface="Calibri"/>
                <a:cs typeface="Calibri"/>
              </a:rPr>
              <a:t>in the </a:t>
            </a:r>
            <a:r>
              <a:rPr dirty="0" sz="1700" spc="-25">
                <a:latin typeface="Calibri"/>
                <a:cs typeface="Calibri"/>
              </a:rPr>
              <a:t>“Account </a:t>
            </a:r>
            <a:r>
              <a:rPr dirty="0" sz="1700" spc="-5">
                <a:latin typeface="Calibri"/>
                <a:cs typeface="Calibri"/>
              </a:rPr>
              <a:t>field. (Note of </a:t>
            </a:r>
            <a:r>
              <a:rPr dirty="0" sz="1700">
                <a:latin typeface="Calibri"/>
                <a:cs typeface="Calibri"/>
              </a:rPr>
              <a:t> Caution: If </a:t>
            </a:r>
            <a:r>
              <a:rPr dirty="0" sz="1700" spc="-10">
                <a:latin typeface="Calibri"/>
                <a:cs typeface="Calibri"/>
              </a:rPr>
              <a:t>you have any </a:t>
            </a:r>
            <a:r>
              <a:rPr dirty="0" sz="1700" spc="-35">
                <a:latin typeface="Calibri"/>
                <a:cs typeface="Calibri"/>
              </a:rPr>
              <a:t>transfers,“8’s”, </a:t>
            </a:r>
            <a:r>
              <a:rPr dirty="0" sz="1700" spc="-10">
                <a:latin typeface="Calibri"/>
                <a:cs typeface="Calibri"/>
              </a:rPr>
              <a:t>against your </a:t>
            </a:r>
            <a:r>
              <a:rPr dirty="0" sz="1700" spc="-5">
                <a:latin typeface="Calibri"/>
                <a:cs typeface="Calibri"/>
              </a:rPr>
              <a:t>operating </a:t>
            </a:r>
            <a:r>
              <a:rPr dirty="0" sz="1700" spc="-10">
                <a:latin typeface="Calibri"/>
                <a:cs typeface="Calibri"/>
              </a:rPr>
              <a:t>budget, you </a:t>
            </a:r>
            <a:r>
              <a:rPr dirty="0" sz="1700">
                <a:latin typeface="Calibri"/>
                <a:cs typeface="Calibri"/>
              </a:rPr>
              <a:t>will need </a:t>
            </a:r>
            <a:r>
              <a:rPr dirty="0" sz="1700" spc="-5">
                <a:latin typeface="Calibri"/>
                <a:cs typeface="Calibri"/>
              </a:rPr>
              <a:t>to </a:t>
            </a:r>
            <a:r>
              <a:rPr dirty="0" sz="1700">
                <a:latin typeface="Calibri"/>
                <a:cs typeface="Calibri"/>
              </a:rPr>
              <a:t> query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those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separately</a:t>
            </a:r>
            <a:r>
              <a:rPr dirty="0" sz="1700" spc="-3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with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“8%”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and</a:t>
            </a:r>
            <a:r>
              <a:rPr dirty="0" sz="1700" spc="-2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add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them </a:t>
            </a:r>
            <a:r>
              <a:rPr dirty="0" sz="1700" spc="-10">
                <a:latin typeface="Calibri"/>
                <a:cs typeface="Calibri"/>
              </a:rPr>
              <a:t>to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or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subtract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them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from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the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results</a:t>
            </a:r>
            <a:r>
              <a:rPr dirty="0" sz="1700" spc="-5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of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your</a:t>
            </a:r>
            <a:r>
              <a:rPr dirty="0" sz="1700" spc="-3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“7%” </a:t>
            </a:r>
            <a:r>
              <a:rPr dirty="0" sz="1700" spc="-20">
                <a:latin typeface="Calibri"/>
                <a:cs typeface="Calibri"/>
              </a:rPr>
              <a:t>query.</a:t>
            </a:r>
            <a:endParaRPr sz="1700">
              <a:latin typeface="Calibri"/>
              <a:cs typeface="Calibri"/>
            </a:endParaRPr>
          </a:p>
          <a:p>
            <a:pPr marL="355600" marR="472440" indent="-342900">
              <a:lnSpc>
                <a:spcPts val="1630"/>
              </a:lnSpc>
              <a:spcBef>
                <a:spcPts val="41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dirty="0" sz="1700">
                <a:latin typeface="Calibri"/>
                <a:cs typeface="Calibri"/>
              </a:rPr>
              <a:t>Activity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Codes</a:t>
            </a:r>
            <a:r>
              <a:rPr dirty="0" sz="1700" spc="-15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allow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one</a:t>
            </a:r>
            <a:r>
              <a:rPr dirty="0" sz="1700" spc="-5">
                <a:latin typeface="Calibri"/>
                <a:cs typeface="Calibri"/>
              </a:rPr>
              <a:t> to</a:t>
            </a:r>
            <a:r>
              <a:rPr dirty="0" sz="170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track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program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or event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within</a:t>
            </a:r>
            <a:r>
              <a:rPr dirty="0" sz="1700" spc="5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larger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budget.</a:t>
            </a:r>
            <a:r>
              <a:rPr dirty="0" sz="1700" spc="35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Enter </a:t>
            </a:r>
            <a:r>
              <a:rPr dirty="0" sz="1700" spc="-37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Fund,</a:t>
            </a:r>
            <a:r>
              <a:rPr dirty="0" sz="1700" spc="-4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Organization,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and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Activity </a:t>
            </a:r>
            <a:r>
              <a:rPr dirty="0" sz="1700" spc="-5">
                <a:latin typeface="Calibri"/>
                <a:cs typeface="Calibri"/>
              </a:rPr>
              <a:t>numbers</a:t>
            </a:r>
            <a:r>
              <a:rPr dirty="0" sz="1700" spc="-5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to</a:t>
            </a:r>
            <a:r>
              <a:rPr dirty="0" sz="1700">
                <a:latin typeface="Calibri"/>
                <a:cs typeface="Calibri"/>
              </a:rPr>
              <a:t> query</a:t>
            </a:r>
            <a:r>
              <a:rPr dirty="0" sz="1700" spc="-4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on </a:t>
            </a:r>
            <a:r>
              <a:rPr dirty="0" sz="1700">
                <a:latin typeface="Calibri"/>
                <a:cs typeface="Calibri"/>
              </a:rPr>
              <a:t>all</a:t>
            </a:r>
            <a:r>
              <a:rPr dirty="0" sz="1700" spc="-10">
                <a:latin typeface="Calibri"/>
                <a:cs typeface="Calibri"/>
              </a:rPr>
              <a:t> </a:t>
            </a:r>
            <a:r>
              <a:rPr dirty="0" sz="1700" spc="-5">
                <a:latin typeface="Calibri"/>
                <a:cs typeface="Calibri"/>
              </a:rPr>
              <a:t>account</a:t>
            </a:r>
            <a:r>
              <a:rPr dirty="0" sz="1700" spc="-20">
                <a:latin typeface="Calibri"/>
                <a:cs typeface="Calibri"/>
              </a:rPr>
              <a:t> </a:t>
            </a:r>
            <a:r>
              <a:rPr dirty="0" sz="1700">
                <a:latin typeface="Calibri"/>
                <a:cs typeface="Calibri"/>
              </a:rPr>
              <a:t>lines.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dirty="0"/>
              <a:t>Banner</a:t>
            </a:r>
            <a:r>
              <a:rPr dirty="0" spc="-45"/>
              <a:t> </a:t>
            </a:r>
            <a:r>
              <a:rPr dirty="0"/>
              <a:t>Self-Service:</a:t>
            </a:r>
            <a:r>
              <a:rPr dirty="0" spc="-10"/>
              <a:t> </a:t>
            </a:r>
            <a:r>
              <a:rPr dirty="0" spc="5"/>
              <a:t>Query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stafford</dc:creator>
  <dc:title>Dickinson College Budget Training</dc:title>
  <dcterms:created xsi:type="dcterms:W3CDTF">2021-09-02T11:26:49Z</dcterms:created>
  <dcterms:modified xsi:type="dcterms:W3CDTF">2021-09-02T11:26:49Z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2010-09-23T00:00:00Z</vt:filetime>
  </property>
  <property fmtid="{D5CDD505-2E9C-101B-9397-08002B2CF9AE}" pid="3" name="Creator">
    <vt:lpwstr>Microsoft® Office PowerPoint® 2007</vt:lpwstr>
  </property>
  <property fmtid="{D5CDD505-2E9C-101B-9397-08002B2CF9AE}" pid="4" name="LastSaved">
    <vt:filetime>2021-09-02T00:00:00Z</vt:filetime>
  </property>
</Properties>
</file>