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58" r:id="rId4"/>
    <p:sldId id="259" r:id="rId5"/>
    <p:sldId id="257" r:id="rId6"/>
    <p:sldId id="260" r:id="rId7"/>
    <p:sldId id="261" r:id="rId8"/>
    <p:sldId id="262" r:id="rId9"/>
    <p:sldId id="265"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52ED7-D0D1-4FC8-BDA3-19F19BF76C0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37CA0A4B-4941-4187-9025-80294319592F}">
      <dgm:prSet/>
      <dgm:spPr/>
      <dgm:t>
        <a:bodyPr/>
        <a:lstStyle/>
        <a:p>
          <a:r>
            <a:rPr lang="en-US"/>
            <a:t>Increase awareness of the proliferation of viral videos depicting various forms of violence against people of color </a:t>
          </a:r>
        </a:p>
      </dgm:t>
    </dgm:pt>
    <dgm:pt modelId="{6EC9DCA5-BAD0-4391-A48B-66B8850332CC}" type="parTrans" cxnId="{8AC6B785-9603-4510-B52E-7F0F547EAAAA}">
      <dgm:prSet/>
      <dgm:spPr/>
      <dgm:t>
        <a:bodyPr/>
        <a:lstStyle/>
        <a:p>
          <a:endParaRPr lang="en-US"/>
        </a:p>
      </dgm:t>
    </dgm:pt>
    <dgm:pt modelId="{27D20AE4-A023-4091-9DFD-545784728866}" type="sibTrans" cxnId="{8AC6B785-9603-4510-B52E-7F0F547EAAAA}">
      <dgm:prSet phldrT="01" phldr="0"/>
      <dgm:spPr/>
      <dgm:t>
        <a:bodyPr/>
        <a:lstStyle/>
        <a:p>
          <a:r>
            <a:rPr lang="en-US"/>
            <a:t>01</a:t>
          </a:r>
        </a:p>
      </dgm:t>
    </dgm:pt>
    <dgm:pt modelId="{DECBD35F-62D7-4B7F-9818-3DB6D22B9FD0}">
      <dgm:prSet/>
      <dgm:spPr/>
      <dgm:t>
        <a:bodyPr/>
        <a:lstStyle/>
        <a:p>
          <a:r>
            <a:rPr lang="en-US"/>
            <a:t>Offer students opportunities to reflect on experiences at Dickinson with racial violence </a:t>
          </a:r>
        </a:p>
      </dgm:t>
    </dgm:pt>
    <dgm:pt modelId="{B5B18386-B9E1-4326-9083-769E4EA54469}" type="parTrans" cxnId="{97BD0BCF-5B8A-4A8F-879E-6D413379F6F6}">
      <dgm:prSet/>
      <dgm:spPr/>
      <dgm:t>
        <a:bodyPr/>
        <a:lstStyle/>
        <a:p>
          <a:endParaRPr lang="en-US"/>
        </a:p>
      </dgm:t>
    </dgm:pt>
    <dgm:pt modelId="{347D1785-A149-4531-82F4-F82B706C8FA7}" type="sibTrans" cxnId="{97BD0BCF-5B8A-4A8F-879E-6D413379F6F6}">
      <dgm:prSet phldrT="02" phldr="0"/>
      <dgm:spPr/>
      <dgm:t>
        <a:bodyPr/>
        <a:lstStyle/>
        <a:p>
          <a:r>
            <a:rPr lang="en-US"/>
            <a:t>02</a:t>
          </a:r>
        </a:p>
      </dgm:t>
    </dgm:pt>
    <dgm:pt modelId="{5A3924A2-7751-4B6C-AAEE-5F3A7B4479A2}">
      <dgm:prSet/>
      <dgm:spPr/>
      <dgm:t>
        <a:bodyPr/>
        <a:lstStyle/>
        <a:p>
          <a:r>
            <a:rPr lang="en-US"/>
            <a:t>Develop an understanding of the mental impact of prolonged exposure to these images </a:t>
          </a:r>
        </a:p>
      </dgm:t>
    </dgm:pt>
    <dgm:pt modelId="{2C899AD4-A09F-42A6-AECA-48E6BD82C834}" type="parTrans" cxnId="{CFF166AA-9B2B-4F54-BE63-4B8AB5847B59}">
      <dgm:prSet/>
      <dgm:spPr/>
      <dgm:t>
        <a:bodyPr/>
        <a:lstStyle/>
        <a:p>
          <a:endParaRPr lang="en-US"/>
        </a:p>
      </dgm:t>
    </dgm:pt>
    <dgm:pt modelId="{F7788560-7F9F-4CDD-837F-26AB104320C9}" type="sibTrans" cxnId="{CFF166AA-9B2B-4F54-BE63-4B8AB5847B59}">
      <dgm:prSet phldrT="03" phldr="0"/>
      <dgm:spPr/>
      <dgm:t>
        <a:bodyPr/>
        <a:lstStyle/>
        <a:p>
          <a:r>
            <a:rPr lang="en-US"/>
            <a:t>03</a:t>
          </a:r>
        </a:p>
      </dgm:t>
    </dgm:pt>
    <dgm:pt modelId="{40A09C4C-BF8D-4CA1-949A-B0CE21518BF1}">
      <dgm:prSet/>
      <dgm:spPr/>
      <dgm:t>
        <a:bodyPr/>
        <a:lstStyle/>
        <a:p>
          <a:r>
            <a:rPr lang="en-US"/>
            <a:t>Identify some common mental/emotional effects student activists might experience </a:t>
          </a:r>
        </a:p>
      </dgm:t>
    </dgm:pt>
    <dgm:pt modelId="{F0E1C980-2582-41CE-B685-4B35B79E0AD3}" type="parTrans" cxnId="{193EA459-BA4E-4BCE-8E09-94C4DBAF45BB}">
      <dgm:prSet/>
      <dgm:spPr/>
      <dgm:t>
        <a:bodyPr/>
        <a:lstStyle/>
        <a:p>
          <a:endParaRPr lang="en-US"/>
        </a:p>
      </dgm:t>
    </dgm:pt>
    <dgm:pt modelId="{F289DB1D-48BC-4FCB-B1D4-4130A2CF2810}" type="sibTrans" cxnId="{193EA459-BA4E-4BCE-8E09-94C4DBAF45BB}">
      <dgm:prSet phldrT="04" phldr="0"/>
      <dgm:spPr/>
      <dgm:t>
        <a:bodyPr/>
        <a:lstStyle/>
        <a:p>
          <a:r>
            <a:rPr lang="en-US"/>
            <a:t>04</a:t>
          </a:r>
        </a:p>
      </dgm:t>
    </dgm:pt>
    <dgm:pt modelId="{C8184D44-85B6-4FD5-BEA5-968A71DAFF83}">
      <dgm:prSet/>
      <dgm:spPr/>
      <dgm:t>
        <a:bodyPr/>
        <a:lstStyle/>
        <a:p>
          <a:r>
            <a:rPr lang="en-US"/>
            <a:t>Understand the nature of trauma and triggers </a:t>
          </a:r>
        </a:p>
      </dgm:t>
    </dgm:pt>
    <dgm:pt modelId="{0BF272DA-C34F-4F64-95D9-825DE0A412D5}" type="parTrans" cxnId="{75059358-160A-48E5-A30F-A3E4C2B128D3}">
      <dgm:prSet/>
      <dgm:spPr/>
      <dgm:t>
        <a:bodyPr/>
        <a:lstStyle/>
        <a:p>
          <a:endParaRPr lang="en-US"/>
        </a:p>
      </dgm:t>
    </dgm:pt>
    <dgm:pt modelId="{343180D2-E84C-44F7-8E9B-519A33BF358E}" type="sibTrans" cxnId="{75059358-160A-48E5-A30F-A3E4C2B128D3}">
      <dgm:prSet phldrT="05" phldr="0"/>
      <dgm:spPr/>
      <dgm:t>
        <a:bodyPr/>
        <a:lstStyle/>
        <a:p>
          <a:r>
            <a:rPr lang="en-US"/>
            <a:t>05</a:t>
          </a:r>
        </a:p>
      </dgm:t>
    </dgm:pt>
    <dgm:pt modelId="{2ED0CF26-DB42-47A3-916B-7CFB361F1BD1}">
      <dgm:prSet/>
      <dgm:spPr/>
      <dgm:t>
        <a:bodyPr/>
        <a:lstStyle/>
        <a:p>
          <a:r>
            <a:rPr lang="en-US"/>
            <a:t>Learn different ways to manage the impact of racial trauma </a:t>
          </a:r>
        </a:p>
      </dgm:t>
    </dgm:pt>
    <dgm:pt modelId="{D12DD270-8C4D-4D3F-9214-9A1E37FFC1F6}" type="parTrans" cxnId="{622649E9-B8A6-4B68-AA70-BA5EDF14D8F5}">
      <dgm:prSet/>
      <dgm:spPr/>
      <dgm:t>
        <a:bodyPr/>
        <a:lstStyle/>
        <a:p>
          <a:endParaRPr lang="en-US"/>
        </a:p>
      </dgm:t>
    </dgm:pt>
    <dgm:pt modelId="{4CA62E43-F985-46AD-A32E-3AE6E34DED4E}" type="sibTrans" cxnId="{622649E9-B8A6-4B68-AA70-BA5EDF14D8F5}">
      <dgm:prSet phldrT="06" phldr="0"/>
      <dgm:spPr/>
      <dgm:t>
        <a:bodyPr/>
        <a:lstStyle/>
        <a:p>
          <a:r>
            <a:rPr lang="en-US"/>
            <a:t>06</a:t>
          </a:r>
        </a:p>
      </dgm:t>
    </dgm:pt>
    <dgm:pt modelId="{DAEAFF86-B637-4058-822A-8C88A8E97B75}" type="pres">
      <dgm:prSet presAssocID="{F3252ED7-D0D1-4FC8-BDA3-19F19BF76C00}" presName="Name0" presStyleCnt="0">
        <dgm:presLayoutVars>
          <dgm:animLvl val="lvl"/>
          <dgm:resizeHandles val="exact"/>
        </dgm:presLayoutVars>
      </dgm:prSet>
      <dgm:spPr/>
    </dgm:pt>
    <dgm:pt modelId="{CBE177A9-7904-415F-ACAC-612ACA88485E}" type="pres">
      <dgm:prSet presAssocID="{37CA0A4B-4941-4187-9025-80294319592F}" presName="compositeNode" presStyleCnt="0">
        <dgm:presLayoutVars>
          <dgm:bulletEnabled val="1"/>
        </dgm:presLayoutVars>
      </dgm:prSet>
      <dgm:spPr/>
    </dgm:pt>
    <dgm:pt modelId="{B2C89FEC-4D9A-4707-9D75-196A25BB73CD}" type="pres">
      <dgm:prSet presAssocID="{37CA0A4B-4941-4187-9025-80294319592F}" presName="bgRect" presStyleLbl="alignNode1" presStyleIdx="0" presStyleCnt="6"/>
      <dgm:spPr/>
    </dgm:pt>
    <dgm:pt modelId="{197B7937-D81E-4F41-AA24-3EC3D9E10A73}" type="pres">
      <dgm:prSet presAssocID="{27D20AE4-A023-4091-9DFD-545784728866}" presName="sibTransNodeRect" presStyleLbl="alignNode1" presStyleIdx="0" presStyleCnt="6">
        <dgm:presLayoutVars>
          <dgm:chMax val="0"/>
          <dgm:bulletEnabled val="1"/>
        </dgm:presLayoutVars>
      </dgm:prSet>
      <dgm:spPr/>
    </dgm:pt>
    <dgm:pt modelId="{98E6DDE9-EA73-49A8-9EAB-D81AB838B849}" type="pres">
      <dgm:prSet presAssocID="{37CA0A4B-4941-4187-9025-80294319592F}" presName="nodeRect" presStyleLbl="alignNode1" presStyleIdx="0" presStyleCnt="6">
        <dgm:presLayoutVars>
          <dgm:bulletEnabled val="1"/>
        </dgm:presLayoutVars>
      </dgm:prSet>
      <dgm:spPr/>
    </dgm:pt>
    <dgm:pt modelId="{A3A9FF77-BA9E-4B54-B938-DDEFDAAC2492}" type="pres">
      <dgm:prSet presAssocID="{27D20AE4-A023-4091-9DFD-545784728866}" presName="sibTrans" presStyleCnt="0"/>
      <dgm:spPr/>
    </dgm:pt>
    <dgm:pt modelId="{E60B451D-3DE8-4280-96BB-8384FE49A3B9}" type="pres">
      <dgm:prSet presAssocID="{DECBD35F-62D7-4B7F-9818-3DB6D22B9FD0}" presName="compositeNode" presStyleCnt="0">
        <dgm:presLayoutVars>
          <dgm:bulletEnabled val="1"/>
        </dgm:presLayoutVars>
      </dgm:prSet>
      <dgm:spPr/>
    </dgm:pt>
    <dgm:pt modelId="{F0BB9327-2B99-40FF-9738-C319E41C736E}" type="pres">
      <dgm:prSet presAssocID="{DECBD35F-62D7-4B7F-9818-3DB6D22B9FD0}" presName="bgRect" presStyleLbl="alignNode1" presStyleIdx="1" presStyleCnt="6"/>
      <dgm:spPr/>
    </dgm:pt>
    <dgm:pt modelId="{05381238-B3A5-4BB4-B905-8E7E2F68D255}" type="pres">
      <dgm:prSet presAssocID="{347D1785-A149-4531-82F4-F82B706C8FA7}" presName="sibTransNodeRect" presStyleLbl="alignNode1" presStyleIdx="1" presStyleCnt="6">
        <dgm:presLayoutVars>
          <dgm:chMax val="0"/>
          <dgm:bulletEnabled val="1"/>
        </dgm:presLayoutVars>
      </dgm:prSet>
      <dgm:spPr/>
    </dgm:pt>
    <dgm:pt modelId="{707245AA-A162-4059-8608-0FCF598AAF38}" type="pres">
      <dgm:prSet presAssocID="{DECBD35F-62D7-4B7F-9818-3DB6D22B9FD0}" presName="nodeRect" presStyleLbl="alignNode1" presStyleIdx="1" presStyleCnt="6">
        <dgm:presLayoutVars>
          <dgm:bulletEnabled val="1"/>
        </dgm:presLayoutVars>
      </dgm:prSet>
      <dgm:spPr/>
    </dgm:pt>
    <dgm:pt modelId="{6F20358E-F4A8-450D-B61A-12EABB049D5E}" type="pres">
      <dgm:prSet presAssocID="{347D1785-A149-4531-82F4-F82B706C8FA7}" presName="sibTrans" presStyleCnt="0"/>
      <dgm:spPr/>
    </dgm:pt>
    <dgm:pt modelId="{5661DAC8-28B3-439D-A210-70133EDE5876}" type="pres">
      <dgm:prSet presAssocID="{5A3924A2-7751-4B6C-AAEE-5F3A7B4479A2}" presName="compositeNode" presStyleCnt="0">
        <dgm:presLayoutVars>
          <dgm:bulletEnabled val="1"/>
        </dgm:presLayoutVars>
      </dgm:prSet>
      <dgm:spPr/>
    </dgm:pt>
    <dgm:pt modelId="{05BDC4B7-4E78-4017-B1A2-56AB1EE83708}" type="pres">
      <dgm:prSet presAssocID="{5A3924A2-7751-4B6C-AAEE-5F3A7B4479A2}" presName="bgRect" presStyleLbl="alignNode1" presStyleIdx="2" presStyleCnt="6"/>
      <dgm:spPr/>
    </dgm:pt>
    <dgm:pt modelId="{866401C3-584F-4779-BFFA-5505B113C075}" type="pres">
      <dgm:prSet presAssocID="{F7788560-7F9F-4CDD-837F-26AB104320C9}" presName="sibTransNodeRect" presStyleLbl="alignNode1" presStyleIdx="2" presStyleCnt="6">
        <dgm:presLayoutVars>
          <dgm:chMax val="0"/>
          <dgm:bulletEnabled val="1"/>
        </dgm:presLayoutVars>
      </dgm:prSet>
      <dgm:spPr/>
    </dgm:pt>
    <dgm:pt modelId="{687E03D4-A468-4351-A2E5-46822A15B0BC}" type="pres">
      <dgm:prSet presAssocID="{5A3924A2-7751-4B6C-AAEE-5F3A7B4479A2}" presName="nodeRect" presStyleLbl="alignNode1" presStyleIdx="2" presStyleCnt="6">
        <dgm:presLayoutVars>
          <dgm:bulletEnabled val="1"/>
        </dgm:presLayoutVars>
      </dgm:prSet>
      <dgm:spPr/>
    </dgm:pt>
    <dgm:pt modelId="{38D412B9-09C4-4D3F-8E56-7007271A5FB0}" type="pres">
      <dgm:prSet presAssocID="{F7788560-7F9F-4CDD-837F-26AB104320C9}" presName="sibTrans" presStyleCnt="0"/>
      <dgm:spPr/>
    </dgm:pt>
    <dgm:pt modelId="{256DBE55-71C9-4CCD-AABF-959DF52830AA}" type="pres">
      <dgm:prSet presAssocID="{40A09C4C-BF8D-4CA1-949A-B0CE21518BF1}" presName="compositeNode" presStyleCnt="0">
        <dgm:presLayoutVars>
          <dgm:bulletEnabled val="1"/>
        </dgm:presLayoutVars>
      </dgm:prSet>
      <dgm:spPr/>
    </dgm:pt>
    <dgm:pt modelId="{5D40B0A3-817F-4FDE-BD0F-6AB2DE890CA3}" type="pres">
      <dgm:prSet presAssocID="{40A09C4C-BF8D-4CA1-949A-B0CE21518BF1}" presName="bgRect" presStyleLbl="alignNode1" presStyleIdx="3" presStyleCnt="6"/>
      <dgm:spPr/>
    </dgm:pt>
    <dgm:pt modelId="{A1757B1F-AED6-4C67-A59F-A87E2D64831D}" type="pres">
      <dgm:prSet presAssocID="{F289DB1D-48BC-4FCB-B1D4-4130A2CF2810}" presName="sibTransNodeRect" presStyleLbl="alignNode1" presStyleIdx="3" presStyleCnt="6">
        <dgm:presLayoutVars>
          <dgm:chMax val="0"/>
          <dgm:bulletEnabled val="1"/>
        </dgm:presLayoutVars>
      </dgm:prSet>
      <dgm:spPr/>
    </dgm:pt>
    <dgm:pt modelId="{BFBF2325-AD5A-4E5F-89FD-3EF431084BA8}" type="pres">
      <dgm:prSet presAssocID="{40A09C4C-BF8D-4CA1-949A-B0CE21518BF1}" presName="nodeRect" presStyleLbl="alignNode1" presStyleIdx="3" presStyleCnt="6">
        <dgm:presLayoutVars>
          <dgm:bulletEnabled val="1"/>
        </dgm:presLayoutVars>
      </dgm:prSet>
      <dgm:spPr/>
    </dgm:pt>
    <dgm:pt modelId="{1893482E-A28B-425E-839B-4A4DA3D5841E}" type="pres">
      <dgm:prSet presAssocID="{F289DB1D-48BC-4FCB-B1D4-4130A2CF2810}" presName="sibTrans" presStyleCnt="0"/>
      <dgm:spPr/>
    </dgm:pt>
    <dgm:pt modelId="{E18A0424-D6B7-4ED3-9907-081B9728E2CB}" type="pres">
      <dgm:prSet presAssocID="{C8184D44-85B6-4FD5-BEA5-968A71DAFF83}" presName="compositeNode" presStyleCnt="0">
        <dgm:presLayoutVars>
          <dgm:bulletEnabled val="1"/>
        </dgm:presLayoutVars>
      </dgm:prSet>
      <dgm:spPr/>
    </dgm:pt>
    <dgm:pt modelId="{97DF5078-CD45-49A7-8334-D72523FB2B41}" type="pres">
      <dgm:prSet presAssocID="{C8184D44-85B6-4FD5-BEA5-968A71DAFF83}" presName="bgRect" presStyleLbl="alignNode1" presStyleIdx="4" presStyleCnt="6"/>
      <dgm:spPr/>
    </dgm:pt>
    <dgm:pt modelId="{039AC642-0024-4397-8F29-67EA3DBD94B6}" type="pres">
      <dgm:prSet presAssocID="{343180D2-E84C-44F7-8E9B-519A33BF358E}" presName="sibTransNodeRect" presStyleLbl="alignNode1" presStyleIdx="4" presStyleCnt="6">
        <dgm:presLayoutVars>
          <dgm:chMax val="0"/>
          <dgm:bulletEnabled val="1"/>
        </dgm:presLayoutVars>
      </dgm:prSet>
      <dgm:spPr/>
    </dgm:pt>
    <dgm:pt modelId="{79F9A897-4AF8-4047-BFB7-88B666375E04}" type="pres">
      <dgm:prSet presAssocID="{C8184D44-85B6-4FD5-BEA5-968A71DAFF83}" presName="nodeRect" presStyleLbl="alignNode1" presStyleIdx="4" presStyleCnt="6">
        <dgm:presLayoutVars>
          <dgm:bulletEnabled val="1"/>
        </dgm:presLayoutVars>
      </dgm:prSet>
      <dgm:spPr/>
    </dgm:pt>
    <dgm:pt modelId="{C381FF16-1CF7-4490-B83A-1673D806550E}" type="pres">
      <dgm:prSet presAssocID="{343180D2-E84C-44F7-8E9B-519A33BF358E}" presName="sibTrans" presStyleCnt="0"/>
      <dgm:spPr/>
    </dgm:pt>
    <dgm:pt modelId="{2652CF39-3898-460F-99DD-05D7863DCB34}" type="pres">
      <dgm:prSet presAssocID="{2ED0CF26-DB42-47A3-916B-7CFB361F1BD1}" presName="compositeNode" presStyleCnt="0">
        <dgm:presLayoutVars>
          <dgm:bulletEnabled val="1"/>
        </dgm:presLayoutVars>
      </dgm:prSet>
      <dgm:spPr/>
    </dgm:pt>
    <dgm:pt modelId="{8814E050-86BE-4CFE-991B-B9EE6124BB2B}" type="pres">
      <dgm:prSet presAssocID="{2ED0CF26-DB42-47A3-916B-7CFB361F1BD1}" presName="bgRect" presStyleLbl="alignNode1" presStyleIdx="5" presStyleCnt="6"/>
      <dgm:spPr/>
    </dgm:pt>
    <dgm:pt modelId="{600E3CCD-F1F4-47B3-9D0C-D8ADEDA9EA48}" type="pres">
      <dgm:prSet presAssocID="{4CA62E43-F985-46AD-A32E-3AE6E34DED4E}" presName="sibTransNodeRect" presStyleLbl="alignNode1" presStyleIdx="5" presStyleCnt="6">
        <dgm:presLayoutVars>
          <dgm:chMax val="0"/>
          <dgm:bulletEnabled val="1"/>
        </dgm:presLayoutVars>
      </dgm:prSet>
      <dgm:spPr/>
    </dgm:pt>
    <dgm:pt modelId="{C57B6A2D-50E3-4977-8D75-C3628D54B6E5}" type="pres">
      <dgm:prSet presAssocID="{2ED0CF26-DB42-47A3-916B-7CFB361F1BD1}" presName="nodeRect" presStyleLbl="alignNode1" presStyleIdx="5" presStyleCnt="6">
        <dgm:presLayoutVars>
          <dgm:bulletEnabled val="1"/>
        </dgm:presLayoutVars>
      </dgm:prSet>
      <dgm:spPr/>
    </dgm:pt>
  </dgm:ptLst>
  <dgm:cxnLst>
    <dgm:cxn modelId="{AB70941C-4519-4AE1-9425-0B6C28DB6BD0}" type="presOf" srcId="{2ED0CF26-DB42-47A3-916B-7CFB361F1BD1}" destId="{8814E050-86BE-4CFE-991B-B9EE6124BB2B}" srcOrd="0" destOrd="0" presId="urn:microsoft.com/office/officeart/2016/7/layout/LinearBlockProcessNumbered"/>
    <dgm:cxn modelId="{5C2A6C1E-7A49-4905-B222-CDDA404CC7CC}" type="presOf" srcId="{F3252ED7-D0D1-4FC8-BDA3-19F19BF76C00}" destId="{DAEAFF86-B637-4058-822A-8C88A8E97B75}" srcOrd="0" destOrd="0" presId="urn:microsoft.com/office/officeart/2016/7/layout/LinearBlockProcessNumbered"/>
    <dgm:cxn modelId="{487B9C28-0FC1-49DD-8E4F-9484F9986832}" type="presOf" srcId="{2ED0CF26-DB42-47A3-916B-7CFB361F1BD1}" destId="{C57B6A2D-50E3-4977-8D75-C3628D54B6E5}" srcOrd="1" destOrd="0" presId="urn:microsoft.com/office/officeart/2016/7/layout/LinearBlockProcessNumbered"/>
    <dgm:cxn modelId="{D0FF5F29-B785-4AE4-9366-5A91965D5CD7}" type="presOf" srcId="{C8184D44-85B6-4FD5-BEA5-968A71DAFF83}" destId="{79F9A897-4AF8-4047-BFB7-88B666375E04}" srcOrd="1" destOrd="0" presId="urn:microsoft.com/office/officeart/2016/7/layout/LinearBlockProcessNumbered"/>
    <dgm:cxn modelId="{2580722A-61E7-44D4-B065-78F4E16E4952}" type="presOf" srcId="{347D1785-A149-4531-82F4-F82B706C8FA7}" destId="{05381238-B3A5-4BB4-B905-8E7E2F68D255}" srcOrd="0" destOrd="0" presId="urn:microsoft.com/office/officeart/2016/7/layout/LinearBlockProcessNumbered"/>
    <dgm:cxn modelId="{AFAFED2C-BCFD-44DC-BA7E-63511708D9B3}" type="presOf" srcId="{27D20AE4-A023-4091-9DFD-545784728866}" destId="{197B7937-D81E-4F41-AA24-3EC3D9E10A73}" srcOrd="0" destOrd="0" presId="urn:microsoft.com/office/officeart/2016/7/layout/LinearBlockProcessNumbered"/>
    <dgm:cxn modelId="{D0335A4F-4A2F-4DC7-A948-2FA17549264C}" type="presOf" srcId="{5A3924A2-7751-4B6C-AAEE-5F3A7B4479A2}" destId="{687E03D4-A468-4351-A2E5-46822A15B0BC}" srcOrd="1" destOrd="0" presId="urn:microsoft.com/office/officeart/2016/7/layout/LinearBlockProcessNumbered"/>
    <dgm:cxn modelId="{81D53E73-7F7A-4EBA-9C9F-3F5F4EC689FA}" type="presOf" srcId="{4CA62E43-F985-46AD-A32E-3AE6E34DED4E}" destId="{600E3CCD-F1F4-47B3-9D0C-D8ADEDA9EA48}" srcOrd="0" destOrd="0" presId="urn:microsoft.com/office/officeart/2016/7/layout/LinearBlockProcessNumbered"/>
    <dgm:cxn modelId="{75059358-160A-48E5-A30F-A3E4C2B128D3}" srcId="{F3252ED7-D0D1-4FC8-BDA3-19F19BF76C00}" destId="{C8184D44-85B6-4FD5-BEA5-968A71DAFF83}" srcOrd="4" destOrd="0" parTransId="{0BF272DA-C34F-4F64-95D9-825DE0A412D5}" sibTransId="{343180D2-E84C-44F7-8E9B-519A33BF358E}"/>
    <dgm:cxn modelId="{193EA459-BA4E-4BCE-8E09-94C4DBAF45BB}" srcId="{F3252ED7-D0D1-4FC8-BDA3-19F19BF76C00}" destId="{40A09C4C-BF8D-4CA1-949A-B0CE21518BF1}" srcOrd="3" destOrd="0" parTransId="{F0E1C980-2582-41CE-B685-4B35B79E0AD3}" sibTransId="{F289DB1D-48BC-4FCB-B1D4-4130A2CF2810}"/>
    <dgm:cxn modelId="{8AC6B785-9603-4510-B52E-7F0F547EAAAA}" srcId="{F3252ED7-D0D1-4FC8-BDA3-19F19BF76C00}" destId="{37CA0A4B-4941-4187-9025-80294319592F}" srcOrd="0" destOrd="0" parTransId="{6EC9DCA5-BAD0-4391-A48B-66B8850332CC}" sibTransId="{27D20AE4-A023-4091-9DFD-545784728866}"/>
    <dgm:cxn modelId="{98F4FB9A-8424-4F72-8FFE-8DDDCC089BFB}" type="presOf" srcId="{DECBD35F-62D7-4B7F-9818-3DB6D22B9FD0}" destId="{707245AA-A162-4059-8608-0FCF598AAF38}" srcOrd="1" destOrd="0" presId="urn:microsoft.com/office/officeart/2016/7/layout/LinearBlockProcessNumbered"/>
    <dgm:cxn modelId="{CFF166AA-9B2B-4F54-BE63-4B8AB5847B59}" srcId="{F3252ED7-D0D1-4FC8-BDA3-19F19BF76C00}" destId="{5A3924A2-7751-4B6C-AAEE-5F3A7B4479A2}" srcOrd="2" destOrd="0" parTransId="{2C899AD4-A09F-42A6-AECA-48E6BD82C834}" sibTransId="{F7788560-7F9F-4CDD-837F-26AB104320C9}"/>
    <dgm:cxn modelId="{FA8959AA-C24B-494D-97DB-B75967D4BBDC}" type="presOf" srcId="{F7788560-7F9F-4CDD-837F-26AB104320C9}" destId="{866401C3-584F-4779-BFFA-5505B113C075}" srcOrd="0" destOrd="0" presId="urn:microsoft.com/office/officeart/2016/7/layout/LinearBlockProcessNumbered"/>
    <dgm:cxn modelId="{D5976BAD-2672-4958-A07A-F9617FFA3FDC}" type="presOf" srcId="{C8184D44-85B6-4FD5-BEA5-968A71DAFF83}" destId="{97DF5078-CD45-49A7-8334-D72523FB2B41}" srcOrd="0" destOrd="0" presId="urn:microsoft.com/office/officeart/2016/7/layout/LinearBlockProcessNumbered"/>
    <dgm:cxn modelId="{A2AB09B0-EA6F-4914-83FD-B28999C585F0}" type="presOf" srcId="{5A3924A2-7751-4B6C-AAEE-5F3A7B4479A2}" destId="{05BDC4B7-4E78-4017-B1A2-56AB1EE83708}" srcOrd="0" destOrd="0" presId="urn:microsoft.com/office/officeart/2016/7/layout/LinearBlockProcessNumbered"/>
    <dgm:cxn modelId="{030112C5-2454-4FC5-9057-CB42B55AC859}" type="presOf" srcId="{40A09C4C-BF8D-4CA1-949A-B0CE21518BF1}" destId="{5D40B0A3-817F-4FDE-BD0F-6AB2DE890CA3}" srcOrd="0" destOrd="0" presId="urn:microsoft.com/office/officeart/2016/7/layout/LinearBlockProcessNumbered"/>
    <dgm:cxn modelId="{F34963C5-14E7-4B54-9C86-4C6C305E11A4}" type="presOf" srcId="{DECBD35F-62D7-4B7F-9818-3DB6D22B9FD0}" destId="{F0BB9327-2B99-40FF-9738-C319E41C736E}" srcOrd="0" destOrd="0" presId="urn:microsoft.com/office/officeart/2016/7/layout/LinearBlockProcessNumbered"/>
    <dgm:cxn modelId="{8BA6A9C5-6EA5-438A-8A71-5139C2632387}" type="presOf" srcId="{37CA0A4B-4941-4187-9025-80294319592F}" destId="{98E6DDE9-EA73-49A8-9EAB-D81AB838B849}" srcOrd="1" destOrd="0" presId="urn:microsoft.com/office/officeart/2016/7/layout/LinearBlockProcessNumbered"/>
    <dgm:cxn modelId="{97BD0BCF-5B8A-4A8F-879E-6D413379F6F6}" srcId="{F3252ED7-D0D1-4FC8-BDA3-19F19BF76C00}" destId="{DECBD35F-62D7-4B7F-9818-3DB6D22B9FD0}" srcOrd="1" destOrd="0" parTransId="{B5B18386-B9E1-4326-9083-769E4EA54469}" sibTransId="{347D1785-A149-4531-82F4-F82B706C8FA7}"/>
    <dgm:cxn modelId="{03D99CDB-A4CD-42A5-9FB3-9673B1811472}" type="presOf" srcId="{37CA0A4B-4941-4187-9025-80294319592F}" destId="{B2C89FEC-4D9A-4707-9D75-196A25BB73CD}" srcOrd="0" destOrd="0" presId="urn:microsoft.com/office/officeart/2016/7/layout/LinearBlockProcessNumbered"/>
    <dgm:cxn modelId="{86AD8CE7-C50B-453B-861B-9FA03FECEC4D}" type="presOf" srcId="{F289DB1D-48BC-4FCB-B1D4-4130A2CF2810}" destId="{A1757B1F-AED6-4C67-A59F-A87E2D64831D}" srcOrd="0" destOrd="0" presId="urn:microsoft.com/office/officeart/2016/7/layout/LinearBlockProcessNumbered"/>
    <dgm:cxn modelId="{622649E9-B8A6-4B68-AA70-BA5EDF14D8F5}" srcId="{F3252ED7-D0D1-4FC8-BDA3-19F19BF76C00}" destId="{2ED0CF26-DB42-47A3-916B-7CFB361F1BD1}" srcOrd="5" destOrd="0" parTransId="{D12DD270-8C4D-4D3F-9214-9A1E37FFC1F6}" sibTransId="{4CA62E43-F985-46AD-A32E-3AE6E34DED4E}"/>
    <dgm:cxn modelId="{77AE98EA-8FC3-4E90-9432-D3AC448D6BE7}" type="presOf" srcId="{40A09C4C-BF8D-4CA1-949A-B0CE21518BF1}" destId="{BFBF2325-AD5A-4E5F-89FD-3EF431084BA8}" srcOrd="1" destOrd="0" presId="urn:microsoft.com/office/officeart/2016/7/layout/LinearBlockProcessNumbered"/>
    <dgm:cxn modelId="{7DA9A2F1-9E13-4E79-A467-CF1D3F3EEB51}" type="presOf" srcId="{343180D2-E84C-44F7-8E9B-519A33BF358E}" destId="{039AC642-0024-4397-8F29-67EA3DBD94B6}" srcOrd="0" destOrd="0" presId="urn:microsoft.com/office/officeart/2016/7/layout/LinearBlockProcessNumbered"/>
    <dgm:cxn modelId="{F15D608C-1DDE-44A1-861F-CF138948091C}" type="presParOf" srcId="{DAEAFF86-B637-4058-822A-8C88A8E97B75}" destId="{CBE177A9-7904-415F-ACAC-612ACA88485E}" srcOrd="0" destOrd="0" presId="urn:microsoft.com/office/officeart/2016/7/layout/LinearBlockProcessNumbered"/>
    <dgm:cxn modelId="{B6CD3903-C799-4483-BA4A-CC003BB3AE3E}" type="presParOf" srcId="{CBE177A9-7904-415F-ACAC-612ACA88485E}" destId="{B2C89FEC-4D9A-4707-9D75-196A25BB73CD}" srcOrd="0" destOrd="0" presId="urn:microsoft.com/office/officeart/2016/7/layout/LinearBlockProcessNumbered"/>
    <dgm:cxn modelId="{2256A692-9DA6-4A8D-AED6-D473D7A29A27}" type="presParOf" srcId="{CBE177A9-7904-415F-ACAC-612ACA88485E}" destId="{197B7937-D81E-4F41-AA24-3EC3D9E10A73}" srcOrd="1" destOrd="0" presId="urn:microsoft.com/office/officeart/2016/7/layout/LinearBlockProcessNumbered"/>
    <dgm:cxn modelId="{41E44D48-152A-416F-BAE4-7F67D27205EE}" type="presParOf" srcId="{CBE177A9-7904-415F-ACAC-612ACA88485E}" destId="{98E6DDE9-EA73-49A8-9EAB-D81AB838B849}" srcOrd="2" destOrd="0" presId="urn:microsoft.com/office/officeart/2016/7/layout/LinearBlockProcessNumbered"/>
    <dgm:cxn modelId="{BF29AD46-6EBE-4BBD-A48C-BA5A69E153AA}" type="presParOf" srcId="{DAEAFF86-B637-4058-822A-8C88A8E97B75}" destId="{A3A9FF77-BA9E-4B54-B938-DDEFDAAC2492}" srcOrd="1" destOrd="0" presId="urn:microsoft.com/office/officeart/2016/7/layout/LinearBlockProcessNumbered"/>
    <dgm:cxn modelId="{5435A6FC-8080-4E50-99B3-A8E282E43B07}" type="presParOf" srcId="{DAEAFF86-B637-4058-822A-8C88A8E97B75}" destId="{E60B451D-3DE8-4280-96BB-8384FE49A3B9}" srcOrd="2" destOrd="0" presId="urn:microsoft.com/office/officeart/2016/7/layout/LinearBlockProcessNumbered"/>
    <dgm:cxn modelId="{48B74B53-4B39-4316-8AAE-E26DCB4D0F78}" type="presParOf" srcId="{E60B451D-3DE8-4280-96BB-8384FE49A3B9}" destId="{F0BB9327-2B99-40FF-9738-C319E41C736E}" srcOrd="0" destOrd="0" presId="urn:microsoft.com/office/officeart/2016/7/layout/LinearBlockProcessNumbered"/>
    <dgm:cxn modelId="{28694F1F-AE40-4E2B-A75B-9B1669DCAE5E}" type="presParOf" srcId="{E60B451D-3DE8-4280-96BB-8384FE49A3B9}" destId="{05381238-B3A5-4BB4-B905-8E7E2F68D255}" srcOrd="1" destOrd="0" presId="urn:microsoft.com/office/officeart/2016/7/layout/LinearBlockProcessNumbered"/>
    <dgm:cxn modelId="{A195B5C8-5B95-4654-AC16-59BA28210DBA}" type="presParOf" srcId="{E60B451D-3DE8-4280-96BB-8384FE49A3B9}" destId="{707245AA-A162-4059-8608-0FCF598AAF38}" srcOrd="2" destOrd="0" presId="urn:microsoft.com/office/officeart/2016/7/layout/LinearBlockProcessNumbered"/>
    <dgm:cxn modelId="{450B76BA-1F7F-4EEF-A702-0079B3073D72}" type="presParOf" srcId="{DAEAFF86-B637-4058-822A-8C88A8E97B75}" destId="{6F20358E-F4A8-450D-B61A-12EABB049D5E}" srcOrd="3" destOrd="0" presId="urn:microsoft.com/office/officeart/2016/7/layout/LinearBlockProcessNumbered"/>
    <dgm:cxn modelId="{D04D11C0-DFBE-47AD-9748-3FA4DEA27B2B}" type="presParOf" srcId="{DAEAFF86-B637-4058-822A-8C88A8E97B75}" destId="{5661DAC8-28B3-439D-A210-70133EDE5876}" srcOrd="4" destOrd="0" presId="urn:microsoft.com/office/officeart/2016/7/layout/LinearBlockProcessNumbered"/>
    <dgm:cxn modelId="{99A7330E-D8EE-45CB-8901-A76696A8DA6B}" type="presParOf" srcId="{5661DAC8-28B3-439D-A210-70133EDE5876}" destId="{05BDC4B7-4E78-4017-B1A2-56AB1EE83708}" srcOrd="0" destOrd="0" presId="urn:microsoft.com/office/officeart/2016/7/layout/LinearBlockProcessNumbered"/>
    <dgm:cxn modelId="{B17320DD-BFCB-4713-BB62-32DF7BB8BA0E}" type="presParOf" srcId="{5661DAC8-28B3-439D-A210-70133EDE5876}" destId="{866401C3-584F-4779-BFFA-5505B113C075}" srcOrd="1" destOrd="0" presId="urn:microsoft.com/office/officeart/2016/7/layout/LinearBlockProcessNumbered"/>
    <dgm:cxn modelId="{E5C54A9F-84A5-4737-840A-7BDCF67BE03D}" type="presParOf" srcId="{5661DAC8-28B3-439D-A210-70133EDE5876}" destId="{687E03D4-A468-4351-A2E5-46822A15B0BC}" srcOrd="2" destOrd="0" presId="urn:microsoft.com/office/officeart/2016/7/layout/LinearBlockProcessNumbered"/>
    <dgm:cxn modelId="{EC9BC230-2BB0-4195-9428-CA1808002816}" type="presParOf" srcId="{DAEAFF86-B637-4058-822A-8C88A8E97B75}" destId="{38D412B9-09C4-4D3F-8E56-7007271A5FB0}" srcOrd="5" destOrd="0" presId="urn:microsoft.com/office/officeart/2016/7/layout/LinearBlockProcessNumbered"/>
    <dgm:cxn modelId="{1B99F9DE-8DF8-466F-BCA5-1AA5C885CF2B}" type="presParOf" srcId="{DAEAFF86-B637-4058-822A-8C88A8E97B75}" destId="{256DBE55-71C9-4CCD-AABF-959DF52830AA}" srcOrd="6" destOrd="0" presId="urn:microsoft.com/office/officeart/2016/7/layout/LinearBlockProcessNumbered"/>
    <dgm:cxn modelId="{719EE0BC-A33D-40A1-8230-E4DE247EE384}" type="presParOf" srcId="{256DBE55-71C9-4CCD-AABF-959DF52830AA}" destId="{5D40B0A3-817F-4FDE-BD0F-6AB2DE890CA3}" srcOrd="0" destOrd="0" presId="urn:microsoft.com/office/officeart/2016/7/layout/LinearBlockProcessNumbered"/>
    <dgm:cxn modelId="{86C216D4-B8A5-4BFD-8D8F-1967F64CBA9A}" type="presParOf" srcId="{256DBE55-71C9-4CCD-AABF-959DF52830AA}" destId="{A1757B1F-AED6-4C67-A59F-A87E2D64831D}" srcOrd="1" destOrd="0" presId="urn:microsoft.com/office/officeart/2016/7/layout/LinearBlockProcessNumbered"/>
    <dgm:cxn modelId="{32E2D70A-EE6E-4D75-8637-6759FBD715CB}" type="presParOf" srcId="{256DBE55-71C9-4CCD-AABF-959DF52830AA}" destId="{BFBF2325-AD5A-4E5F-89FD-3EF431084BA8}" srcOrd="2" destOrd="0" presId="urn:microsoft.com/office/officeart/2016/7/layout/LinearBlockProcessNumbered"/>
    <dgm:cxn modelId="{C64A0301-D02C-4E2A-BCC6-D04F4A41E5DF}" type="presParOf" srcId="{DAEAFF86-B637-4058-822A-8C88A8E97B75}" destId="{1893482E-A28B-425E-839B-4A4DA3D5841E}" srcOrd="7" destOrd="0" presId="urn:microsoft.com/office/officeart/2016/7/layout/LinearBlockProcessNumbered"/>
    <dgm:cxn modelId="{A0FFB259-48F5-4703-844A-94A45F95BD16}" type="presParOf" srcId="{DAEAFF86-B637-4058-822A-8C88A8E97B75}" destId="{E18A0424-D6B7-4ED3-9907-081B9728E2CB}" srcOrd="8" destOrd="0" presId="urn:microsoft.com/office/officeart/2016/7/layout/LinearBlockProcessNumbered"/>
    <dgm:cxn modelId="{BBAA2BF2-4692-416F-B9B5-09D1F14DAFDC}" type="presParOf" srcId="{E18A0424-D6B7-4ED3-9907-081B9728E2CB}" destId="{97DF5078-CD45-49A7-8334-D72523FB2B41}" srcOrd="0" destOrd="0" presId="urn:microsoft.com/office/officeart/2016/7/layout/LinearBlockProcessNumbered"/>
    <dgm:cxn modelId="{892D2AE7-2F0F-4149-8F4E-6E4A3104B53F}" type="presParOf" srcId="{E18A0424-D6B7-4ED3-9907-081B9728E2CB}" destId="{039AC642-0024-4397-8F29-67EA3DBD94B6}" srcOrd="1" destOrd="0" presId="urn:microsoft.com/office/officeart/2016/7/layout/LinearBlockProcessNumbered"/>
    <dgm:cxn modelId="{2F3DC2C0-B2D3-4CD1-90A9-B292278636BA}" type="presParOf" srcId="{E18A0424-D6B7-4ED3-9907-081B9728E2CB}" destId="{79F9A897-4AF8-4047-BFB7-88B666375E04}" srcOrd="2" destOrd="0" presId="urn:microsoft.com/office/officeart/2016/7/layout/LinearBlockProcessNumbered"/>
    <dgm:cxn modelId="{528C0FEF-5B73-4A53-A1DA-05E448FC5A13}" type="presParOf" srcId="{DAEAFF86-B637-4058-822A-8C88A8E97B75}" destId="{C381FF16-1CF7-4490-B83A-1673D806550E}" srcOrd="9" destOrd="0" presId="urn:microsoft.com/office/officeart/2016/7/layout/LinearBlockProcessNumbered"/>
    <dgm:cxn modelId="{981CC037-300D-46D8-B7D4-EFF81AFC6182}" type="presParOf" srcId="{DAEAFF86-B637-4058-822A-8C88A8E97B75}" destId="{2652CF39-3898-460F-99DD-05D7863DCB34}" srcOrd="10" destOrd="0" presId="urn:microsoft.com/office/officeart/2016/7/layout/LinearBlockProcessNumbered"/>
    <dgm:cxn modelId="{8E20AC71-AE6E-4824-BD52-0A6DF106FEF3}" type="presParOf" srcId="{2652CF39-3898-460F-99DD-05D7863DCB34}" destId="{8814E050-86BE-4CFE-991B-B9EE6124BB2B}" srcOrd="0" destOrd="0" presId="urn:microsoft.com/office/officeart/2016/7/layout/LinearBlockProcessNumbered"/>
    <dgm:cxn modelId="{C9192D5D-EA99-42F3-8BDC-F704DDEB01F9}" type="presParOf" srcId="{2652CF39-3898-460F-99DD-05D7863DCB34}" destId="{600E3CCD-F1F4-47B3-9D0C-D8ADEDA9EA48}" srcOrd="1" destOrd="0" presId="urn:microsoft.com/office/officeart/2016/7/layout/LinearBlockProcessNumbered"/>
    <dgm:cxn modelId="{F97FB6B3-A573-40A2-B89B-EDD3DE8F02F6}" type="presParOf" srcId="{2652CF39-3898-460F-99DD-05D7863DCB34}" destId="{C57B6A2D-50E3-4977-8D75-C3628D54B6E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BEBA67-1909-43E7-8B45-8E794E44C51E}"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53FDD2A2-08F8-4583-BCF6-E1E5C01B7998}">
      <dgm:prSet/>
      <dgm:spPr/>
      <dgm:t>
        <a:bodyPr/>
        <a:lstStyle/>
        <a:p>
          <a:r>
            <a:rPr lang="en-US"/>
            <a:t>Think about</a:t>
          </a:r>
        </a:p>
      </dgm:t>
    </dgm:pt>
    <dgm:pt modelId="{BE412CCC-87F7-4D6A-B84C-15E412E55A27}" type="parTrans" cxnId="{722C0E9B-F2A4-425B-997A-C1935E36D805}">
      <dgm:prSet/>
      <dgm:spPr/>
      <dgm:t>
        <a:bodyPr/>
        <a:lstStyle/>
        <a:p>
          <a:endParaRPr lang="en-US"/>
        </a:p>
      </dgm:t>
    </dgm:pt>
    <dgm:pt modelId="{8D3B5A0D-B449-4547-B8E0-5842D331E176}" type="sibTrans" cxnId="{722C0E9B-F2A4-425B-997A-C1935E36D805}">
      <dgm:prSet/>
      <dgm:spPr/>
      <dgm:t>
        <a:bodyPr/>
        <a:lstStyle/>
        <a:p>
          <a:endParaRPr lang="en-US"/>
        </a:p>
      </dgm:t>
    </dgm:pt>
    <dgm:pt modelId="{7EEC47D6-496D-4F66-BDE5-B1F3E2F75F3A}">
      <dgm:prSet/>
      <dgm:spPr/>
      <dgm:t>
        <a:bodyPr/>
        <a:lstStyle/>
        <a:p>
          <a:r>
            <a:rPr lang="en-US"/>
            <a:t>Think about your exposure to racial violence, whether experienced personally or observed (i.e., can include TV or social media)</a:t>
          </a:r>
        </a:p>
      </dgm:t>
    </dgm:pt>
    <dgm:pt modelId="{F8C269D9-8883-41DA-80FC-7837A3DBD1F8}" type="parTrans" cxnId="{D06DC1F7-A727-4294-9E83-6E864F56461D}">
      <dgm:prSet/>
      <dgm:spPr/>
      <dgm:t>
        <a:bodyPr/>
        <a:lstStyle/>
        <a:p>
          <a:endParaRPr lang="en-US"/>
        </a:p>
      </dgm:t>
    </dgm:pt>
    <dgm:pt modelId="{7D13C174-CD6F-4835-BC5E-C92A243AAEEF}" type="sibTrans" cxnId="{D06DC1F7-A727-4294-9E83-6E864F56461D}">
      <dgm:prSet/>
      <dgm:spPr/>
      <dgm:t>
        <a:bodyPr/>
        <a:lstStyle/>
        <a:p>
          <a:endParaRPr lang="en-US"/>
        </a:p>
      </dgm:t>
    </dgm:pt>
    <dgm:pt modelId="{6E5CBC21-B2ED-425B-ABD9-4A0B1B117A92}">
      <dgm:prSet/>
      <dgm:spPr/>
      <dgm:t>
        <a:bodyPr/>
        <a:lstStyle/>
        <a:p>
          <a:r>
            <a:rPr lang="en-US"/>
            <a:t>Write down</a:t>
          </a:r>
        </a:p>
      </dgm:t>
    </dgm:pt>
    <dgm:pt modelId="{1563AAC5-70E6-4400-8B4B-9A95E065B0B4}" type="parTrans" cxnId="{53859B3D-1322-4BA2-AAB0-7CCA27DFEDF3}">
      <dgm:prSet/>
      <dgm:spPr/>
      <dgm:t>
        <a:bodyPr/>
        <a:lstStyle/>
        <a:p>
          <a:endParaRPr lang="en-US"/>
        </a:p>
      </dgm:t>
    </dgm:pt>
    <dgm:pt modelId="{C57C75D2-2823-49D7-8F60-CFD0F12DC84A}" type="sibTrans" cxnId="{53859B3D-1322-4BA2-AAB0-7CCA27DFEDF3}">
      <dgm:prSet/>
      <dgm:spPr/>
      <dgm:t>
        <a:bodyPr/>
        <a:lstStyle/>
        <a:p>
          <a:endParaRPr lang="en-US"/>
        </a:p>
      </dgm:t>
    </dgm:pt>
    <dgm:pt modelId="{49E5D1C2-2903-40D8-BB3C-85C6910CE324}">
      <dgm:prSet/>
      <dgm:spPr/>
      <dgm:t>
        <a:bodyPr/>
        <a:lstStyle/>
        <a:p>
          <a:r>
            <a:rPr lang="en-US"/>
            <a:t>When you think about these experiences, write down what thoughts and feelings come up for you </a:t>
          </a:r>
        </a:p>
      </dgm:t>
    </dgm:pt>
    <dgm:pt modelId="{BECBE2EF-8299-41F0-BAAA-38CC83A3DDE5}" type="parTrans" cxnId="{6DF0F6FD-B4E6-4D02-BA5E-B40C8AD0F5F5}">
      <dgm:prSet/>
      <dgm:spPr/>
      <dgm:t>
        <a:bodyPr/>
        <a:lstStyle/>
        <a:p>
          <a:endParaRPr lang="en-US"/>
        </a:p>
      </dgm:t>
    </dgm:pt>
    <dgm:pt modelId="{EC602C10-F08D-4BBF-A802-93B26902EB54}" type="sibTrans" cxnId="{6DF0F6FD-B4E6-4D02-BA5E-B40C8AD0F5F5}">
      <dgm:prSet/>
      <dgm:spPr/>
      <dgm:t>
        <a:bodyPr/>
        <a:lstStyle/>
        <a:p>
          <a:endParaRPr lang="en-US"/>
        </a:p>
      </dgm:t>
    </dgm:pt>
    <dgm:pt modelId="{3935EA3F-4AA8-4129-9C80-B0EB08C5A09B}">
      <dgm:prSet/>
      <dgm:spPr/>
      <dgm:t>
        <a:bodyPr/>
        <a:lstStyle/>
        <a:p>
          <a:r>
            <a:rPr lang="en-US"/>
            <a:t>Write down</a:t>
          </a:r>
        </a:p>
      </dgm:t>
    </dgm:pt>
    <dgm:pt modelId="{39D65ED3-0C72-4F14-9385-EB8C519D32EA}" type="parTrans" cxnId="{150736C2-0BA9-4762-A501-0C0EF30D5ADE}">
      <dgm:prSet/>
      <dgm:spPr/>
      <dgm:t>
        <a:bodyPr/>
        <a:lstStyle/>
        <a:p>
          <a:endParaRPr lang="en-US"/>
        </a:p>
      </dgm:t>
    </dgm:pt>
    <dgm:pt modelId="{410CFCC1-961B-4100-9558-E9C2B12757A7}" type="sibTrans" cxnId="{150736C2-0BA9-4762-A501-0C0EF30D5ADE}">
      <dgm:prSet/>
      <dgm:spPr/>
      <dgm:t>
        <a:bodyPr/>
        <a:lstStyle/>
        <a:p>
          <a:endParaRPr lang="en-US"/>
        </a:p>
      </dgm:t>
    </dgm:pt>
    <dgm:pt modelId="{AB3375FA-052A-4997-93D4-4D14D0A7BCF6}">
      <dgm:prSet/>
      <dgm:spPr/>
      <dgm:t>
        <a:bodyPr/>
        <a:lstStyle/>
        <a:p>
          <a:r>
            <a:rPr lang="en-US"/>
            <a:t>Briefly write down how you have responded to those thoughts and feelings in the past</a:t>
          </a:r>
        </a:p>
      </dgm:t>
    </dgm:pt>
    <dgm:pt modelId="{96DB370E-99B6-480F-AE1B-F2B96C68A736}" type="parTrans" cxnId="{32F4B2A4-B019-424C-A635-87C953843176}">
      <dgm:prSet/>
      <dgm:spPr/>
      <dgm:t>
        <a:bodyPr/>
        <a:lstStyle/>
        <a:p>
          <a:endParaRPr lang="en-US"/>
        </a:p>
      </dgm:t>
    </dgm:pt>
    <dgm:pt modelId="{5C2AAF57-2299-4673-AD83-6BCBFF8803C5}" type="sibTrans" cxnId="{32F4B2A4-B019-424C-A635-87C953843176}">
      <dgm:prSet/>
      <dgm:spPr/>
      <dgm:t>
        <a:bodyPr/>
        <a:lstStyle/>
        <a:p>
          <a:endParaRPr lang="en-US"/>
        </a:p>
      </dgm:t>
    </dgm:pt>
    <dgm:pt modelId="{A767A727-B5CB-4017-ADBE-799006A6F647}">
      <dgm:prSet/>
      <dgm:spPr/>
      <dgm:t>
        <a:bodyPr/>
        <a:lstStyle/>
        <a:p>
          <a:r>
            <a:rPr lang="en-US"/>
            <a:t>Reflect</a:t>
          </a:r>
        </a:p>
      </dgm:t>
    </dgm:pt>
    <dgm:pt modelId="{E29779FB-B843-4B99-81B2-9C0E6AF5DB85}" type="parTrans" cxnId="{B3A38574-8BF2-472F-87E1-4DF10575A519}">
      <dgm:prSet/>
      <dgm:spPr/>
      <dgm:t>
        <a:bodyPr/>
        <a:lstStyle/>
        <a:p>
          <a:endParaRPr lang="en-US"/>
        </a:p>
      </dgm:t>
    </dgm:pt>
    <dgm:pt modelId="{20038C87-0482-4ABC-B192-2761E3D9718D}" type="sibTrans" cxnId="{B3A38574-8BF2-472F-87E1-4DF10575A519}">
      <dgm:prSet/>
      <dgm:spPr/>
      <dgm:t>
        <a:bodyPr/>
        <a:lstStyle/>
        <a:p>
          <a:endParaRPr lang="en-US"/>
        </a:p>
      </dgm:t>
    </dgm:pt>
    <dgm:pt modelId="{EC80EB75-1DA6-4515-90C2-01EDB4A81F45}">
      <dgm:prSet/>
      <dgm:spPr/>
      <dgm:t>
        <a:bodyPr/>
        <a:lstStyle/>
        <a:p>
          <a:r>
            <a:rPr lang="en-US"/>
            <a:t>Reflect upon what you think about how you've dealt with your thoughts and feelings in reaction to racial trauma</a:t>
          </a:r>
        </a:p>
      </dgm:t>
    </dgm:pt>
    <dgm:pt modelId="{A80EAECA-2DA9-4ADF-B1E9-17D1BA134B58}" type="parTrans" cxnId="{C60CFD66-36AD-47DE-A32A-0F43718E9D4C}">
      <dgm:prSet/>
      <dgm:spPr/>
      <dgm:t>
        <a:bodyPr/>
        <a:lstStyle/>
        <a:p>
          <a:endParaRPr lang="en-US"/>
        </a:p>
      </dgm:t>
    </dgm:pt>
    <dgm:pt modelId="{4F7C54FC-1659-4344-938E-C1095F08DD0F}" type="sibTrans" cxnId="{C60CFD66-36AD-47DE-A32A-0F43718E9D4C}">
      <dgm:prSet/>
      <dgm:spPr/>
      <dgm:t>
        <a:bodyPr/>
        <a:lstStyle/>
        <a:p>
          <a:endParaRPr lang="en-US"/>
        </a:p>
      </dgm:t>
    </dgm:pt>
    <dgm:pt modelId="{BB2DFA54-BEB5-42F3-81A5-295948742E2A}" type="pres">
      <dgm:prSet presAssocID="{9FBEBA67-1909-43E7-8B45-8E794E44C51E}" presName="Name0" presStyleCnt="0">
        <dgm:presLayoutVars>
          <dgm:dir/>
          <dgm:resizeHandles val="exact"/>
        </dgm:presLayoutVars>
      </dgm:prSet>
      <dgm:spPr/>
    </dgm:pt>
    <dgm:pt modelId="{3A636EDC-4F67-4FAB-8B6A-43C7CC31C607}" type="pres">
      <dgm:prSet presAssocID="{53FDD2A2-08F8-4583-BCF6-E1E5C01B7998}" presName="node" presStyleLbl="node1" presStyleIdx="0" presStyleCnt="4">
        <dgm:presLayoutVars>
          <dgm:bulletEnabled val="1"/>
        </dgm:presLayoutVars>
      </dgm:prSet>
      <dgm:spPr/>
    </dgm:pt>
    <dgm:pt modelId="{41986891-6C87-4612-A961-ECA7B615F379}" type="pres">
      <dgm:prSet presAssocID="{8D3B5A0D-B449-4547-B8E0-5842D331E176}" presName="sibTrans" presStyleLbl="sibTrans1D1" presStyleIdx="0" presStyleCnt="3"/>
      <dgm:spPr/>
    </dgm:pt>
    <dgm:pt modelId="{62E712F9-A4B9-400C-BDE8-23D49568BA01}" type="pres">
      <dgm:prSet presAssocID="{8D3B5A0D-B449-4547-B8E0-5842D331E176}" presName="connectorText" presStyleLbl="sibTrans1D1" presStyleIdx="0" presStyleCnt="3"/>
      <dgm:spPr/>
    </dgm:pt>
    <dgm:pt modelId="{EA66FA96-3395-46C9-AFD9-20F231168AD9}" type="pres">
      <dgm:prSet presAssocID="{6E5CBC21-B2ED-425B-ABD9-4A0B1B117A92}" presName="node" presStyleLbl="node1" presStyleIdx="1" presStyleCnt="4">
        <dgm:presLayoutVars>
          <dgm:bulletEnabled val="1"/>
        </dgm:presLayoutVars>
      </dgm:prSet>
      <dgm:spPr/>
    </dgm:pt>
    <dgm:pt modelId="{EB304180-95C2-44F9-B6D0-DF2E72B0FA13}" type="pres">
      <dgm:prSet presAssocID="{C57C75D2-2823-49D7-8F60-CFD0F12DC84A}" presName="sibTrans" presStyleLbl="sibTrans1D1" presStyleIdx="1" presStyleCnt="3"/>
      <dgm:spPr/>
    </dgm:pt>
    <dgm:pt modelId="{1B2B71BC-3A44-47D5-8E84-FA574DFF7E9D}" type="pres">
      <dgm:prSet presAssocID="{C57C75D2-2823-49D7-8F60-CFD0F12DC84A}" presName="connectorText" presStyleLbl="sibTrans1D1" presStyleIdx="1" presStyleCnt="3"/>
      <dgm:spPr/>
    </dgm:pt>
    <dgm:pt modelId="{BB693CD1-8974-49BA-A587-54922A487555}" type="pres">
      <dgm:prSet presAssocID="{3935EA3F-4AA8-4129-9C80-B0EB08C5A09B}" presName="node" presStyleLbl="node1" presStyleIdx="2" presStyleCnt="4">
        <dgm:presLayoutVars>
          <dgm:bulletEnabled val="1"/>
        </dgm:presLayoutVars>
      </dgm:prSet>
      <dgm:spPr/>
    </dgm:pt>
    <dgm:pt modelId="{0636F3DA-515C-400A-96CA-277B2CE45874}" type="pres">
      <dgm:prSet presAssocID="{410CFCC1-961B-4100-9558-E9C2B12757A7}" presName="sibTrans" presStyleLbl="sibTrans1D1" presStyleIdx="2" presStyleCnt="3"/>
      <dgm:spPr/>
    </dgm:pt>
    <dgm:pt modelId="{328BB0D1-D253-4834-9C03-5BAE0276BD4F}" type="pres">
      <dgm:prSet presAssocID="{410CFCC1-961B-4100-9558-E9C2B12757A7}" presName="connectorText" presStyleLbl="sibTrans1D1" presStyleIdx="2" presStyleCnt="3"/>
      <dgm:spPr/>
    </dgm:pt>
    <dgm:pt modelId="{D715C9B1-2BEE-4BF9-B57D-28480B75EAF0}" type="pres">
      <dgm:prSet presAssocID="{A767A727-B5CB-4017-ADBE-799006A6F647}" presName="node" presStyleLbl="node1" presStyleIdx="3" presStyleCnt="4">
        <dgm:presLayoutVars>
          <dgm:bulletEnabled val="1"/>
        </dgm:presLayoutVars>
      </dgm:prSet>
      <dgm:spPr/>
    </dgm:pt>
  </dgm:ptLst>
  <dgm:cxnLst>
    <dgm:cxn modelId="{B586911A-959C-4E5F-B1BA-42C16ADF11AE}" type="presOf" srcId="{410CFCC1-961B-4100-9558-E9C2B12757A7}" destId="{328BB0D1-D253-4834-9C03-5BAE0276BD4F}" srcOrd="1" destOrd="0" presId="urn:microsoft.com/office/officeart/2016/7/layout/RepeatingBendingProcessNew"/>
    <dgm:cxn modelId="{C625E232-4FA9-40C6-81E6-3CD62DDA88D8}" type="presOf" srcId="{3935EA3F-4AA8-4129-9C80-B0EB08C5A09B}" destId="{BB693CD1-8974-49BA-A587-54922A487555}" srcOrd="0" destOrd="0" presId="urn:microsoft.com/office/officeart/2016/7/layout/RepeatingBendingProcessNew"/>
    <dgm:cxn modelId="{53859B3D-1322-4BA2-AAB0-7CCA27DFEDF3}" srcId="{9FBEBA67-1909-43E7-8B45-8E794E44C51E}" destId="{6E5CBC21-B2ED-425B-ABD9-4A0B1B117A92}" srcOrd="1" destOrd="0" parTransId="{1563AAC5-70E6-4400-8B4B-9A95E065B0B4}" sibTransId="{C57C75D2-2823-49D7-8F60-CFD0F12DC84A}"/>
    <dgm:cxn modelId="{775FCF3D-0763-4B4B-BD44-6A9B4C0B435B}" type="presOf" srcId="{9FBEBA67-1909-43E7-8B45-8E794E44C51E}" destId="{BB2DFA54-BEB5-42F3-81A5-295948742E2A}" srcOrd="0" destOrd="0" presId="urn:microsoft.com/office/officeart/2016/7/layout/RepeatingBendingProcessNew"/>
    <dgm:cxn modelId="{B171A05B-8FBB-4F94-94A6-76A4B451620F}" type="presOf" srcId="{C57C75D2-2823-49D7-8F60-CFD0F12DC84A}" destId="{1B2B71BC-3A44-47D5-8E84-FA574DFF7E9D}" srcOrd="1" destOrd="0" presId="urn:microsoft.com/office/officeart/2016/7/layout/RepeatingBendingProcessNew"/>
    <dgm:cxn modelId="{C60CFD66-36AD-47DE-A32A-0F43718E9D4C}" srcId="{A767A727-B5CB-4017-ADBE-799006A6F647}" destId="{EC80EB75-1DA6-4515-90C2-01EDB4A81F45}" srcOrd="0" destOrd="0" parTransId="{A80EAECA-2DA9-4ADF-B1E9-17D1BA134B58}" sibTransId="{4F7C54FC-1659-4344-938E-C1095F08DD0F}"/>
    <dgm:cxn modelId="{D23D7D4C-10C6-4C80-A197-2A70A65203FC}" type="presOf" srcId="{C57C75D2-2823-49D7-8F60-CFD0F12DC84A}" destId="{EB304180-95C2-44F9-B6D0-DF2E72B0FA13}" srcOrd="0" destOrd="0" presId="urn:microsoft.com/office/officeart/2016/7/layout/RepeatingBendingProcessNew"/>
    <dgm:cxn modelId="{43455172-B827-456D-B719-680A1BAF4DB6}" type="presOf" srcId="{7EEC47D6-496D-4F66-BDE5-B1F3E2F75F3A}" destId="{3A636EDC-4F67-4FAB-8B6A-43C7CC31C607}" srcOrd="0" destOrd="1" presId="urn:microsoft.com/office/officeart/2016/7/layout/RepeatingBendingProcessNew"/>
    <dgm:cxn modelId="{B3A38574-8BF2-472F-87E1-4DF10575A519}" srcId="{9FBEBA67-1909-43E7-8B45-8E794E44C51E}" destId="{A767A727-B5CB-4017-ADBE-799006A6F647}" srcOrd="3" destOrd="0" parTransId="{E29779FB-B843-4B99-81B2-9C0E6AF5DB85}" sibTransId="{20038C87-0482-4ABC-B192-2761E3D9718D}"/>
    <dgm:cxn modelId="{ED72417B-9C30-41C3-BF9C-1EFEE393D2D4}" type="presOf" srcId="{A767A727-B5CB-4017-ADBE-799006A6F647}" destId="{D715C9B1-2BEE-4BF9-B57D-28480B75EAF0}" srcOrd="0" destOrd="0" presId="urn:microsoft.com/office/officeart/2016/7/layout/RepeatingBendingProcessNew"/>
    <dgm:cxn modelId="{BC585E7D-0EFD-4D5C-9F40-2D6EDC73634F}" type="presOf" srcId="{8D3B5A0D-B449-4547-B8E0-5842D331E176}" destId="{41986891-6C87-4612-A961-ECA7B615F379}" srcOrd="0" destOrd="0" presId="urn:microsoft.com/office/officeart/2016/7/layout/RepeatingBendingProcessNew"/>
    <dgm:cxn modelId="{60AD6C7D-4F8E-4EDC-9A4E-D602263C3472}" type="presOf" srcId="{49E5D1C2-2903-40D8-BB3C-85C6910CE324}" destId="{EA66FA96-3395-46C9-AFD9-20F231168AD9}" srcOrd="0" destOrd="1" presId="urn:microsoft.com/office/officeart/2016/7/layout/RepeatingBendingProcessNew"/>
    <dgm:cxn modelId="{DFC2A987-0B7B-46DD-B693-13E9873F6012}" type="presOf" srcId="{AB3375FA-052A-4997-93D4-4D14D0A7BCF6}" destId="{BB693CD1-8974-49BA-A587-54922A487555}" srcOrd="0" destOrd="1" presId="urn:microsoft.com/office/officeart/2016/7/layout/RepeatingBendingProcessNew"/>
    <dgm:cxn modelId="{722C0E9B-F2A4-425B-997A-C1935E36D805}" srcId="{9FBEBA67-1909-43E7-8B45-8E794E44C51E}" destId="{53FDD2A2-08F8-4583-BCF6-E1E5C01B7998}" srcOrd="0" destOrd="0" parTransId="{BE412CCC-87F7-4D6A-B84C-15E412E55A27}" sibTransId="{8D3B5A0D-B449-4547-B8E0-5842D331E176}"/>
    <dgm:cxn modelId="{32F4B2A4-B019-424C-A635-87C953843176}" srcId="{3935EA3F-4AA8-4129-9C80-B0EB08C5A09B}" destId="{AB3375FA-052A-4997-93D4-4D14D0A7BCF6}" srcOrd="0" destOrd="0" parTransId="{96DB370E-99B6-480F-AE1B-F2B96C68A736}" sibTransId="{5C2AAF57-2299-4673-AD83-6BCBFF8803C5}"/>
    <dgm:cxn modelId="{DE7A44AE-C4DB-49E4-A0CD-CE9929AA4844}" type="presOf" srcId="{53FDD2A2-08F8-4583-BCF6-E1E5C01B7998}" destId="{3A636EDC-4F67-4FAB-8B6A-43C7CC31C607}" srcOrd="0" destOrd="0" presId="urn:microsoft.com/office/officeart/2016/7/layout/RepeatingBendingProcessNew"/>
    <dgm:cxn modelId="{150736C2-0BA9-4762-A501-0C0EF30D5ADE}" srcId="{9FBEBA67-1909-43E7-8B45-8E794E44C51E}" destId="{3935EA3F-4AA8-4129-9C80-B0EB08C5A09B}" srcOrd="2" destOrd="0" parTransId="{39D65ED3-0C72-4F14-9385-EB8C519D32EA}" sibTransId="{410CFCC1-961B-4100-9558-E9C2B12757A7}"/>
    <dgm:cxn modelId="{2FC753C2-027A-41EC-B67E-7375CD3F8B1F}" type="presOf" srcId="{8D3B5A0D-B449-4547-B8E0-5842D331E176}" destId="{62E712F9-A4B9-400C-BDE8-23D49568BA01}" srcOrd="1" destOrd="0" presId="urn:microsoft.com/office/officeart/2016/7/layout/RepeatingBendingProcessNew"/>
    <dgm:cxn modelId="{E86CEBC7-F153-43E1-A866-41545FF6A5ED}" type="presOf" srcId="{6E5CBC21-B2ED-425B-ABD9-4A0B1B117A92}" destId="{EA66FA96-3395-46C9-AFD9-20F231168AD9}" srcOrd="0" destOrd="0" presId="urn:microsoft.com/office/officeart/2016/7/layout/RepeatingBendingProcessNew"/>
    <dgm:cxn modelId="{DAAA0CED-E726-4A97-AC49-BBBE0DB3D202}" type="presOf" srcId="{410CFCC1-961B-4100-9558-E9C2B12757A7}" destId="{0636F3DA-515C-400A-96CA-277B2CE45874}" srcOrd="0" destOrd="0" presId="urn:microsoft.com/office/officeart/2016/7/layout/RepeatingBendingProcessNew"/>
    <dgm:cxn modelId="{4377CFF4-A697-4CA0-A823-E9BEDAB76A73}" type="presOf" srcId="{EC80EB75-1DA6-4515-90C2-01EDB4A81F45}" destId="{D715C9B1-2BEE-4BF9-B57D-28480B75EAF0}" srcOrd="0" destOrd="1" presId="urn:microsoft.com/office/officeart/2016/7/layout/RepeatingBendingProcessNew"/>
    <dgm:cxn modelId="{D06DC1F7-A727-4294-9E83-6E864F56461D}" srcId="{53FDD2A2-08F8-4583-BCF6-E1E5C01B7998}" destId="{7EEC47D6-496D-4F66-BDE5-B1F3E2F75F3A}" srcOrd="0" destOrd="0" parTransId="{F8C269D9-8883-41DA-80FC-7837A3DBD1F8}" sibTransId="{7D13C174-CD6F-4835-BC5E-C92A243AAEEF}"/>
    <dgm:cxn modelId="{6DF0F6FD-B4E6-4D02-BA5E-B40C8AD0F5F5}" srcId="{6E5CBC21-B2ED-425B-ABD9-4A0B1B117A92}" destId="{49E5D1C2-2903-40D8-BB3C-85C6910CE324}" srcOrd="0" destOrd="0" parTransId="{BECBE2EF-8299-41F0-BAAA-38CC83A3DDE5}" sibTransId="{EC602C10-F08D-4BBF-A802-93B26902EB54}"/>
    <dgm:cxn modelId="{93150BEB-CBFD-4D54-8B32-4D054BF60001}" type="presParOf" srcId="{BB2DFA54-BEB5-42F3-81A5-295948742E2A}" destId="{3A636EDC-4F67-4FAB-8B6A-43C7CC31C607}" srcOrd="0" destOrd="0" presId="urn:microsoft.com/office/officeart/2016/7/layout/RepeatingBendingProcessNew"/>
    <dgm:cxn modelId="{D90ABBFE-A962-4BA0-8D63-B9A5B9339369}" type="presParOf" srcId="{BB2DFA54-BEB5-42F3-81A5-295948742E2A}" destId="{41986891-6C87-4612-A961-ECA7B615F379}" srcOrd="1" destOrd="0" presId="urn:microsoft.com/office/officeart/2016/7/layout/RepeatingBendingProcessNew"/>
    <dgm:cxn modelId="{BC14849E-FF1F-4280-9AEB-A70151BA54A6}" type="presParOf" srcId="{41986891-6C87-4612-A961-ECA7B615F379}" destId="{62E712F9-A4B9-400C-BDE8-23D49568BA01}" srcOrd="0" destOrd="0" presId="urn:microsoft.com/office/officeart/2016/7/layout/RepeatingBendingProcessNew"/>
    <dgm:cxn modelId="{BA31266A-0DD7-4627-BA77-31D371280EC6}" type="presParOf" srcId="{BB2DFA54-BEB5-42F3-81A5-295948742E2A}" destId="{EA66FA96-3395-46C9-AFD9-20F231168AD9}" srcOrd="2" destOrd="0" presId="urn:microsoft.com/office/officeart/2016/7/layout/RepeatingBendingProcessNew"/>
    <dgm:cxn modelId="{49F73D30-54FF-45BC-98A6-703E9D2CECBA}" type="presParOf" srcId="{BB2DFA54-BEB5-42F3-81A5-295948742E2A}" destId="{EB304180-95C2-44F9-B6D0-DF2E72B0FA13}" srcOrd="3" destOrd="0" presId="urn:microsoft.com/office/officeart/2016/7/layout/RepeatingBendingProcessNew"/>
    <dgm:cxn modelId="{D7FA02C0-E460-4B5D-91A7-ABBB8991F36C}" type="presParOf" srcId="{EB304180-95C2-44F9-B6D0-DF2E72B0FA13}" destId="{1B2B71BC-3A44-47D5-8E84-FA574DFF7E9D}" srcOrd="0" destOrd="0" presId="urn:microsoft.com/office/officeart/2016/7/layout/RepeatingBendingProcessNew"/>
    <dgm:cxn modelId="{7161F0B6-101B-42A6-B36B-D9837658AD6D}" type="presParOf" srcId="{BB2DFA54-BEB5-42F3-81A5-295948742E2A}" destId="{BB693CD1-8974-49BA-A587-54922A487555}" srcOrd="4" destOrd="0" presId="urn:microsoft.com/office/officeart/2016/7/layout/RepeatingBendingProcessNew"/>
    <dgm:cxn modelId="{EA2C7418-C09F-46B1-8271-6F62966556C2}" type="presParOf" srcId="{BB2DFA54-BEB5-42F3-81A5-295948742E2A}" destId="{0636F3DA-515C-400A-96CA-277B2CE45874}" srcOrd="5" destOrd="0" presId="urn:microsoft.com/office/officeart/2016/7/layout/RepeatingBendingProcessNew"/>
    <dgm:cxn modelId="{573562C7-86BA-414C-9D06-EE3208680033}" type="presParOf" srcId="{0636F3DA-515C-400A-96CA-277B2CE45874}" destId="{328BB0D1-D253-4834-9C03-5BAE0276BD4F}" srcOrd="0" destOrd="0" presId="urn:microsoft.com/office/officeart/2016/7/layout/RepeatingBendingProcessNew"/>
    <dgm:cxn modelId="{42F84C93-7308-48BF-BDF1-A8F94DA3DAE1}" type="presParOf" srcId="{BB2DFA54-BEB5-42F3-81A5-295948742E2A}" destId="{D715C9B1-2BEE-4BF9-B57D-28480B75EAF0}"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89FEC-4D9A-4707-9D75-196A25BB73CD}">
      <dsp:nvSpPr>
        <dsp:cNvPr id="0" name=""/>
        <dsp:cNvSpPr/>
      </dsp:nvSpPr>
      <dsp:spPr>
        <a:xfrm>
          <a:off x="0" y="791455"/>
          <a:ext cx="1680269" cy="201632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488950">
            <a:lnSpc>
              <a:spcPct val="90000"/>
            </a:lnSpc>
            <a:spcBef>
              <a:spcPct val="0"/>
            </a:spcBef>
            <a:spcAft>
              <a:spcPct val="35000"/>
            </a:spcAft>
            <a:buNone/>
          </a:pPr>
          <a:r>
            <a:rPr lang="en-US" sz="1100" kern="1200"/>
            <a:t>Increase awareness of the proliferation of viral videos depicting various forms of violence against people of color </a:t>
          </a:r>
        </a:p>
      </dsp:txBody>
      <dsp:txXfrm>
        <a:off x="0" y="1597984"/>
        <a:ext cx="1680269" cy="1209794"/>
      </dsp:txXfrm>
    </dsp:sp>
    <dsp:sp modelId="{197B7937-D81E-4F41-AA24-3EC3D9E10A73}">
      <dsp:nvSpPr>
        <dsp:cNvPr id="0" name=""/>
        <dsp:cNvSpPr/>
      </dsp:nvSpPr>
      <dsp:spPr>
        <a:xfrm>
          <a:off x="0"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01</a:t>
          </a:r>
        </a:p>
      </dsp:txBody>
      <dsp:txXfrm>
        <a:off x="0" y="791455"/>
        <a:ext cx="1680269" cy="806529"/>
      </dsp:txXfrm>
    </dsp:sp>
    <dsp:sp modelId="{F0BB9327-2B99-40FF-9738-C319E41C736E}">
      <dsp:nvSpPr>
        <dsp:cNvPr id="0" name=""/>
        <dsp:cNvSpPr/>
      </dsp:nvSpPr>
      <dsp:spPr>
        <a:xfrm>
          <a:off x="1814691" y="791455"/>
          <a:ext cx="1680269" cy="2016323"/>
        </a:xfrm>
        <a:prstGeom prst="rect">
          <a:avLst/>
        </a:prstGeom>
        <a:solidFill>
          <a:schemeClr val="accent2">
            <a:hueOff val="-304959"/>
            <a:satOff val="-132"/>
            <a:lumOff val="-2784"/>
            <a:alphaOff val="0"/>
          </a:schemeClr>
        </a:solidFill>
        <a:ln w="12700" cap="flat" cmpd="sng" algn="ctr">
          <a:solidFill>
            <a:schemeClr val="accent2">
              <a:hueOff val="-304959"/>
              <a:satOff val="-132"/>
              <a:lumOff val="-2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488950">
            <a:lnSpc>
              <a:spcPct val="90000"/>
            </a:lnSpc>
            <a:spcBef>
              <a:spcPct val="0"/>
            </a:spcBef>
            <a:spcAft>
              <a:spcPct val="35000"/>
            </a:spcAft>
            <a:buNone/>
          </a:pPr>
          <a:r>
            <a:rPr lang="en-US" sz="1100" kern="1200"/>
            <a:t>Offer students opportunities to reflect on experiences at Dickinson with racial violence </a:t>
          </a:r>
        </a:p>
      </dsp:txBody>
      <dsp:txXfrm>
        <a:off x="1814691" y="1597984"/>
        <a:ext cx="1680269" cy="1209794"/>
      </dsp:txXfrm>
    </dsp:sp>
    <dsp:sp modelId="{05381238-B3A5-4BB4-B905-8E7E2F68D255}">
      <dsp:nvSpPr>
        <dsp:cNvPr id="0" name=""/>
        <dsp:cNvSpPr/>
      </dsp:nvSpPr>
      <dsp:spPr>
        <a:xfrm>
          <a:off x="1814691"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02</a:t>
          </a:r>
        </a:p>
      </dsp:txBody>
      <dsp:txXfrm>
        <a:off x="1814691" y="791455"/>
        <a:ext cx="1680269" cy="806529"/>
      </dsp:txXfrm>
    </dsp:sp>
    <dsp:sp modelId="{05BDC4B7-4E78-4017-B1A2-56AB1EE83708}">
      <dsp:nvSpPr>
        <dsp:cNvPr id="0" name=""/>
        <dsp:cNvSpPr/>
      </dsp:nvSpPr>
      <dsp:spPr>
        <a:xfrm>
          <a:off x="3629382" y="791455"/>
          <a:ext cx="1680269" cy="2016323"/>
        </a:xfrm>
        <a:prstGeom prst="rect">
          <a:avLst/>
        </a:prstGeom>
        <a:solidFill>
          <a:schemeClr val="accent2">
            <a:hueOff val="-609918"/>
            <a:satOff val="-265"/>
            <a:lumOff val="-5568"/>
            <a:alphaOff val="0"/>
          </a:schemeClr>
        </a:solidFill>
        <a:ln w="12700" cap="flat" cmpd="sng" algn="ctr">
          <a:solidFill>
            <a:schemeClr val="accent2">
              <a:hueOff val="-609918"/>
              <a:satOff val="-265"/>
              <a:lumOff val="-5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488950">
            <a:lnSpc>
              <a:spcPct val="90000"/>
            </a:lnSpc>
            <a:spcBef>
              <a:spcPct val="0"/>
            </a:spcBef>
            <a:spcAft>
              <a:spcPct val="35000"/>
            </a:spcAft>
            <a:buNone/>
          </a:pPr>
          <a:r>
            <a:rPr lang="en-US" sz="1100" kern="1200"/>
            <a:t>Develop an understanding of the mental impact of prolonged exposure to these images </a:t>
          </a:r>
        </a:p>
      </dsp:txBody>
      <dsp:txXfrm>
        <a:off x="3629382" y="1597984"/>
        <a:ext cx="1680269" cy="1209794"/>
      </dsp:txXfrm>
    </dsp:sp>
    <dsp:sp modelId="{866401C3-584F-4779-BFFA-5505B113C075}">
      <dsp:nvSpPr>
        <dsp:cNvPr id="0" name=""/>
        <dsp:cNvSpPr/>
      </dsp:nvSpPr>
      <dsp:spPr>
        <a:xfrm>
          <a:off x="3629382"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03</a:t>
          </a:r>
        </a:p>
      </dsp:txBody>
      <dsp:txXfrm>
        <a:off x="3629382" y="791455"/>
        <a:ext cx="1680269" cy="806529"/>
      </dsp:txXfrm>
    </dsp:sp>
    <dsp:sp modelId="{5D40B0A3-817F-4FDE-BD0F-6AB2DE890CA3}">
      <dsp:nvSpPr>
        <dsp:cNvPr id="0" name=""/>
        <dsp:cNvSpPr/>
      </dsp:nvSpPr>
      <dsp:spPr>
        <a:xfrm>
          <a:off x="5444073" y="791455"/>
          <a:ext cx="1680269" cy="2016323"/>
        </a:xfrm>
        <a:prstGeom prst="rect">
          <a:avLst/>
        </a:prstGeom>
        <a:solidFill>
          <a:schemeClr val="accent2">
            <a:hueOff val="-914878"/>
            <a:satOff val="-397"/>
            <a:lumOff val="-8353"/>
            <a:alphaOff val="0"/>
          </a:schemeClr>
        </a:solidFill>
        <a:ln w="12700" cap="flat" cmpd="sng" algn="ctr">
          <a:solidFill>
            <a:schemeClr val="accent2">
              <a:hueOff val="-914878"/>
              <a:satOff val="-397"/>
              <a:lumOff val="-8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488950">
            <a:lnSpc>
              <a:spcPct val="90000"/>
            </a:lnSpc>
            <a:spcBef>
              <a:spcPct val="0"/>
            </a:spcBef>
            <a:spcAft>
              <a:spcPct val="35000"/>
            </a:spcAft>
            <a:buNone/>
          </a:pPr>
          <a:r>
            <a:rPr lang="en-US" sz="1100" kern="1200"/>
            <a:t>Identify some common mental/emotional effects student activists might experience </a:t>
          </a:r>
        </a:p>
      </dsp:txBody>
      <dsp:txXfrm>
        <a:off x="5444073" y="1597984"/>
        <a:ext cx="1680269" cy="1209794"/>
      </dsp:txXfrm>
    </dsp:sp>
    <dsp:sp modelId="{A1757B1F-AED6-4C67-A59F-A87E2D64831D}">
      <dsp:nvSpPr>
        <dsp:cNvPr id="0" name=""/>
        <dsp:cNvSpPr/>
      </dsp:nvSpPr>
      <dsp:spPr>
        <a:xfrm>
          <a:off x="5444073"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04</a:t>
          </a:r>
        </a:p>
      </dsp:txBody>
      <dsp:txXfrm>
        <a:off x="5444073" y="791455"/>
        <a:ext cx="1680269" cy="806529"/>
      </dsp:txXfrm>
    </dsp:sp>
    <dsp:sp modelId="{97DF5078-CD45-49A7-8334-D72523FB2B41}">
      <dsp:nvSpPr>
        <dsp:cNvPr id="0" name=""/>
        <dsp:cNvSpPr/>
      </dsp:nvSpPr>
      <dsp:spPr>
        <a:xfrm>
          <a:off x="7258764" y="791455"/>
          <a:ext cx="1680269" cy="2016323"/>
        </a:xfrm>
        <a:prstGeom prst="rect">
          <a:avLst/>
        </a:prstGeom>
        <a:solidFill>
          <a:schemeClr val="accent2">
            <a:hueOff val="-1219837"/>
            <a:satOff val="-530"/>
            <a:lumOff val="-11137"/>
            <a:alphaOff val="0"/>
          </a:schemeClr>
        </a:solidFill>
        <a:ln w="12700" cap="flat" cmpd="sng" algn="ctr">
          <a:solidFill>
            <a:schemeClr val="accent2">
              <a:hueOff val="-1219837"/>
              <a:satOff val="-530"/>
              <a:lumOff val="-11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488950">
            <a:lnSpc>
              <a:spcPct val="90000"/>
            </a:lnSpc>
            <a:spcBef>
              <a:spcPct val="0"/>
            </a:spcBef>
            <a:spcAft>
              <a:spcPct val="35000"/>
            </a:spcAft>
            <a:buNone/>
          </a:pPr>
          <a:r>
            <a:rPr lang="en-US" sz="1100" kern="1200"/>
            <a:t>Understand the nature of trauma and triggers </a:t>
          </a:r>
        </a:p>
      </dsp:txBody>
      <dsp:txXfrm>
        <a:off x="7258764" y="1597984"/>
        <a:ext cx="1680269" cy="1209794"/>
      </dsp:txXfrm>
    </dsp:sp>
    <dsp:sp modelId="{039AC642-0024-4397-8F29-67EA3DBD94B6}">
      <dsp:nvSpPr>
        <dsp:cNvPr id="0" name=""/>
        <dsp:cNvSpPr/>
      </dsp:nvSpPr>
      <dsp:spPr>
        <a:xfrm>
          <a:off x="7258764"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05</a:t>
          </a:r>
        </a:p>
      </dsp:txBody>
      <dsp:txXfrm>
        <a:off x="7258764" y="791455"/>
        <a:ext cx="1680269" cy="806529"/>
      </dsp:txXfrm>
    </dsp:sp>
    <dsp:sp modelId="{8814E050-86BE-4CFE-991B-B9EE6124BB2B}">
      <dsp:nvSpPr>
        <dsp:cNvPr id="0" name=""/>
        <dsp:cNvSpPr/>
      </dsp:nvSpPr>
      <dsp:spPr>
        <a:xfrm>
          <a:off x="9073455" y="791455"/>
          <a:ext cx="1680269" cy="2016323"/>
        </a:xfrm>
        <a:prstGeom prst="rect">
          <a:avLst/>
        </a:prstGeom>
        <a:solidFill>
          <a:schemeClr val="accent2">
            <a:hueOff val="-1524796"/>
            <a:satOff val="-662"/>
            <a:lumOff val="-13921"/>
            <a:alphaOff val="0"/>
          </a:schemeClr>
        </a:solidFill>
        <a:ln w="12700" cap="flat" cmpd="sng" algn="ctr">
          <a:solidFill>
            <a:schemeClr val="accent2">
              <a:hueOff val="-1524796"/>
              <a:satOff val="-66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973" tIns="0" rIns="165973" bIns="330200" numCol="1" spcCol="1270" anchor="t" anchorCtr="0">
          <a:noAutofit/>
        </a:bodyPr>
        <a:lstStyle/>
        <a:p>
          <a:pPr marL="0" lvl="0" indent="0" algn="l" defTabSz="488950">
            <a:lnSpc>
              <a:spcPct val="90000"/>
            </a:lnSpc>
            <a:spcBef>
              <a:spcPct val="0"/>
            </a:spcBef>
            <a:spcAft>
              <a:spcPct val="35000"/>
            </a:spcAft>
            <a:buNone/>
          </a:pPr>
          <a:r>
            <a:rPr lang="en-US" sz="1100" kern="1200"/>
            <a:t>Learn different ways to manage the impact of racial trauma </a:t>
          </a:r>
        </a:p>
      </dsp:txBody>
      <dsp:txXfrm>
        <a:off x="9073455" y="1597984"/>
        <a:ext cx="1680269" cy="1209794"/>
      </dsp:txXfrm>
    </dsp:sp>
    <dsp:sp modelId="{600E3CCD-F1F4-47B3-9D0C-D8ADEDA9EA48}">
      <dsp:nvSpPr>
        <dsp:cNvPr id="0" name=""/>
        <dsp:cNvSpPr/>
      </dsp:nvSpPr>
      <dsp:spPr>
        <a:xfrm>
          <a:off x="9073455" y="791455"/>
          <a:ext cx="1680269" cy="8065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973" tIns="165100" rIns="165973" bIns="165100" numCol="1" spcCol="1270" anchor="ctr" anchorCtr="0">
          <a:noAutofit/>
        </a:bodyPr>
        <a:lstStyle/>
        <a:p>
          <a:pPr marL="0" lvl="0" indent="0" algn="l" defTabSz="1511300">
            <a:lnSpc>
              <a:spcPct val="90000"/>
            </a:lnSpc>
            <a:spcBef>
              <a:spcPct val="0"/>
            </a:spcBef>
            <a:spcAft>
              <a:spcPct val="35000"/>
            </a:spcAft>
            <a:buNone/>
          </a:pPr>
          <a:r>
            <a:rPr lang="en-US" sz="3400" kern="1200"/>
            <a:t>06</a:t>
          </a:r>
        </a:p>
      </dsp:txBody>
      <dsp:txXfrm>
        <a:off x="9073455" y="791455"/>
        <a:ext cx="1680269" cy="806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86891-6C87-4612-A961-ECA7B615F379}">
      <dsp:nvSpPr>
        <dsp:cNvPr id="0" name=""/>
        <dsp:cNvSpPr/>
      </dsp:nvSpPr>
      <dsp:spPr>
        <a:xfrm>
          <a:off x="2813834" y="1558113"/>
          <a:ext cx="616692" cy="91440"/>
        </a:xfrm>
        <a:custGeom>
          <a:avLst/>
          <a:gdLst/>
          <a:ahLst/>
          <a:cxnLst/>
          <a:rect l="0" t="0" r="0" b="0"/>
          <a:pathLst>
            <a:path>
              <a:moveTo>
                <a:pt x="0" y="45720"/>
              </a:moveTo>
              <a:lnTo>
                <a:pt x="61669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998" y="1600597"/>
        <a:ext cx="32364" cy="6472"/>
      </dsp:txXfrm>
    </dsp:sp>
    <dsp:sp modelId="{3A636EDC-4F67-4FAB-8B6A-43C7CC31C607}">
      <dsp:nvSpPr>
        <dsp:cNvPr id="0" name=""/>
        <dsp:cNvSpPr/>
      </dsp:nvSpPr>
      <dsp:spPr>
        <a:xfrm>
          <a:off x="1318" y="759538"/>
          <a:ext cx="2814316" cy="16885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904" tIns="144754" rIns="137904" bIns="144754" numCol="1" spcCol="1270" anchor="t" anchorCtr="0">
          <a:noAutofit/>
        </a:bodyPr>
        <a:lstStyle/>
        <a:p>
          <a:pPr marL="0" lvl="0" indent="0" algn="l" defTabSz="800100">
            <a:lnSpc>
              <a:spcPct val="90000"/>
            </a:lnSpc>
            <a:spcBef>
              <a:spcPct val="0"/>
            </a:spcBef>
            <a:spcAft>
              <a:spcPct val="35000"/>
            </a:spcAft>
            <a:buNone/>
          </a:pPr>
          <a:r>
            <a:rPr lang="en-US" sz="1800" kern="1200"/>
            <a:t>Think about</a:t>
          </a:r>
        </a:p>
        <a:p>
          <a:pPr marL="114300" lvl="1" indent="-114300" algn="l" defTabSz="622300">
            <a:lnSpc>
              <a:spcPct val="90000"/>
            </a:lnSpc>
            <a:spcBef>
              <a:spcPct val="0"/>
            </a:spcBef>
            <a:spcAft>
              <a:spcPct val="15000"/>
            </a:spcAft>
            <a:buChar char="•"/>
          </a:pPr>
          <a:r>
            <a:rPr lang="en-US" sz="1400" kern="1200"/>
            <a:t>Think about your exposure to racial violence, whether experienced personally or observed (i.e., can include TV or social media)</a:t>
          </a:r>
        </a:p>
      </dsp:txBody>
      <dsp:txXfrm>
        <a:off x="1318" y="759538"/>
        <a:ext cx="2814316" cy="1688589"/>
      </dsp:txXfrm>
    </dsp:sp>
    <dsp:sp modelId="{EB304180-95C2-44F9-B6D0-DF2E72B0FA13}">
      <dsp:nvSpPr>
        <dsp:cNvPr id="0" name=""/>
        <dsp:cNvSpPr/>
      </dsp:nvSpPr>
      <dsp:spPr>
        <a:xfrm>
          <a:off x="1408476" y="2446328"/>
          <a:ext cx="3461609" cy="616692"/>
        </a:xfrm>
        <a:custGeom>
          <a:avLst/>
          <a:gdLst/>
          <a:ahLst/>
          <a:cxnLst/>
          <a:rect l="0" t="0" r="0" b="0"/>
          <a:pathLst>
            <a:path>
              <a:moveTo>
                <a:pt x="3461609" y="0"/>
              </a:moveTo>
              <a:lnTo>
                <a:pt x="3461609" y="325446"/>
              </a:lnTo>
              <a:lnTo>
                <a:pt x="0" y="325446"/>
              </a:lnTo>
              <a:lnTo>
                <a:pt x="0" y="616692"/>
              </a:lnTo>
            </a:path>
          </a:pathLst>
        </a:custGeom>
        <a:noFill/>
        <a:ln w="9525" cap="flat" cmpd="sng" algn="ctr">
          <a:solidFill>
            <a:schemeClr val="accent2">
              <a:hueOff val="-762398"/>
              <a:satOff val="-331"/>
              <a:lumOff val="-696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1240" y="2751438"/>
        <a:ext cx="176080" cy="6472"/>
      </dsp:txXfrm>
    </dsp:sp>
    <dsp:sp modelId="{EA66FA96-3395-46C9-AFD9-20F231168AD9}">
      <dsp:nvSpPr>
        <dsp:cNvPr id="0" name=""/>
        <dsp:cNvSpPr/>
      </dsp:nvSpPr>
      <dsp:spPr>
        <a:xfrm>
          <a:off x="3462927" y="759538"/>
          <a:ext cx="2814316" cy="1688589"/>
        </a:xfrm>
        <a:prstGeom prst="rect">
          <a:avLst/>
        </a:prstGeom>
        <a:solidFill>
          <a:schemeClr val="accent2">
            <a:hueOff val="-508265"/>
            <a:satOff val="-221"/>
            <a:lumOff val="-46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904" tIns="144754" rIns="137904" bIns="144754" numCol="1" spcCol="1270" anchor="t" anchorCtr="0">
          <a:noAutofit/>
        </a:bodyPr>
        <a:lstStyle/>
        <a:p>
          <a:pPr marL="0" lvl="0" indent="0" algn="l" defTabSz="800100">
            <a:lnSpc>
              <a:spcPct val="90000"/>
            </a:lnSpc>
            <a:spcBef>
              <a:spcPct val="0"/>
            </a:spcBef>
            <a:spcAft>
              <a:spcPct val="35000"/>
            </a:spcAft>
            <a:buNone/>
          </a:pPr>
          <a:r>
            <a:rPr lang="en-US" sz="1800" kern="1200"/>
            <a:t>Write down</a:t>
          </a:r>
        </a:p>
        <a:p>
          <a:pPr marL="114300" lvl="1" indent="-114300" algn="l" defTabSz="622300">
            <a:lnSpc>
              <a:spcPct val="90000"/>
            </a:lnSpc>
            <a:spcBef>
              <a:spcPct val="0"/>
            </a:spcBef>
            <a:spcAft>
              <a:spcPct val="15000"/>
            </a:spcAft>
            <a:buChar char="•"/>
          </a:pPr>
          <a:r>
            <a:rPr lang="en-US" sz="1400" kern="1200"/>
            <a:t>When you think about these experiences, write down what thoughts and feelings come up for you </a:t>
          </a:r>
        </a:p>
      </dsp:txBody>
      <dsp:txXfrm>
        <a:off x="3462927" y="759538"/>
        <a:ext cx="2814316" cy="1688589"/>
      </dsp:txXfrm>
    </dsp:sp>
    <dsp:sp modelId="{0636F3DA-515C-400A-96CA-277B2CE45874}">
      <dsp:nvSpPr>
        <dsp:cNvPr id="0" name=""/>
        <dsp:cNvSpPr/>
      </dsp:nvSpPr>
      <dsp:spPr>
        <a:xfrm>
          <a:off x="2813834" y="3893996"/>
          <a:ext cx="616692" cy="91440"/>
        </a:xfrm>
        <a:custGeom>
          <a:avLst/>
          <a:gdLst/>
          <a:ahLst/>
          <a:cxnLst/>
          <a:rect l="0" t="0" r="0" b="0"/>
          <a:pathLst>
            <a:path>
              <a:moveTo>
                <a:pt x="0" y="45720"/>
              </a:moveTo>
              <a:lnTo>
                <a:pt x="616692" y="45720"/>
              </a:lnTo>
            </a:path>
          </a:pathLst>
        </a:custGeom>
        <a:noFill/>
        <a:ln w="9525" cap="flat" cmpd="sng" algn="ctr">
          <a:solidFill>
            <a:schemeClr val="accent2">
              <a:hueOff val="-1524796"/>
              <a:satOff val="-662"/>
              <a:lumOff val="-1392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998" y="3936479"/>
        <a:ext cx="32364" cy="6472"/>
      </dsp:txXfrm>
    </dsp:sp>
    <dsp:sp modelId="{BB693CD1-8974-49BA-A587-54922A487555}">
      <dsp:nvSpPr>
        <dsp:cNvPr id="0" name=""/>
        <dsp:cNvSpPr/>
      </dsp:nvSpPr>
      <dsp:spPr>
        <a:xfrm>
          <a:off x="1318" y="3095421"/>
          <a:ext cx="2814316" cy="1688589"/>
        </a:xfrm>
        <a:prstGeom prst="rect">
          <a:avLst/>
        </a:prstGeom>
        <a:solidFill>
          <a:schemeClr val="accent2">
            <a:hueOff val="-1016531"/>
            <a:satOff val="-441"/>
            <a:lumOff val="-92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904" tIns="144754" rIns="137904" bIns="144754" numCol="1" spcCol="1270" anchor="t" anchorCtr="0">
          <a:noAutofit/>
        </a:bodyPr>
        <a:lstStyle/>
        <a:p>
          <a:pPr marL="0" lvl="0" indent="0" algn="l" defTabSz="800100">
            <a:lnSpc>
              <a:spcPct val="90000"/>
            </a:lnSpc>
            <a:spcBef>
              <a:spcPct val="0"/>
            </a:spcBef>
            <a:spcAft>
              <a:spcPct val="35000"/>
            </a:spcAft>
            <a:buNone/>
          </a:pPr>
          <a:r>
            <a:rPr lang="en-US" sz="1800" kern="1200"/>
            <a:t>Write down</a:t>
          </a:r>
        </a:p>
        <a:p>
          <a:pPr marL="114300" lvl="1" indent="-114300" algn="l" defTabSz="622300">
            <a:lnSpc>
              <a:spcPct val="90000"/>
            </a:lnSpc>
            <a:spcBef>
              <a:spcPct val="0"/>
            </a:spcBef>
            <a:spcAft>
              <a:spcPct val="15000"/>
            </a:spcAft>
            <a:buChar char="•"/>
          </a:pPr>
          <a:r>
            <a:rPr lang="en-US" sz="1400" kern="1200"/>
            <a:t>Briefly write down how you have responded to those thoughts and feelings in the past</a:t>
          </a:r>
        </a:p>
      </dsp:txBody>
      <dsp:txXfrm>
        <a:off x="1318" y="3095421"/>
        <a:ext cx="2814316" cy="1688589"/>
      </dsp:txXfrm>
    </dsp:sp>
    <dsp:sp modelId="{D715C9B1-2BEE-4BF9-B57D-28480B75EAF0}">
      <dsp:nvSpPr>
        <dsp:cNvPr id="0" name=""/>
        <dsp:cNvSpPr/>
      </dsp:nvSpPr>
      <dsp:spPr>
        <a:xfrm>
          <a:off x="3462927" y="3095421"/>
          <a:ext cx="2814316" cy="1688589"/>
        </a:xfrm>
        <a:prstGeom prst="rect">
          <a:avLst/>
        </a:prstGeom>
        <a:solidFill>
          <a:schemeClr val="accent2">
            <a:hueOff val="-1524796"/>
            <a:satOff val="-662"/>
            <a:lumOff val="-1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904" tIns="144754" rIns="137904" bIns="144754" numCol="1" spcCol="1270" anchor="t" anchorCtr="0">
          <a:noAutofit/>
        </a:bodyPr>
        <a:lstStyle/>
        <a:p>
          <a:pPr marL="0" lvl="0" indent="0" algn="l" defTabSz="800100">
            <a:lnSpc>
              <a:spcPct val="90000"/>
            </a:lnSpc>
            <a:spcBef>
              <a:spcPct val="0"/>
            </a:spcBef>
            <a:spcAft>
              <a:spcPct val="35000"/>
            </a:spcAft>
            <a:buNone/>
          </a:pPr>
          <a:r>
            <a:rPr lang="en-US" sz="1800" kern="1200"/>
            <a:t>Reflect</a:t>
          </a:r>
        </a:p>
        <a:p>
          <a:pPr marL="114300" lvl="1" indent="-114300" algn="l" defTabSz="622300">
            <a:lnSpc>
              <a:spcPct val="90000"/>
            </a:lnSpc>
            <a:spcBef>
              <a:spcPct val="0"/>
            </a:spcBef>
            <a:spcAft>
              <a:spcPct val="15000"/>
            </a:spcAft>
            <a:buChar char="•"/>
          </a:pPr>
          <a:r>
            <a:rPr lang="en-US" sz="1400" kern="1200"/>
            <a:t>Reflect upon what you think about how you've dealt with your thoughts and feelings in reaction to racial trauma</a:t>
          </a:r>
        </a:p>
      </dsp:txBody>
      <dsp:txXfrm>
        <a:off x="3462927" y="3095421"/>
        <a:ext cx="2814316" cy="168858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46CE7D5-CF57-46EF-B807-FDD0502418D4}" type="datetimeFigureOut">
              <a:rPr lang="en-US" smtClean="0"/>
              <a:t>9/11/2020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549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592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41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918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134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34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649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936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057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2806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46CE7D5-CF57-46EF-B807-FDD0502418D4}" type="datetimeFigureOut">
              <a:rPr lang="en-US" smtClean="0"/>
              <a:t>9/11/2020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325446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46CE7D5-CF57-46EF-B807-FDD0502418D4}" type="datetimeFigureOut">
              <a:rPr lang="en-US" smtClean="0"/>
              <a:t>9/11/2020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59702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sychology.uga.edu/coping-racial-trauma" TargetMode="External"/><Relationship Id="rId2" Type="http://schemas.openxmlformats.org/officeDocument/2006/relationships/hyperlink" Target="https://www.dickinson.edu/homepage/138/wellness_center" TargetMode="External"/><Relationship Id="rId1" Type="http://schemas.openxmlformats.org/officeDocument/2006/relationships/slideLayout" Target="../slideLayouts/slideLayout2.xml"/><Relationship Id="rId5" Type="http://schemas.openxmlformats.org/officeDocument/2006/relationships/hyperlink" Target="https://www.calltomindnow.org/spotlight-on-black-trauma-and-policing" TargetMode="External"/><Relationship Id="rId4" Type="http://schemas.openxmlformats.org/officeDocument/2006/relationships/hyperlink" Target="https://www.alexandriava.gov/dchs/adultservices/default.aspx?id=1161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https://www.apa.org/topics/traum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x.doi.org/10.1037/amp0000442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“I can’t watch another one of those videos”: Racial violence,  trauma, and healing </a:t>
            </a:r>
            <a:endParaRPr lang="en-US" dirty="0"/>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dirty="0">
                <a:ea typeface="+mn-lt"/>
                <a:cs typeface="+mn-lt"/>
              </a:rPr>
              <a:t>Vincent L. Stephens, Ph.D. </a:t>
            </a:r>
            <a:endParaRPr lang="en-US"/>
          </a:p>
          <a:p>
            <a:r>
              <a:rPr lang="en-US" dirty="0">
                <a:cs typeface="Calibri"/>
              </a:rPr>
              <a:t>&amp;</a:t>
            </a:r>
          </a:p>
          <a:p>
            <a:r>
              <a:rPr lang="en-US" dirty="0">
                <a:cs typeface="Calibri"/>
              </a:rPr>
              <a:t>Missy Taylor, Ph.D.</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16832-1FE3-4BC1-A2C2-74F0376ADBFC}"/>
              </a:ext>
            </a:extLst>
          </p:cNvPr>
          <p:cNvSpPr>
            <a:spLocks noGrp="1"/>
          </p:cNvSpPr>
          <p:nvPr>
            <p:ph type="title"/>
          </p:nvPr>
        </p:nvSpPr>
        <p:spPr>
          <a:xfrm>
            <a:off x="961292" y="1031634"/>
            <a:ext cx="3368431" cy="4844777"/>
          </a:xfrm>
        </p:spPr>
        <p:txBody>
          <a:bodyPr>
            <a:normAutofit/>
          </a:bodyPr>
          <a:lstStyle/>
          <a:p>
            <a:r>
              <a:rPr lang="en-US">
                <a:solidFill>
                  <a:srgbClr val="FFFFFF"/>
                </a:solidFill>
                <a:cs typeface="Calibri Light"/>
              </a:rPr>
              <a:t>Wellness Center Resources</a:t>
            </a:r>
            <a:endParaRPr lang="en-US">
              <a:solidFill>
                <a:srgbClr val="FFFFFF"/>
              </a:solidFill>
            </a:endParaRPr>
          </a:p>
        </p:txBody>
      </p:sp>
      <p:sp>
        <p:nvSpPr>
          <p:cNvPr id="3" name="Content Placeholder 2">
            <a:extLst>
              <a:ext uri="{FF2B5EF4-FFF2-40B4-BE49-F238E27FC236}">
                <a16:creationId xmlns:a16="http://schemas.microsoft.com/office/drawing/2014/main" id="{34056A99-5880-4713-BDAA-965D0AC7946A}"/>
              </a:ext>
            </a:extLst>
          </p:cNvPr>
          <p:cNvSpPr>
            <a:spLocks noGrp="1"/>
          </p:cNvSpPr>
          <p:nvPr>
            <p:ph idx="1"/>
          </p:nvPr>
        </p:nvSpPr>
        <p:spPr>
          <a:xfrm>
            <a:off x="5289791" y="1031634"/>
            <a:ext cx="6140590" cy="4746232"/>
          </a:xfrm>
        </p:spPr>
        <p:txBody>
          <a:bodyPr anchor="ctr">
            <a:normAutofit/>
          </a:bodyPr>
          <a:lstStyle/>
          <a:p>
            <a:r>
              <a:rPr lang="en-US" dirty="0"/>
              <a:t>We are open 8:30-4:30 M-F</a:t>
            </a:r>
          </a:p>
          <a:p>
            <a:r>
              <a:rPr lang="en-US" dirty="0"/>
              <a:t>Call us at 717-245-1663 to schedule an appointment to speak with a counselor</a:t>
            </a:r>
          </a:p>
          <a:p>
            <a:r>
              <a:rPr lang="en-US" dirty="0"/>
              <a:t>If in crisis, call 911 if off campus or call DPS if on campus</a:t>
            </a:r>
          </a:p>
          <a:p>
            <a:r>
              <a:rPr lang="en-US" dirty="0"/>
              <a:t>We provide counseling, health services, nutrition services, and psychiatry</a:t>
            </a:r>
          </a:p>
          <a:p>
            <a:r>
              <a:rPr lang="en-US" dirty="0"/>
              <a:t>Counseling services are free and confidential</a:t>
            </a:r>
          </a:p>
          <a:p>
            <a:r>
              <a:rPr lang="en-US" dirty="0"/>
              <a:t>If you don’t feel like you connect with your counselor, please ask to meet with another therapist</a:t>
            </a:r>
          </a:p>
        </p:txBody>
      </p:sp>
    </p:spTree>
    <p:extLst>
      <p:ext uri="{BB962C8B-B14F-4D97-AF65-F5344CB8AC3E}">
        <p14:creationId xmlns:p14="http://schemas.microsoft.com/office/powerpoint/2010/main" val="222579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76E8E-FBED-4981-98F7-238C2650ED09}"/>
              </a:ext>
            </a:extLst>
          </p:cNvPr>
          <p:cNvSpPr>
            <a:spLocks noGrp="1"/>
          </p:cNvSpPr>
          <p:nvPr>
            <p:ph type="title"/>
          </p:nvPr>
        </p:nvSpPr>
        <p:spPr>
          <a:xfrm>
            <a:off x="961292" y="1031634"/>
            <a:ext cx="3368431" cy="4844777"/>
          </a:xfrm>
        </p:spPr>
        <p:txBody>
          <a:bodyPr>
            <a:normAutofit/>
          </a:bodyPr>
          <a:lstStyle/>
          <a:p>
            <a:r>
              <a:rPr lang="en-US">
                <a:solidFill>
                  <a:srgbClr val="FFFFFF"/>
                </a:solidFill>
                <a:cs typeface="Calibri Light"/>
              </a:rPr>
              <a:t>Resources</a:t>
            </a:r>
            <a:endParaRPr lang="en-US">
              <a:solidFill>
                <a:srgbClr val="FFFFFF"/>
              </a:solidFill>
            </a:endParaRPr>
          </a:p>
        </p:txBody>
      </p:sp>
      <p:sp>
        <p:nvSpPr>
          <p:cNvPr id="3" name="Content Placeholder 2">
            <a:extLst>
              <a:ext uri="{FF2B5EF4-FFF2-40B4-BE49-F238E27FC236}">
                <a16:creationId xmlns:a16="http://schemas.microsoft.com/office/drawing/2014/main" id="{C57CA39A-A1F6-4375-A42C-DDB6BA61B6E6}"/>
              </a:ext>
            </a:extLst>
          </p:cNvPr>
          <p:cNvSpPr>
            <a:spLocks noGrp="1"/>
          </p:cNvSpPr>
          <p:nvPr>
            <p:ph idx="1"/>
          </p:nvPr>
        </p:nvSpPr>
        <p:spPr>
          <a:xfrm>
            <a:off x="5289791" y="1031634"/>
            <a:ext cx="6140590" cy="4746232"/>
          </a:xfrm>
        </p:spPr>
        <p:txBody>
          <a:bodyPr anchor="ctr">
            <a:normAutofit/>
          </a:bodyPr>
          <a:lstStyle/>
          <a:p>
            <a:r>
              <a:rPr lang="en-US" dirty="0">
                <a:hlinkClick r:id="rId2"/>
              </a:rPr>
              <a:t>https://www.dickinson.edu/homepage/138/wellness_center</a:t>
            </a:r>
            <a:endParaRPr lang="en-US" dirty="0"/>
          </a:p>
          <a:p>
            <a:r>
              <a:rPr lang="en-US" dirty="0">
                <a:hlinkClick r:id="rId3"/>
              </a:rPr>
              <a:t>https://psychology.uga.edu/coping-racial-trauma</a:t>
            </a:r>
            <a:endParaRPr lang="en-US" dirty="0"/>
          </a:p>
          <a:p>
            <a:r>
              <a:rPr lang="en-US" dirty="0">
                <a:hlinkClick r:id="rId4"/>
              </a:rPr>
              <a:t>https://www.alexandriava.gov/dchs/adultservices/default.aspx?id=116118</a:t>
            </a:r>
            <a:endParaRPr lang="en-US" dirty="0"/>
          </a:p>
          <a:p>
            <a:r>
              <a:rPr lang="en-US" dirty="0">
                <a:hlinkClick r:id="rId5"/>
              </a:rPr>
              <a:t>https://www.calltomindnow.org/spotlight-on-black-trauma-and-policing</a:t>
            </a:r>
            <a:endParaRPr lang="en-US" dirty="0"/>
          </a:p>
        </p:txBody>
      </p:sp>
    </p:spTree>
    <p:extLst>
      <p:ext uri="{BB962C8B-B14F-4D97-AF65-F5344CB8AC3E}">
        <p14:creationId xmlns:p14="http://schemas.microsoft.com/office/powerpoint/2010/main" val="2124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rofile picture">
            <a:extLst>
              <a:ext uri="{FF2B5EF4-FFF2-40B4-BE49-F238E27FC236}">
                <a16:creationId xmlns:a16="http://schemas.microsoft.com/office/drawing/2014/main" id="{7E1D30B3-C291-41C5-90A1-6BCB851922EF}"/>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endParaRPr lang="en-US" dirty="0"/>
          </a:p>
        </p:txBody>
      </p:sp>
      <p:pic>
        <p:nvPicPr>
          <p:cNvPr id="7" name="Picture 6">
            <a:extLst>
              <a:ext uri="{FF2B5EF4-FFF2-40B4-BE49-F238E27FC236}">
                <a16:creationId xmlns:a16="http://schemas.microsoft.com/office/drawing/2014/main" id="{104ED43C-0435-44FC-ABB1-24A3FA9F98F7}"/>
              </a:ext>
            </a:extLst>
          </p:cNvPr>
          <p:cNvPicPr>
            <a:picLocks noChangeAspect="1"/>
          </p:cNvPicPr>
          <p:nvPr/>
        </p:nvPicPr>
        <p:blipFill>
          <a:blip r:embed="rId2"/>
          <a:stretch>
            <a:fillRect/>
          </a:stretch>
        </p:blipFill>
        <p:spPr>
          <a:xfrm>
            <a:off x="7364247" y="495644"/>
            <a:ext cx="3265653" cy="4096676"/>
          </a:xfrm>
          <a:prstGeom prst="rect">
            <a:avLst/>
          </a:prstGeom>
        </p:spPr>
      </p:pic>
      <p:sp>
        <p:nvSpPr>
          <p:cNvPr id="8" name="TextBox 7">
            <a:extLst>
              <a:ext uri="{FF2B5EF4-FFF2-40B4-BE49-F238E27FC236}">
                <a16:creationId xmlns:a16="http://schemas.microsoft.com/office/drawing/2014/main" id="{E2E22318-E10E-4DD3-A9C4-C5458ECDBF6A}"/>
              </a:ext>
            </a:extLst>
          </p:cNvPr>
          <p:cNvSpPr txBox="1"/>
          <p:nvPr/>
        </p:nvSpPr>
        <p:spPr>
          <a:xfrm>
            <a:off x="7441984" y="4974272"/>
            <a:ext cx="3835602" cy="923330"/>
          </a:xfrm>
          <a:prstGeom prst="rect">
            <a:avLst/>
          </a:prstGeom>
          <a:noFill/>
        </p:spPr>
        <p:txBody>
          <a:bodyPr wrap="square" rtlCol="0">
            <a:spAutoFit/>
          </a:bodyPr>
          <a:lstStyle/>
          <a:p>
            <a:r>
              <a:rPr lang="en-US" dirty="0"/>
              <a:t>Dr. Missy Taylor</a:t>
            </a:r>
          </a:p>
          <a:p>
            <a:r>
              <a:rPr lang="en-US" dirty="0"/>
              <a:t>AOD Coordinator/Licensed Psychologist</a:t>
            </a:r>
          </a:p>
          <a:p>
            <a:r>
              <a:rPr lang="en-US" dirty="0"/>
              <a:t>Wellness Center</a:t>
            </a:r>
          </a:p>
        </p:txBody>
      </p:sp>
      <p:pic>
        <p:nvPicPr>
          <p:cNvPr id="11" name="Picture 10" descr="A person wearing glasses and standing in front of a brick wall&#10;&#10;Description automatically generated">
            <a:extLst>
              <a:ext uri="{FF2B5EF4-FFF2-40B4-BE49-F238E27FC236}">
                <a16:creationId xmlns:a16="http://schemas.microsoft.com/office/drawing/2014/main" id="{71CE9726-3AA2-4A85-8D58-38C8CCA3C7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619" y="406400"/>
            <a:ext cx="5232400" cy="4185920"/>
          </a:xfrm>
          <a:prstGeom prst="rect">
            <a:avLst/>
          </a:prstGeom>
        </p:spPr>
      </p:pic>
      <p:sp>
        <p:nvSpPr>
          <p:cNvPr id="12" name="TextBox 11">
            <a:extLst>
              <a:ext uri="{FF2B5EF4-FFF2-40B4-BE49-F238E27FC236}">
                <a16:creationId xmlns:a16="http://schemas.microsoft.com/office/drawing/2014/main" id="{B9867367-14EC-429E-9B10-CDDE1969E9B3}"/>
              </a:ext>
            </a:extLst>
          </p:cNvPr>
          <p:cNvSpPr txBox="1"/>
          <p:nvPr/>
        </p:nvSpPr>
        <p:spPr>
          <a:xfrm>
            <a:off x="761619" y="4974272"/>
            <a:ext cx="5053847" cy="1477328"/>
          </a:xfrm>
          <a:prstGeom prst="rect">
            <a:avLst/>
          </a:prstGeom>
          <a:noFill/>
        </p:spPr>
        <p:txBody>
          <a:bodyPr wrap="square" rtlCol="0">
            <a:spAutoFit/>
          </a:bodyPr>
          <a:lstStyle/>
          <a:p>
            <a:pPr marL="0" marR="0">
              <a:spcBef>
                <a:spcPts val="0"/>
              </a:spcBef>
              <a:spcAft>
                <a:spcPts val="0"/>
              </a:spcAft>
            </a:pPr>
            <a:r>
              <a:rPr lang="en-US" sz="1800" dirty="0">
                <a:solidFill>
                  <a:srgbClr val="000000"/>
                </a:solidFill>
                <a:effectLst/>
                <a:ea typeface="Times New Roman" panose="02020603050405020304" pitchFamily="18" charset="0"/>
                <a:cs typeface="Arial" panose="020B0604020202020204" pitchFamily="34" charset="0"/>
              </a:rPr>
              <a:t>Vincent L. Stephens, Ph.D.</a:t>
            </a:r>
            <a:endParaRPr lang="en-US" sz="1800" dirty="0">
              <a:effectLst/>
              <a:ea typeface="Times New Roman" panose="02020603050405020304" pitchFamily="18" charset="0"/>
              <a:cs typeface="Arial" panose="020B06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rial" panose="020B0604020202020204" pitchFamily="34" charset="0"/>
              </a:rPr>
              <a:t>Director,</a:t>
            </a:r>
            <a:endParaRPr lang="en-US" sz="1800" dirty="0">
              <a:effectLst/>
              <a:ea typeface="Times New Roman" panose="02020603050405020304" pitchFamily="18" charset="0"/>
              <a:cs typeface="Arial" panose="020B0604020202020204" pitchFamily="34" charset="0"/>
            </a:endParaRPr>
          </a:p>
          <a:p>
            <a:pPr marL="0" marR="0">
              <a:spcBef>
                <a:spcPts val="0"/>
              </a:spcBef>
              <a:spcAft>
                <a:spcPts val="0"/>
              </a:spcAft>
            </a:pPr>
            <a:r>
              <a:rPr lang="en-US" sz="1800" dirty="0" err="1">
                <a:solidFill>
                  <a:srgbClr val="000000"/>
                </a:solidFill>
                <a:effectLst/>
                <a:ea typeface="Times New Roman" panose="02020603050405020304" pitchFamily="18" charset="0"/>
                <a:cs typeface="Arial" panose="020B0604020202020204" pitchFamily="34" charset="0"/>
              </a:rPr>
              <a:t>Popel</a:t>
            </a:r>
            <a:r>
              <a:rPr lang="en-US" sz="1800" dirty="0">
                <a:solidFill>
                  <a:srgbClr val="000000"/>
                </a:solidFill>
                <a:effectLst/>
                <a:ea typeface="Times New Roman" panose="02020603050405020304" pitchFamily="18" charset="0"/>
                <a:cs typeface="Arial" panose="020B0604020202020204" pitchFamily="34" charset="0"/>
              </a:rPr>
              <a:t> Shaw Center for Race &amp; Ethnicity</a:t>
            </a:r>
            <a:endParaRPr lang="en-US" sz="1800" dirty="0">
              <a:effectLst/>
              <a:ea typeface="Times New Roman" panose="02020603050405020304" pitchFamily="18" charset="0"/>
              <a:cs typeface="Arial" panose="020B0604020202020204" pitchFamily="34" charset="0"/>
            </a:endParaRPr>
          </a:p>
          <a:p>
            <a:pPr marL="0" marR="0">
              <a:spcBef>
                <a:spcPts val="0"/>
              </a:spcBef>
              <a:spcAft>
                <a:spcPts val="0"/>
              </a:spcAft>
            </a:pPr>
            <a:r>
              <a:rPr lang="en-US" sz="1800" dirty="0">
                <a:solidFill>
                  <a:srgbClr val="000000"/>
                </a:solidFill>
                <a:effectLst/>
                <a:ea typeface="Times New Roman" panose="02020603050405020304" pitchFamily="18" charset="0"/>
                <a:cs typeface="Arial" panose="020B0604020202020204" pitchFamily="34" charset="0"/>
              </a:rPr>
              <a:t>Contributing Faculty, Department of Music</a:t>
            </a:r>
            <a:endParaRPr lang="en-US" sz="1800" dirty="0">
              <a:effectLst/>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3608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7729-627B-40E2-B9B0-AD02F831AA0C}"/>
              </a:ext>
            </a:extLst>
          </p:cNvPr>
          <p:cNvSpPr>
            <a:spLocks noGrp="1"/>
          </p:cNvSpPr>
          <p:nvPr>
            <p:ph type="title"/>
          </p:nvPr>
        </p:nvSpPr>
        <p:spPr>
          <a:xfrm>
            <a:off x="657224" y="499533"/>
            <a:ext cx="10772775" cy="1658198"/>
          </a:xfrm>
        </p:spPr>
        <p:txBody>
          <a:bodyPr>
            <a:normAutofit/>
          </a:bodyPr>
          <a:lstStyle/>
          <a:p>
            <a:r>
              <a:rPr lang="en-US">
                <a:cs typeface="Calibri Light"/>
              </a:rPr>
              <a:t>Goals and Outcomes</a:t>
            </a:r>
            <a:endParaRPr lang="en-US" dirty="0"/>
          </a:p>
        </p:txBody>
      </p:sp>
      <p:graphicFrame>
        <p:nvGraphicFramePr>
          <p:cNvPr id="11" name="Content Placeholder 2">
            <a:extLst>
              <a:ext uri="{FF2B5EF4-FFF2-40B4-BE49-F238E27FC236}">
                <a16:creationId xmlns:a16="http://schemas.microsoft.com/office/drawing/2014/main" id="{2A65C908-5820-4075-999A-5786F2B87968}"/>
              </a:ext>
            </a:extLst>
          </p:cNvPr>
          <p:cNvGraphicFramePr>
            <a:graphicFrameLocks noGrp="1"/>
          </p:cNvGraphicFramePr>
          <p:nvPr>
            <p:ph idx="1"/>
            <p:extLst>
              <p:ext uri="{D42A27DB-BD31-4B8C-83A1-F6EECF244321}">
                <p14:modId xmlns:p14="http://schemas.microsoft.com/office/powerpoint/2010/main" val="686418385"/>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82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9E1F0-3AE6-46CD-AE25-0582FC5F586B}"/>
              </a:ext>
            </a:extLst>
          </p:cNvPr>
          <p:cNvSpPr>
            <a:spLocks noGrp="1"/>
          </p:cNvSpPr>
          <p:nvPr>
            <p:ph type="title"/>
          </p:nvPr>
        </p:nvSpPr>
        <p:spPr>
          <a:xfrm>
            <a:off x="706299" y="639763"/>
            <a:ext cx="3947998" cy="5492750"/>
          </a:xfrm>
        </p:spPr>
        <p:txBody>
          <a:bodyPr>
            <a:normAutofit/>
          </a:bodyPr>
          <a:lstStyle/>
          <a:p>
            <a:r>
              <a:rPr lang="en-US" sz="6000">
                <a:solidFill>
                  <a:srgbClr val="FFFFFF"/>
                </a:solidFill>
                <a:cs typeface="Calibri Light"/>
              </a:rPr>
              <a:t>Format and Structure</a:t>
            </a:r>
            <a:endParaRPr lang="en-US" sz="6000">
              <a:solidFill>
                <a:srgbClr val="FFFFFF"/>
              </a:solidFill>
            </a:endParaRPr>
          </a:p>
        </p:txBody>
      </p:sp>
      <p:cxnSp>
        <p:nvCxnSpPr>
          <p:cNvPr id="16" name="Straight Connector 9">
            <a:extLst>
              <a:ext uri="{FF2B5EF4-FFF2-40B4-BE49-F238E27FC236}">
                <a16:creationId xmlns:a16="http://schemas.microsoft.com/office/drawing/2014/main" id="{9E13708B-D2E3-41E3-BD49-F910056473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AEE1CF-2C8A-4446-AFFC-63C6DD05AF02}"/>
              </a:ext>
            </a:extLst>
          </p:cNvPr>
          <p:cNvSpPr>
            <a:spLocks noGrp="1"/>
          </p:cNvSpPr>
          <p:nvPr>
            <p:ph idx="1"/>
          </p:nvPr>
        </p:nvSpPr>
        <p:spPr>
          <a:xfrm>
            <a:off x="5288349" y="639764"/>
            <a:ext cx="6142032" cy="5492749"/>
          </a:xfrm>
        </p:spPr>
        <p:txBody>
          <a:bodyPr vert="horz" lIns="91440" tIns="45720" rIns="91440" bIns="45720" rtlCol="0" anchor="ctr">
            <a:normAutofit/>
          </a:bodyPr>
          <a:lstStyle/>
          <a:p>
            <a:r>
              <a:rPr lang="en-US" dirty="0">
                <a:ea typeface="+mn-lt"/>
                <a:cs typeface="+mn-lt"/>
              </a:rPr>
              <a:t>Welcome</a:t>
            </a:r>
            <a:endParaRPr lang="en-US" dirty="0"/>
          </a:p>
          <a:p>
            <a:r>
              <a:rPr lang="en-US" dirty="0">
                <a:ea typeface="+mn-lt"/>
                <a:cs typeface="+mn-lt"/>
              </a:rPr>
              <a:t>Why is this important </a:t>
            </a:r>
            <a:endParaRPr lang="en-US"/>
          </a:p>
          <a:p>
            <a:r>
              <a:rPr lang="en-US" dirty="0">
                <a:ea typeface="+mn-lt"/>
                <a:cs typeface="+mn-lt"/>
              </a:rPr>
              <a:t>Student reflections </a:t>
            </a:r>
            <a:endParaRPr lang="en-US"/>
          </a:p>
          <a:p>
            <a:r>
              <a:rPr lang="en-US" dirty="0">
                <a:ea typeface="+mn-lt"/>
                <a:cs typeface="+mn-lt"/>
              </a:rPr>
              <a:t>Defining trauma and racial trauma</a:t>
            </a:r>
            <a:endParaRPr lang="en-US" dirty="0"/>
          </a:p>
          <a:p>
            <a:r>
              <a:rPr lang="en-US" dirty="0">
                <a:ea typeface="+mn-lt"/>
                <a:cs typeface="+mn-lt"/>
              </a:rPr>
              <a:t>Impact of racial trauma</a:t>
            </a:r>
            <a:endParaRPr lang="en-US" dirty="0"/>
          </a:p>
          <a:p>
            <a:r>
              <a:rPr lang="en-US" dirty="0">
                <a:ea typeface="+mn-lt"/>
                <a:cs typeface="+mn-lt"/>
              </a:rPr>
              <a:t>How to cope/next steps</a:t>
            </a:r>
            <a:endParaRPr lang="en-US" dirty="0"/>
          </a:p>
          <a:p>
            <a:r>
              <a:rPr lang="en-US" dirty="0">
                <a:ea typeface="+mn-lt"/>
                <a:cs typeface="+mn-lt"/>
              </a:rPr>
              <a:t>Wellness Center information &amp; invitation for future engagement </a:t>
            </a:r>
            <a:endParaRPr lang="en-US"/>
          </a:p>
          <a:p>
            <a:endParaRPr lang="en-US" dirty="0">
              <a:cs typeface="Calibri"/>
            </a:endParaRPr>
          </a:p>
        </p:txBody>
      </p:sp>
    </p:spTree>
    <p:extLst>
      <p:ext uri="{BB962C8B-B14F-4D97-AF65-F5344CB8AC3E}">
        <p14:creationId xmlns:p14="http://schemas.microsoft.com/office/powerpoint/2010/main" val="33337488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41E05-F4A5-4098-B547-3FBFFE718E65}"/>
              </a:ext>
            </a:extLst>
          </p:cNvPr>
          <p:cNvSpPr>
            <a:spLocks noGrp="1"/>
          </p:cNvSpPr>
          <p:nvPr>
            <p:ph type="title"/>
          </p:nvPr>
        </p:nvSpPr>
        <p:spPr>
          <a:xfrm>
            <a:off x="961292" y="1031634"/>
            <a:ext cx="3368431" cy="4844777"/>
          </a:xfrm>
        </p:spPr>
        <p:txBody>
          <a:bodyPr>
            <a:normAutofit/>
          </a:bodyPr>
          <a:lstStyle/>
          <a:p>
            <a:r>
              <a:rPr lang="en-US">
                <a:solidFill>
                  <a:srgbClr val="FFFFFF"/>
                </a:solidFill>
                <a:cs typeface="Calibri Light"/>
              </a:rPr>
              <a:t>Why is this important?</a:t>
            </a:r>
          </a:p>
        </p:txBody>
      </p:sp>
      <p:sp>
        <p:nvSpPr>
          <p:cNvPr id="3" name="Content Placeholder 2">
            <a:extLst>
              <a:ext uri="{FF2B5EF4-FFF2-40B4-BE49-F238E27FC236}">
                <a16:creationId xmlns:a16="http://schemas.microsoft.com/office/drawing/2014/main" id="{6BABC4B3-5284-420C-892E-15DC08D7F912}"/>
              </a:ext>
            </a:extLst>
          </p:cNvPr>
          <p:cNvSpPr>
            <a:spLocks noGrp="1"/>
          </p:cNvSpPr>
          <p:nvPr>
            <p:ph idx="1"/>
          </p:nvPr>
        </p:nvSpPr>
        <p:spPr>
          <a:xfrm>
            <a:off x="5289791" y="1031634"/>
            <a:ext cx="6140590" cy="4746232"/>
          </a:xfrm>
        </p:spPr>
        <p:txBody>
          <a:bodyPr vert="horz" lIns="91440" tIns="45720" rIns="91440" bIns="45720" rtlCol="0" anchor="ctr">
            <a:normAutofit/>
          </a:bodyPr>
          <a:lstStyle/>
          <a:p>
            <a:pPr>
              <a:spcBef>
                <a:spcPct val="0"/>
              </a:spcBef>
            </a:pPr>
            <a:r>
              <a:rPr lang="en-US" dirty="0">
                <a:latin typeface="Calibri Light"/>
                <a:cs typeface="Calibri Light"/>
              </a:rPr>
              <a:t>The circulation of viral videos has increased national awareness of racialized violence and police brutality and viewing them can also traumatize viewers. </a:t>
            </a:r>
            <a:endParaRPr lang="en-US" dirty="0">
              <a:latin typeface="Calibri" panose="020F0502020204030204"/>
              <a:cs typeface="Calibri" panose="020F0502020204030204"/>
            </a:endParaRPr>
          </a:p>
          <a:p>
            <a:pPr>
              <a:spcBef>
                <a:spcPct val="0"/>
              </a:spcBef>
            </a:pPr>
            <a:r>
              <a:rPr lang="en-US" dirty="0">
                <a:latin typeface="Calibri Light"/>
                <a:cs typeface="Calibri Light"/>
              </a:rPr>
              <a:t>We want to help you understand the mental impact of these disturbing images, recognize trauma and triggers, and learn different ways to manage the impact of racial trauma. </a:t>
            </a:r>
            <a:endParaRPr lang="en-US">
              <a:ea typeface="+mn-lt"/>
              <a:cs typeface="+mn-lt"/>
            </a:endParaRPr>
          </a:p>
          <a:p>
            <a:pPr>
              <a:spcBef>
                <a:spcPct val="0"/>
              </a:spcBef>
            </a:pPr>
            <a:endParaRPr lang="en-US">
              <a:ea typeface="+mn-lt"/>
              <a:cs typeface="+mn-lt"/>
            </a:endParaRPr>
          </a:p>
          <a:p>
            <a:pPr>
              <a:spcBef>
                <a:spcPct val="0"/>
              </a:spcBef>
            </a:pPr>
            <a:endParaRPr lang="en-US">
              <a:latin typeface="Calibri Light"/>
              <a:ea typeface="+mn-lt"/>
              <a:cs typeface="Calibri Light"/>
            </a:endParaRPr>
          </a:p>
          <a:p>
            <a:endParaRPr lang="en-US" dirty="0">
              <a:cs typeface="Calibri"/>
            </a:endParaRPr>
          </a:p>
        </p:txBody>
      </p:sp>
    </p:spTree>
    <p:extLst>
      <p:ext uri="{BB962C8B-B14F-4D97-AF65-F5344CB8AC3E}">
        <p14:creationId xmlns:p14="http://schemas.microsoft.com/office/powerpoint/2010/main" val="310892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511C3-9F98-4784-ADE1-EDE9F685A7ED}"/>
              </a:ext>
            </a:extLst>
          </p:cNvPr>
          <p:cNvSpPr>
            <a:spLocks noGrp="1"/>
          </p:cNvSpPr>
          <p:nvPr>
            <p:ph type="title"/>
          </p:nvPr>
        </p:nvSpPr>
        <p:spPr>
          <a:xfrm>
            <a:off x="8199458" y="643467"/>
            <a:ext cx="3349075" cy="5584296"/>
          </a:xfrm>
        </p:spPr>
        <p:txBody>
          <a:bodyPr anchor="ctr">
            <a:normAutofit/>
          </a:bodyPr>
          <a:lstStyle/>
          <a:p>
            <a:r>
              <a:rPr lang="en-US" sz="4000">
                <a:solidFill>
                  <a:srgbClr val="FFFFFF"/>
                </a:solidFill>
                <a:cs typeface="Calibri Light"/>
              </a:rPr>
              <a:t>Student Reflections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9179A10A-99E5-4E0E-9D94-56EBF4E05F08}"/>
              </a:ext>
            </a:extLst>
          </p:cNvPr>
          <p:cNvGraphicFramePr>
            <a:graphicFrameLocks noGrp="1"/>
          </p:cNvGraphicFramePr>
          <p:nvPr>
            <p:ph idx="1"/>
            <p:extLst>
              <p:ext uri="{D42A27DB-BD31-4B8C-83A1-F6EECF244321}">
                <p14:modId xmlns:p14="http://schemas.microsoft.com/office/powerpoint/2010/main" val="587982606"/>
              </p:ext>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608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920B3-310F-40EC-8965-DBDD633DEFFE}"/>
              </a:ext>
            </a:extLst>
          </p:cNvPr>
          <p:cNvSpPr>
            <a:spLocks noGrp="1"/>
          </p:cNvSpPr>
          <p:nvPr>
            <p:ph type="title"/>
          </p:nvPr>
        </p:nvSpPr>
        <p:spPr>
          <a:xfrm>
            <a:off x="961292" y="1031634"/>
            <a:ext cx="3368431" cy="4844777"/>
          </a:xfrm>
        </p:spPr>
        <p:txBody>
          <a:bodyPr>
            <a:normAutofit/>
          </a:bodyPr>
          <a:lstStyle/>
          <a:p>
            <a:r>
              <a:rPr lang="en-US">
                <a:solidFill>
                  <a:srgbClr val="FFFFFF"/>
                </a:solidFill>
                <a:cs typeface="Calibri Light"/>
              </a:rPr>
              <a:t>What is trauma?</a:t>
            </a:r>
            <a:endParaRPr lang="en-US">
              <a:solidFill>
                <a:srgbClr val="FFFFFF"/>
              </a:solidFill>
            </a:endParaRPr>
          </a:p>
        </p:txBody>
      </p:sp>
      <p:sp>
        <p:nvSpPr>
          <p:cNvPr id="3" name="Content Placeholder 2">
            <a:extLst>
              <a:ext uri="{FF2B5EF4-FFF2-40B4-BE49-F238E27FC236}">
                <a16:creationId xmlns:a16="http://schemas.microsoft.com/office/drawing/2014/main" id="{028A74C1-768B-4A75-A093-D4885C0E81BC}"/>
              </a:ext>
            </a:extLst>
          </p:cNvPr>
          <p:cNvSpPr>
            <a:spLocks noGrp="1"/>
          </p:cNvSpPr>
          <p:nvPr>
            <p:ph idx="1"/>
          </p:nvPr>
        </p:nvSpPr>
        <p:spPr>
          <a:xfrm>
            <a:off x="5289791" y="1031634"/>
            <a:ext cx="6140590" cy="4746232"/>
          </a:xfrm>
        </p:spPr>
        <p:txBody>
          <a:bodyPr anchor="ctr">
            <a:normAutofit/>
          </a:bodyPr>
          <a:lstStyle/>
          <a:p>
            <a:r>
              <a:rPr lang="en-US" sz="1900" dirty="0"/>
              <a:t>“</a:t>
            </a:r>
            <a:r>
              <a:rPr lang="en-US" sz="1900" b="1" i="0" dirty="0">
                <a:effectLst/>
                <a:latin typeface="ProximaNova"/>
              </a:rPr>
              <a:t>Trauma</a:t>
            </a:r>
            <a:r>
              <a:rPr lang="en-US" sz="1900" b="0" i="0" dirty="0">
                <a:effectLst/>
                <a:latin typeface="ProximaNova"/>
              </a:rPr>
              <a:t> is an emotional response to a terrible event like an accident, rape or natural disaster. Immediately after the event, shock and denial are typical. Longer term reactions include unpredictable emotions, flashbacks, strained relationships and even physical symptoms like headaches or nausea.” 										  </a:t>
            </a:r>
            <a:r>
              <a:rPr lang="en-US" sz="1900" dirty="0">
                <a:hlinkClick r:id="rId2"/>
              </a:rPr>
              <a:t>https://www.apa.org/topics/trauma/</a:t>
            </a:r>
            <a:endParaRPr lang="en-US" sz="1900" dirty="0"/>
          </a:p>
          <a:p>
            <a:r>
              <a:rPr lang="en-US" sz="1900" dirty="0"/>
              <a:t>The emotional reaction is caused by neuroscience. Your autonomic nervous system is made of the sympathetic and parasympathetic nervous system. These trigger the following responses: Fight, flight</a:t>
            </a:r>
            <a:r>
              <a:rPr lang="en-US" sz="1900"/>
              <a:t>, or freeze</a:t>
            </a:r>
            <a:r>
              <a:rPr lang="en-US" sz="1900" dirty="0"/>
              <a:t>,</a:t>
            </a:r>
          </a:p>
          <a:p>
            <a:r>
              <a:rPr lang="en-US" sz="1900" dirty="0"/>
              <a:t>Your responses to trauma are normal reactions to an abnormal event or series of events (chronic). Anger, depression, anxiety, nightmares, physical reactions, being easily startled and hypervigilant, etc. are common reactions to trauma. </a:t>
            </a:r>
          </a:p>
          <a:p>
            <a:endParaRPr lang="en-US" sz="1900" dirty="0"/>
          </a:p>
        </p:txBody>
      </p:sp>
    </p:spTree>
    <p:extLst>
      <p:ext uri="{BB962C8B-B14F-4D97-AF65-F5344CB8AC3E}">
        <p14:creationId xmlns:p14="http://schemas.microsoft.com/office/powerpoint/2010/main" val="346481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C8A24-29AE-4EF2-8076-0F4794D3DD25}"/>
              </a:ext>
            </a:extLst>
          </p:cNvPr>
          <p:cNvSpPr>
            <a:spLocks noGrp="1"/>
          </p:cNvSpPr>
          <p:nvPr>
            <p:ph type="title"/>
          </p:nvPr>
        </p:nvSpPr>
        <p:spPr>
          <a:xfrm>
            <a:off x="961292" y="1031634"/>
            <a:ext cx="3368431" cy="4844777"/>
          </a:xfrm>
        </p:spPr>
        <p:txBody>
          <a:bodyPr>
            <a:normAutofit/>
          </a:bodyPr>
          <a:lstStyle/>
          <a:p>
            <a:r>
              <a:rPr lang="en-US">
                <a:solidFill>
                  <a:srgbClr val="FFFFFF"/>
                </a:solidFill>
                <a:cs typeface="Calibri Light"/>
              </a:rPr>
              <a:t>Racial Trauma</a:t>
            </a:r>
            <a:endParaRPr lang="en-US">
              <a:solidFill>
                <a:srgbClr val="FFFFFF"/>
              </a:solidFill>
            </a:endParaRPr>
          </a:p>
        </p:txBody>
      </p:sp>
      <p:sp>
        <p:nvSpPr>
          <p:cNvPr id="3" name="Content Placeholder 2">
            <a:extLst>
              <a:ext uri="{FF2B5EF4-FFF2-40B4-BE49-F238E27FC236}">
                <a16:creationId xmlns:a16="http://schemas.microsoft.com/office/drawing/2014/main" id="{C3D47922-62D1-4B3C-A0DC-79D897B550FF}"/>
              </a:ext>
            </a:extLst>
          </p:cNvPr>
          <p:cNvSpPr>
            <a:spLocks noGrp="1"/>
          </p:cNvSpPr>
          <p:nvPr>
            <p:ph idx="1"/>
          </p:nvPr>
        </p:nvSpPr>
        <p:spPr>
          <a:xfrm>
            <a:off x="5289791" y="1031634"/>
            <a:ext cx="6140590" cy="4746232"/>
          </a:xfrm>
        </p:spPr>
        <p:txBody>
          <a:bodyPr anchor="ctr">
            <a:normAutofit/>
          </a:bodyPr>
          <a:lstStyle/>
          <a:p>
            <a:r>
              <a:rPr lang="en-US" sz="2200" b="0" i="0">
                <a:effectLst/>
                <a:latin typeface="Times New Roman" panose="02020603050405020304" pitchFamily="18" charset="0"/>
              </a:rPr>
              <a:t>Racial trauma refers to experiences of racial discrimination such as shaming or embarrassing events, threats of harm and injury, and witnessing harm to others due to racism</a:t>
            </a:r>
            <a:r>
              <a:rPr lang="en-US" sz="2200" b="0" i="0">
                <a:latin typeface="Times New Roman" panose="02020603050405020304" pitchFamily="18" charset="0"/>
              </a:rPr>
              <a:t> </a:t>
            </a:r>
            <a:r>
              <a:rPr lang="en-US" sz="2200">
                <a:effectLst/>
                <a:latin typeface="Times New Roman" panose="02020603050405020304" pitchFamily="18" charset="0"/>
                <a:hlinkClick r:id="rId2"/>
              </a:rPr>
              <a:t>http://dx.doi.org/10.1037/amp00004421</a:t>
            </a:r>
            <a:r>
              <a:rPr lang="en-US" sz="2200">
                <a:effectLst/>
                <a:latin typeface="Times New Roman" panose="02020603050405020304" pitchFamily="18" charset="0"/>
              </a:rPr>
              <a:t> (p. 1)</a:t>
            </a:r>
          </a:p>
          <a:p>
            <a:r>
              <a:rPr lang="en-US" sz="2200" b="0" i="0">
                <a:effectLst/>
                <a:latin typeface="Times New Roman" panose="02020603050405020304" pitchFamily="18" charset="0"/>
              </a:rPr>
              <a:t>Common symptoms of racial trauma include chronic stress and negative emotions, hypervigilance  and suspiciousness, flashbacks/re-experiencing, avoidance, nightmares or sleep problems, and physical problems like headaches, heart problems, hypertension, etc. (PTSD?) </a:t>
            </a:r>
          </a:p>
          <a:p>
            <a:pPr marL="0" indent="0">
              <a:buNone/>
            </a:pPr>
            <a:endParaRPr lang="en-US" sz="2200">
              <a:effectLst/>
              <a:latin typeface="Times New Roman" panose="02020603050405020304" pitchFamily="18" charset="0"/>
            </a:endParaRPr>
          </a:p>
          <a:p>
            <a:pPr marL="0" indent="0">
              <a:buNone/>
            </a:pPr>
            <a:br>
              <a:rPr lang="en-US" sz="2200">
                <a:effectLst/>
              </a:rPr>
            </a:br>
            <a:endParaRPr lang="en-US" sz="2200" b="0" i="0">
              <a:effectLst/>
              <a:latin typeface="Times New Roman" panose="02020603050405020304" pitchFamily="18" charset="0"/>
            </a:endParaRPr>
          </a:p>
          <a:p>
            <a:endParaRPr lang="en-US" sz="2200"/>
          </a:p>
        </p:txBody>
      </p:sp>
    </p:spTree>
    <p:extLst>
      <p:ext uri="{BB962C8B-B14F-4D97-AF65-F5344CB8AC3E}">
        <p14:creationId xmlns:p14="http://schemas.microsoft.com/office/powerpoint/2010/main" val="404662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29367-10A3-4CB5-BEA8-2D7D25C123D5}"/>
              </a:ext>
            </a:extLst>
          </p:cNvPr>
          <p:cNvSpPr>
            <a:spLocks noGrp="1"/>
          </p:cNvSpPr>
          <p:nvPr>
            <p:ph type="title"/>
          </p:nvPr>
        </p:nvSpPr>
        <p:spPr>
          <a:xfrm>
            <a:off x="961292" y="1031634"/>
            <a:ext cx="3368431" cy="4844777"/>
          </a:xfrm>
        </p:spPr>
        <p:txBody>
          <a:bodyPr>
            <a:normAutofit/>
          </a:bodyPr>
          <a:lstStyle/>
          <a:p>
            <a:r>
              <a:rPr lang="en-US">
                <a:solidFill>
                  <a:srgbClr val="FFFFFF"/>
                </a:solidFill>
              </a:rPr>
              <a:t>Coping with Racial Trauma</a:t>
            </a:r>
          </a:p>
        </p:txBody>
      </p:sp>
      <p:sp>
        <p:nvSpPr>
          <p:cNvPr id="3" name="Content Placeholder 2">
            <a:extLst>
              <a:ext uri="{FF2B5EF4-FFF2-40B4-BE49-F238E27FC236}">
                <a16:creationId xmlns:a16="http://schemas.microsoft.com/office/drawing/2014/main" id="{A6E234ED-F2D8-401D-BFF7-038E35C1EEE4}"/>
              </a:ext>
            </a:extLst>
          </p:cNvPr>
          <p:cNvSpPr>
            <a:spLocks noGrp="1"/>
          </p:cNvSpPr>
          <p:nvPr>
            <p:ph idx="1"/>
          </p:nvPr>
        </p:nvSpPr>
        <p:spPr>
          <a:xfrm>
            <a:off x="5289791" y="1031634"/>
            <a:ext cx="6140590" cy="4746232"/>
          </a:xfrm>
        </p:spPr>
        <p:txBody>
          <a:bodyPr anchor="ctr">
            <a:normAutofit/>
          </a:bodyPr>
          <a:lstStyle/>
          <a:p>
            <a:r>
              <a:rPr lang="en-US" b="0" i="0">
                <a:effectLst/>
                <a:latin typeface="Merriweather Sans"/>
              </a:rPr>
              <a:t>Connect with others with whom you can have racially conscious conversations. Process your thoughts and emotions with others.</a:t>
            </a:r>
          </a:p>
          <a:p>
            <a:r>
              <a:rPr lang="en-US">
                <a:latin typeface="Merriweather Sans"/>
              </a:rPr>
              <a:t>Self-care (treat yourself!)</a:t>
            </a:r>
          </a:p>
          <a:p>
            <a:r>
              <a:rPr lang="en-US">
                <a:latin typeface="Merriweather Sans"/>
              </a:rPr>
              <a:t>Mindfulness and/or spirituality</a:t>
            </a:r>
          </a:p>
          <a:p>
            <a:r>
              <a:rPr lang="en-US">
                <a:latin typeface="Merriweather Sans"/>
              </a:rPr>
              <a:t>Recognize symptoms of racial trauma and do not internalize blame</a:t>
            </a:r>
          </a:p>
          <a:p>
            <a:r>
              <a:rPr lang="en-US">
                <a:latin typeface="Merriweather Sans"/>
              </a:rPr>
              <a:t>Limit exposure to news and social media</a:t>
            </a:r>
          </a:p>
          <a:p>
            <a:r>
              <a:rPr lang="en-US">
                <a:latin typeface="Merriweather Sans"/>
              </a:rPr>
              <a:t>Activism</a:t>
            </a:r>
          </a:p>
          <a:p>
            <a:endParaRPr lang="en-US" dirty="0"/>
          </a:p>
        </p:txBody>
      </p:sp>
    </p:spTree>
    <p:extLst>
      <p:ext uri="{BB962C8B-B14F-4D97-AF65-F5344CB8AC3E}">
        <p14:creationId xmlns:p14="http://schemas.microsoft.com/office/powerpoint/2010/main" val="294042938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otalTime>100</TotalTime>
  <Words>748</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Merriweather Sans</vt:lpstr>
      <vt:lpstr>ProximaNova</vt:lpstr>
      <vt:lpstr>Times New Roman</vt:lpstr>
      <vt:lpstr>Metropolitan</vt:lpstr>
      <vt:lpstr>“I can’t watch another one of those videos”: Racial violence,  trauma, and healing </vt:lpstr>
      <vt:lpstr>PowerPoint Presentation</vt:lpstr>
      <vt:lpstr>Goals and Outcomes</vt:lpstr>
      <vt:lpstr>Format and Structure</vt:lpstr>
      <vt:lpstr>Why is this important?</vt:lpstr>
      <vt:lpstr>Student Reflections</vt:lpstr>
      <vt:lpstr>What is trauma?</vt:lpstr>
      <vt:lpstr>Racial Trauma</vt:lpstr>
      <vt:lpstr>Coping with Racial Trauma</vt:lpstr>
      <vt:lpstr>Wellness Center 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can’t watch another one of those videos”: Racial violence,  trauma, and healing</dc:title>
  <dc:creator>tmissy2015@gmail.com</dc:creator>
  <cp:lastModifiedBy>Graham, Beth</cp:lastModifiedBy>
  <cp:revision>2</cp:revision>
  <dcterms:created xsi:type="dcterms:W3CDTF">2020-08-03T15:04:54Z</dcterms:created>
  <dcterms:modified xsi:type="dcterms:W3CDTF">2020-09-11T14:40:16Z</dcterms:modified>
</cp:coreProperties>
</file>