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5" r:id="rId9"/>
    <p:sldId id="272" r:id="rId10"/>
    <p:sldId id="266" r:id="rId11"/>
    <p:sldId id="267" r:id="rId12"/>
    <p:sldId id="278" r:id="rId13"/>
    <p:sldId id="276" r:id="rId14"/>
    <p:sldId id="277" r:id="rId15"/>
    <p:sldId id="269" r:id="rId16"/>
    <p:sldId id="270" r:id="rId17"/>
    <p:sldId id="273" r:id="rId18"/>
    <p:sldId id="274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E9773-3C23-4542-B973-4673404E3423}" type="datetimeFigureOut">
              <a:rPr lang="en-US" smtClean="0"/>
              <a:t>2/27/23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D47A1-76C8-48B5-9C18-80F4D393B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29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D47A1-76C8-48B5-9C18-80F4D393BB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08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EC67-B281-4DE4-9BE0-C1F5A4C3A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C155C4-5E78-4978-98E7-E274E8391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E6A6-64F3-4172-A7A7-7A86A450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88B8A-E890-488A-8CB3-B2BD6299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2357-ED1C-4C1C-83C5-140B8941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1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7C679-65BB-4907-BE1E-A9A571FC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F323E-EFA6-4E2C-9004-AFD165179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1EA0C-74F4-41C1-8136-97042B218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22821-6D71-4AD3-9836-AC51CBE1B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19F1C-8672-4EC7-A466-F9A1CCFE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1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ECBE3E-3758-4990-B858-88A29BE0E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7D8C7-FB9D-4AC9-8B09-729B121B6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E9D63-F3B6-49CC-9103-11641165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2AD1F-C4DA-4522-A97C-94497D19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82E5A-F287-4B99-8D91-6F734CAD9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21962-D8F2-4DF1-840A-8857A140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EB68F-FA32-42B9-B0F5-FF16C8F55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7FC43-763D-4914-87E8-D7E1EF20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FC792-346F-4E97-8807-B567EB11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81445-4F3D-4CD8-91A0-779271E6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9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7DCE-179A-4C58-9351-1AE39DE5B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A6602-1F42-40CE-8923-35343EFDE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06701-E883-4553-94FE-9D5AD197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31AAA-DAA7-442D-B888-0ED41B52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CD131-E7E6-4712-A40A-3667EBBD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2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0C288-DB94-44A6-891C-9CFFEF0C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32228-DCB7-4D3B-A44F-653F5E905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50F72-8046-40AD-80BF-CF3E91B05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95BB6-FA7C-4915-AA38-B732A17F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F63B2-DEC7-4A9F-A709-23BFBDDD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14C3C-85AE-4494-8DCC-2F85DFCF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5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94CB-FAFE-431E-A424-AC64EAFA9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3998D-4C7E-4AA5-9AEA-B8DD468E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A1D09-63DF-47BA-B41F-3071833D0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AE2AA4-EDFD-4A43-9D93-6D49A20AA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0E2D7-D664-44E9-B95D-DD68C5087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2D0124-7CC2-4A8A-B746-B642FC820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80C72-C5DD-40F2-95D6-1C930B31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1DEBB6-795E-4E4E-ADD4-8078BE93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7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DE783-B923-41AF-B49D-DAA55156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737FB-F22B-43A0-A2CF-327B397C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C3D55-606E-4C76-A8CD-3CFF4B5B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586E6-613C-4970-82E7-DD1AF36A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1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3CE99-229A-4922-8B6E-FEC695253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E878E-69EA-4171-8D14-4F2A00F7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B3EBF-26D6-481D-AAD5-9B884C95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2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BDCBA-4938-448A-9E05-038D6B6BE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70951-2242-4CE6-9F62-D77DA2BD4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FE95E-B73F-4CEF-B937-14678C8E9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78538-A533-4F8E-A53A-22EE0B45A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E6080-9093-4A7F-BF7D-532EEBCC5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E34DD-3884-4B14-A469-F3B92014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7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FA2F5-6E6D-41FA-ADC5-BDD6FB4A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00CFC-E453-45F6-81AE-EDBDFACA1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F6043-877E-41A2-8B95-BC7D0EA63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78FB4-CFC6-4AB1-8E4E-EE74A223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EB0E3-0636-4CED-8EE9-1C3176A9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D232E-10A6-41A5-BA64-C71CDF09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7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F9C606-1CB6-4D0C-BCBD-11C65EB4E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1EC17-79F0-4D79-9596-19F25EAAB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C619B-DE5B-4969-8746-22269A0DC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AFC54-B7CD-40BB-9F89-A41AC3C5761C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7A6F-C805-4AA1-B85C-54940103FF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141DC-5631-4721-BFE6-CA349634A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92228-3F39-4A9B-8E6C-CCAB8A5A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4412B-FE61-4E9E-85E8-77EA73CCA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0144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Salary Study</a:t>
            </a:r>
            <a:b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E0031-1BE4-4F05-B0CC-A06A0BE4E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8217"/>
            <a:ext cx="9144000" cy="170501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March 7</a:t>
            </a:r>
            <a:r>
              <a:rPr lang="en-US" sz="2800" baseline="30000" dirty="0"/>
              <a:t>th</a:t>
            </a:r>
            <a:r>
              <a:rPr lang="en-US" sz="2800" dirty="0"/>
              <a:t> and 9</a:t>
            </a:r>
            <a:r>
              <a:rPr lang="en-US" sz="2800" baseline="30000" dirty="0"/>
              <a:t>th</a:t>
            </a:r>
            <a:r>
              <a:rPr lang="en-US" sz="2800" dirty="0"/>
              <a:t> 2023</a:t>
            </a:r>
          </a:p>
          <a:p>
            <a:endParaRPr lang="en-US" sz="1100" dirty="0"/>
          </a:p>
          <a:p>
            <a:r>
              <a:rPr lang="en-US" sz="2800" dirty="0"/>
              <a:t>Jeffrey S. Forrester</a:t>
            </a:r>
          </a:p>
          <a:p>
            <a:r>
              <a:rPr lang="en-US" sz="2800" dirty="0"/>
              <a:t>Sarah Niebler</a:t>
            </a:r>
          </a:p>
        </p:txBody>
      </p:sp>
    </p:spTree>
    <p:extLst>
      <p:ext uri="{BB962C8B-B14F-4D97-AF65-F5344CB8AC3E}">
        <p14:creationId xmlns:p14="http://schemas.microsoft.com/office/powerpoint/2010/main" val="1804537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E2237-AF68-C057-8142-F62A99474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Professors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FF6CE-8108-7282-29D3-ADD6DD38C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945312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employed (on tenure track) is not significant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is not significant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is not significant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of the variance explained (R-Squared of 0.18)</a:t>
            </a:r>
          </a:p>
          <a:p>
            <a:endParaRPr lang="en-US" sz="17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B7A463-68DE-18BE-53D7-908D3F299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864" y="2267772"/>
            <a:ext cx="10083243" cy="459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6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6152B5-AD3C-3D3C-BBD6-BBB2DF493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256" y="502920"/>
            <a:ext cx="3830646" cy="1463040"/>
          </a:xfrm>
        </p:spPr>
        <p:txBody>
          <a:bodyPr anchor="ctr">
            <a:normAutofit fontScale="90000"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Associate/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Professors</a:t>
            </a:r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55109-90CF-8471-0A12-6163E0D0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399684"/>
            <a:ext cx="7347352" cy="1463040"/>
          </a:xfrm>
        </p:spPr>
        <p:txBody>
          <a:bodyPr anchor="ctr"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tenured matters more than years employed (on tenure track)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is not significant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an endowed chair is significant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of the variance explained than for assistant professors         (R-Squared = 0.92)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0ED020-3DC8-E656-C349-06B078B53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317" y="2082736"/>
            <a:ext cx="8786816" cy="474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0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A849F-B34E-DC8D-ED18-B1D9397E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70"/>
            <a:ext cx="10515600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D092D-2A5A-E48D-3DA9-2EFEF33F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838"/>
            <a:ext cx="10515600" cy="504753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years in a tenure-track line, rank, endowed chair status, and division are included in a linear model predicting July 2022 salary, the effect of gender is not statistically significant. </a:t>
            </a:r>
          </a:p>
          <a:p>
            <a:r>
              <a:rPr lang="en-US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examining salary for faculty at different ranks (assistant, associate, and full), we found no statistically significant gender effects for any rank. For assistant professors, years in a tenure-track line is not a </a:t>
            </a:r>
            <a:r>
              <a:rPr lang="en-US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powerful predictor, </a:t>
            </a:r>
            <a:r>
              <a:rPr lang="en-US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for associate/full professors it is.</a:t>
            </a:r>
          </a:p>
          <a:p>
            <a:r>
              <a:rPr lang="en-US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also looked for systematic differences of salary at hire, finding none, especially among faculty hired after 1995. Finally, we considered a few models that included race, citizenship status, and gender and found no statistically significant effects of any identity category on July 2022 salaries.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89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1A58C-CEE3-86FC-5E17-9E3EAB7E7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Auxiliary Slides </a:t>
            </a:r>
          </a:p>
        </p:txBody>
      </p:sp>
    </p:spTree>
    <p:extLst>
      <p:ext uri="{BB962C8B-B14F-4D97-AF65-F5344CB8AC3E}">
        <p14:creationId xmlns:p14="http://schemas.microsoft.com/office/powerpoint/2010/main" val="3050664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5A372-1B9C-F0BE-1EAF-8DFEB3A6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and Citizenship Descriptives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3A6603-B1AA-CE53-BBDA-4FB51196A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387" y="4094676"/>
            <a:ext cx="5598185" cy="17383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D697CA9-B19E-282A-6C32-336E7C87C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863" y="1612836"/>
            <a:ext cx="5484137" cy="194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12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9623-FC15-D262-9C0A-4D23DCED1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2"/>
            <a:ext cx="10515600" cy="1325563"/>
          </a:xfrm>
        </p:spPr>
        <p:txBody>
          <a:bodyPr/>
          <a:lstStyle/>
          <a:p>
            <a:r>
              <a:rPr lang="en-US" dirty="0"/>
              <a:t>Model #1 with Race and Citizenship Status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C81D00-AF3D-F353-4CA8-48EA77820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06684"/>
            <a:ext cx="13417155" cy="574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00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BAF2E-8503-6BA6-EAB7-AA354B6C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87"/>
            <a:ext cx="10515600" cy="1325563"/>
          </a:xfrm>
        </p:spPr>
        <p:txBody>
          <a:bodyPr/>
          <a:lstStyle/>
          <a:p>
            <a:r>
              <a:rPr lang="en-US"/>
              <a:t>Model #2 with Race and Citizenship Status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B8DFBE-627D-0286-FBC4-813D1D95C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595" y="1027413"/>
            <a:ext cx="9808205" cy="597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53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AFDF96-F2A6-4822-9CC7-194BA3F2AC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07" b="2675"/>
          <a:stretch/>
        </p:blipFill>
        <p:spPr>
          <a:xfrm>
            <a:off x="588055" y="775417"/>
            <a:ext cx="10535601" cy="59948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AE3D28-CA09-4888-A8FB-21A264677A13}"/>
              </a:ext>
            </a:extLst>
          </p:cNvPr>
          <p:cNvSpPr txBox="1"/>
          <p:nvPr/>
        </p:nvSpPr>
        <p:spPr>
          <a:xfrm>
            <a:off x="3445165" y="119850"/>
            <a:ext cx="507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Initial Salary</a:t>
            </a:r>
          </a:p>
        </p:txBody>
      </p:sp>
    </p:spTree>
    <p:extLst>
      <p:ext uri="{BB962C8B-B14F-4D97-AF65-F5344CB8AC3E}">
        <p14:creationId xmlns:p14="http://schemas.microsoft.com/office/powerpoint/2010/main" val="1808946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94C12E9-D1F0-4225-A645-37531EC01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415631"/>
            <a:ext cx="6219400" cy="58124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27D60B6-98BC-4615-8336-E3DDB7B3C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287"/>
          <a:stretch/>
        </p:blipFill>
        <p:spPr>
          <a:xfrm>
            <a:off x="6077526" y="406395"/>
            <a:ext cx="5975928" cy="581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54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DECCBE-3F5D-4F6F-B213-C2C7B05D5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840" y="1195822"/>
            <a:ext cx="4895850" cy="1085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B62C-9A5C-4FD8-94AC-C72222587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26" y="509577"/>
            <a:ext cx="5687113" cy="59281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A689BF-663F-4E62-9DE0-3978B159C9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6312" y="3234177"/>
            <a:ext cx="3838575" cy="6667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2DFD618-E53C-4666-A621-FDE01257D71B}"/>
              </a:ext>
            </a:extLst>
          </p:cNvPr>
          <p:cNvSpPr txBox="1"/>
          <p:nvPr/>
        </p:nvSpPr>
        <p:spPr>
          <a:xfrm>
            <a:off x="5979641" y="655788"/>
            <a:ext cx="2500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2-Factor ANOVA Analysis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34711-FA5E-4EED-AB88-7E2DFD2A2C29}"/>
              </a:ext>
            </a:extLst>
          </p:cNvPr>
          <p:cNvSpPr txBox="1"/>
          <p:nvPr/>
        </p:nvSpPr>
        <p:spPr>
          <a:xfrm>
            <a:off x="5984258" y="2729349"/>
            <a:ext cx="2500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2-Factor ANOVA Analysis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BE4B6D-1135-4D44-B65D-5EE51F80A2AE}"/>
              </a:ext>
            </a:extLst>
          </p:cNvPr>
          <p:cNvSpPr txBox="1"/>
          <p:nvPr/>
        </p:nvSpPr>
        <p:spPr>
          <a:xfrm>
            <a:off x="10340416" y="1260121"/>
            <a:ext cx="1596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Interaction is not significant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4A5CFB5-2625-4A6A-8E88-A778254A2F3C}"/>
              </a:ext>
            </a:extLst>
          </p:cNvPr>
          <p:cNvCxnSpPr>
            <a:cxnSpLocks/>
          </p:cNvCxnSpPr>
          <p:nvPr/>
        </p:nvCxnSpPr>
        <p:spPr>
          <a:xfrm flipH="1">
            <a:off x="9902022" y="1595992"/>
            <a:ext cx="572725" cy="14140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6642B43-AB0B-4396-80F3-2615E53D40C7}"/>
              </a:ext>
            </a:extLst>
          </p:cNvPr>
          <p:cNvSpPr txBox="1"/>
          <p:nvPr/>
        </p:nvSpPr>
        <p:spPr>
          <a:xfrm>
            <a:off x="10520313" y="3063545"/>
            <a:ext cx="1310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Gender is </a:t>
            </a:r>
            <a:r>
              <a:rPr lang="en-US" u="sng" dirty="0"/>
              <a:t>marginally</a:t>
            </a:r>
            <a:r>
              <a:rPr lang="en-US" dirty="0"/>
              <a:t> significant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1C8BB46-BEDD-4F24-B0D7-E5F1AA7D57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8872" y="5754744"/>
            <a:ext cx="4095750" cy="6858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1381314-6112-4C95-ABE4-F2C18E772415}"/>
              </a:ext>
            </a:extLst>
          </p:cNvPr>
          <p:cNvSpPr txBox="1"/>
          <p:nvPr/>
        </p:nvSpPr>
        <p:spPr>
          <a:xfrm>
            <a:off x="5976401" y="4942878"/>
            <a:ext cx="295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2-Factor ANOVA Analysis for Year &gt; 1995 Subset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5CC5DD-781D-4D79-A67B-1307446A7CDA}"/>
              </a:ext>
            </a:extLst>
          </p:cNvPr>
          <p:cNvSpPr txBox="1"/>
          <p:nvPr/>
        </p:nvSpPr>
        <p:spPr>
          <a:xfrm>
            <a:off x="10474747" y="5493891"/>
            <a:ext cx="152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Gender is </a:t>
            </a:r>
            <a:r>
              <a:rPr lang="en-US" u="sng" dirty="0"/>
              <a:t>not</a:t>
            </a:r>
            <a:r>
              <a:rPr lang="en-US" dirty="0"/>
              <a:t> significant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F8E87B2-59BB-4FBE-B83C-DE293DD7E3A6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9762836" y="3525210"/>
            <a:ext cx="757477" cy="1323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9A65C08-5533-492E-AA2F-E848D046EF9E}"/>
              </a:ext>
            </a:extLst>
          </p:cNvPr>
          <p:cNvCxnSpPr>
            <a:cxnSpLocks/>
          </p:cNvCxnSpPr>
          <p:nvPr/>
        </p:nvCxnSpPr>
        <p:spPr>
          <a:xfrm flipH="1">
            <a:off x="9739746" y="5826293"/>
            <a:ext cx="735001" cy="3297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7CF417C-7AF3-4CA3-9E97-00F9318204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2856" y="4116502"/>
            <a:ext cx="37338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0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4699E-5219-4A91-99FC-5ADCAAFA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400"/>
            <a:ext cx="10515600" cy="72476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Salary Data Set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F5CA68-B06E-48BD-8BEF-79F54E97223C}"/>
              </a:ext>
            </a:extLst>
          </p:cNvPr>
          <p:cNvSpPr txBox="1"/>
          <p:nvPr/>
        </p:nvSpPr>
        <p:spPr>
          <a:xfrm>
            <a:off x="1182250" y="4451927"/>
            <a:ext cx="2807854" cy="2100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Assistant (46)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Gender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  F  M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1 10  3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2  7 15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3  7  4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F625AB-AF69-4B86-8D4C-3A7370BAAFBE}"/>
              </a:ext>
            </a:extLst>
          </p:cNvPr>
          <p:cNvSpPr txBox="1"/>
          <p:nvPr/>
        </p:nvSpPr>
        <p:spPr>
          <a:xfrm>
            <a:off x="4585850" y="4451927"/>
            <a:ext cx="2937163" cy="2100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Associate (82)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Gender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  F  M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1 20 16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2 16 15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3 10  5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1C91E9-0565-4363-99DF-327A130C9C4B}"/>
              </a:ext>
            </a:extLst>
          </p:cNvPr>
          <p:cNvSpPr txBox="1"/>
          <p:nvPr/>
        </p:nvSpPr>
        <p:spPr>
          <a:xfrm>
            <a:off x="7952504" y="4451926"/>
            <a:ext cx="2937163" cy="2100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Professor (58)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Gender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  F  M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1 12  6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2  5 13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3  4 18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68D3EA-F22E-43C9-B75C-E4AF217ACA27}"/>
              </a:ext>
            </a:extLst>
          </p:cNvPr>
          <p:cNvSpPr txBox="1"/>
          <p:nvPr/>
        </p:nvSpPr>
        <p:spPr>
          <a:xfrm>
            <a:off x="443347" y="1514763"/>
            <a:ext cx="62680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Counts by Rank, Division, and Gender: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D85D49-70BF-4A89-8655-0D82D5F7594F}"/>
              </a:ext>
            </a:extLst>
          </p:cNvPr>
          <p:cNvSpPr txBox="1"/>
          <p:nvPr/>
        </p:nvSpPr>
        <p:spPr>
          <a:xfrm>
            <a:off x="1893452" y="2219525"/>
            <a:ext cx="322349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      Gender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Rank        F  M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Assistant  24 22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Associate  46 36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Professor  21 37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71355C-CBE3-48DF-AD10-0A39C4579DCC}"/>
              </a:ext>
            </a:extLst>
          </p:cNvPr>
          <p:cNvSpPr txBox="1"/>
          <p:nvPr/>
        </p:nvSpPr>
        <p:spPr>
          <a:xfrm>
            <a:off x="6834907" y="2212400"/>
            <a:ext cx="35282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Gender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   F  M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1  42 25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2  28 43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3  21 27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383097-54B0-19D9-F6B4-81538A0CD884}"/>
              </a:ext>
            </a:extLst>
          </p:cNvPr>
          <p:cNvSpPr txBox="1"/>
          <p:nvPr/>
        </p:nvSpPr>
        <p:spPr>
          <a:xfrm>
            <a:off x="457200" y="919018"/>
            <a:ext cx="112517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was provided for 186 individuals spanning hiring dates 1981-2022.</a:t>
            </a:r>
          </a:p>
        </p:txBody>
      </p:sp>
    </p:spTree>
    <p:extLst>
      <p:ext uri="{BB962C8B-B14F-4D97-AF65-F5344CB8AC3E}">
        <p14:creationId xmlns:p14="http://schemas.microsoft.com/office/powerpoint/2010/main" val="32328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CC55A2-5A21-4153-A91E-60BEE2FC0954}"/>
              </a:ext>
            </a:extLst>
          </p:cNvPr>
          <p:cNvSpPr txBox="1"/>
          <p:nvPr/>
        </p:nvSpPr>
        <p:spPr>
          <a:xfrm>
            <a:off x="364836" y="1920987"/>
            <a:ext cx="57311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Assistant   Associate   Professor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    81408       89535      110000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    82827       92092      113419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-1419       -2557       -3419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49798C-FCE6-4BC1-8930-D972D8AC1AF9}"/>
              </a:ext>
            </a:extLst>
          </p:cNvPr>
          <p:cNvSpPr txBox="1"/>
          <p:nvPr/>
        </p:nvSpPr>
        <p:spPr>
          <a:xfrm>
            <a:off x="360221" y="979062"/>
            <a:ext cx="7033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Salary by Rank, Division, and Gender: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C92222-3A38-4E70-AFC2-2A4A01CEDAA2}"/>
              </a:ext>
            </a:extLst>
          </p:cNvPr>
          <p:cNvSpPr txBox="1">
            <a:spLocks/>
          </p:cNvSpPr>
          <p:nvPr/>
        </p:nvSpPr>
        <p:spPr>
          <a:xfrm>
            <a:off x="838200" y="180401"/>
            <a:ext cx="10515600" cy="7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Salary Data Set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D8F112-71BD-4F71-8030-C4A8B1AC4DF8}"/>
              </a:ext>
            </a:extLst>
          </p:cNvPr>
          <p:cNvSpPr txBox="1"/>
          <p:nvPr/>
        </p:nvSpPr>
        <p:spPr>
          <a:xfrm>
            <a:off x="7710595" y="1320632"/>
            <a:ext cx="406577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Assistant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     M	    </a:t>
            </a:r>
            <a:r>
              <a:rPr lang="en-US" sz="2000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79770 79567	  194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81629 83527	-1898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83529 82650	  879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Associate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     M      </a:t>
            </a:r>
            <a:r>
              <a:rPr lang="en-US" sz="2000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88715 91600	-2885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89794 91227	-1433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90760 96260	-5500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Professor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      M</a:t>
            </a:r>
            <a:r>
              <a:rPr lang="en-US" sz="2000" b="1" dirty="0">
                <a:latin typeface="Symbol" panose="05050102010706020507" pitchFamily="18" charset="2"/>
                <a:cs typeface="Courier New" panose="02070309020205020404" pitchFamily="49" charset="0"/>
              </a:rPr>
              <a:t>            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107575 107150	  425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117460 118462	-1002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107950 111867	-3917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CAA963-1AE6-4B0D-83DE-E45F834CBA24}"/>
              </a:ext>
            </a:extLst>
          </p:cNvPr>
          <p:cNvSpPr txBox="1"/>
          <p:nvPr/>
        </p:nvSpPr>
        <p:spPr>
          <a:xfrm>
            <a:off x="350985" y="3629894"/>
            <a:ext cx="5551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row or column represents the cell difference F_Average 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M_Average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E1B2F1-4815-80AD-D0EA-48BB9CD86DBE}"/>
              </a:ext>
            </a:extLst>
          </p:cNvPr>
          <p:cNvSpPr txBox="1"/>
          <p:nvPr/>
        </p:nvSpPr>
        <p:spPr>
          <a:xfrm>
            <a:off x="350985" y="4834177"/>
            <a:ext cx="6750855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This is where it looks like there is a gender disparity in pay. At each rank, women earn less than men.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Is this difference statistically significant?</a:t>
            </a:r>
          </a:p>
        </p:txBody>
      </p:sp>
    </p:spTree>
    <p:extLst>
      <p:ext uri="{BB962C8B-B14F-4D97-AF65-F5344CB8AC3E}">
        <p14:creationId xmlns:p14="http://schemas.microsoft.com/office/powerpoint/2010/main" val="1402445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5ADBC57-BB43-471B-86B8-6FDD2B67B04F}"/>
              </a:ext>
            </a:extLst>
          </p:cNvPr>
          <p:cNvSpPr txBox="1">
            <a:spLocks/>
          </p:cNvSpPr>
          <p:nvPr/>
        </p:nvSpPr>
        <p:spPr>
          <a:xfrm>
            <a:off x="838200" y="189064"/>
            <a:ext cx="10515600" cy="7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Modeling the Salary Data Set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27082A-4D32-486C-A922-9FB03A2FDD2C}"/>
              </a:ext>
            </a:extLst>
          </p:cNvPr>
          <p:cNvSpPr txBox="1"/>
          <p:nvPr/>
        </p:nvSpPr>
        <p:spPr>
          <a:xfrm>
            <a:off x="327892" y="3136676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(formula = S_22 ~ Rank + Gender, data = Faculty_DF2)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Residuals: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Min     1Q Median     3Q    Max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-22295  -4748  -1488   2514  41429 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Coefficients: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Estimate Std. Error t value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(Intercept)      80880       1599  50.573  &lt; 2e-16 ***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RankAssociate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8669       1800   4.816 3.07e-06 ***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RankProfessor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29691       1942  15.287  &lt; 2e-16 ***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2523       1455   1.734   0.0845 .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Residual standard error: 9767 on 182 degrees of freedom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Multiple R-squared:  0.6052,    Adjusted R-squared:  0.5987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F-statistic:    93 on 3 and 182 DF,  p-value: &lt; 2.2e-16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A648FF-FDD3-49F8-9A35-17C1AF5ABCFE}"/>
              </a:ext>
            </a:extLst>
          </p:cNvPr>
          <p:cNvSpPr txBox="1"/>
          <p:nvPr/>
        </p:nvSpPr>
        <p:spPr>
          <a:xfrm>
            <a:off x="383308" y="1550771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Assistant   Associate   Professor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     81408       89535      110000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     82827       92092      113419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-1419       -2557       -3419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EDFFE-C63A-4781-BA11-F86073793891}"/>
              </a:ext>
            </a:extLst>
          </p:cNvPr>
          <p:cNvSpPr txBox="1"/>
          <p:nvPr/>
        </p:nvSpPr>
        <p:spPr>
          <a:xfrm>
            <a:off x="360220" y="885937"/>
            <a:ext cx="71689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Model of Salary by Rank and Gender: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83BD01-F617-46EE-BFFB-EA85241BB7A0}"/>
              </a:ext>
            </a:extLst>
          </p:cNvPr>
          <p:cNvSpPr txBox="1"/>
          <p:nvPr/>
        </p:nvSpPr>
        <p:spPr>
          <a:xfrm flipH="1">
            <a:off x="6917573" y="3374126"/>
            <a:ext cx="5034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observe a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marginally significant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gender effect at this level of modeling with coefficient Male = +2523. However, the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-value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=0.0845 only suggests some evidence of an effect.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interactions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Gender and Rank were identified.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4C5F5E-187F-48B1-8A98-BBFE565AA0E5}"/>
              </a:ext>
            </a:extLst>
          </p:cNvPr>
          <p:cNvCxnSpPr>
            <a:cxnSpLocks/>
          </p:cNvCxnSpPr>
          <p:nvPr/>
        </p:nvCxnSpPr>
        <p:spPr>
          <a:xfrm flipH="1">
            <a:off x="5304342" y="4389802"/>
            <a:ext cx="1398116" cy="89957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8EF99B8-DEE6-4B61-8FAE-950211DB195D}"/>
              </a:ext>
            </a:extLst>
          </p:cNvPr>
          <p:cNvSpPr txBox="1"/>
          <p:nvPr/>
        </p:nvSpPr>
        <p:spPr>
          <a:xfrm>
            <a:off x="6902762" y="5453836"/>
            <a:ext cx="50814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model explains about 60% of the variability in the salary data. What other variables are important in explaining salaries?</a:t>
            </a:r>
          </a:p>
        </p:txBody>
      </p:sp>
    </p:spTree>
    <p:extLst>
      <p:ext uri="{BB962C8B-B14F-4D97-AF65-F5344CB8AC3E}">
        <p14:creationId xmlns:p14="http://schemas.microsoft.com/office/powerpoint/2010/main" val="250379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03DD090-AF47-453D-9189-BC4EACE4FA71}"/>
              </a:ext>
            </a:extLst>
          </p:cNvPr>
          <p:cNvSpPr txBox="1">
            <a:spLocks/>
          </p:cNvSpPr>
          <p:nvPr/>
        </p:nvSpPr>
        <p:spPr>
          <a:xfrm>
            <a:off x="838200" y="115367"/>
            <a:ext cx="10515600" cy="7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Salary Data Set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894BA-DC25-4526-AD40-4FEF82B9EF94}"/>
              </a:ext>
            </a:extLst>
          </p:cNvPr>
          <p:cNvSpPr txBox="1"/>
          <p:nvPr/>
        </p:nvSpPr>
        <p:spPr>
          <a:xfrm>
            <a:off x="5087332" y="2151994"/>
            <a:ext cx="3359085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Assistant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   M	</a:t>
            </a:r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            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5.0 5.0	   0.0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3.7 2.5	   1.2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3.6 2.0	   1.6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Associate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    M     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13.7 15.9	  -2.2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12.8 15.5	  -2.7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14.0 20.0	  -6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Professor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    M</a:t>
            </a:r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             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24.6 23.3	   1.3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25.8 27.2	  -1.4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23.8 24.6	  -0.8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945D4A-0E40-47BF-90F6-42E453DFA979}"/>
              </a:ext>
            </a:extLst>
          </p:cNvPr>
          <p:cNvSpPr txBox="1"/>
          <p:nvPr/>
        </p:nvSpPr>
        <p:spPr>
          <a:xfrm>
            <a:off x="514331" y="2161044"/>
            <a:ext cx="3973946" cy="459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Assistant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     M	    </a:t>
            </a:r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79770 79567	  194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81629 83527	-1898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83529 82650	  879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Associate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     M        </a:t>
            </a:r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88715 91600	-2885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89794 91227	-1433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90760 96260	-5500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Professor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      M</a:t>
            </a:r>
            <a:r>
              <a:rPr lang="en-US" b="1" dirty="0">
                <a:latin typeface="Symbol" panose="05050102010706020507" pitchFamily="18" charset="2"/>
                <a:cs typeface="Courier New" panose="02070309020205020404" pitchFamily="49" charset="0"/>
              </a:rPr>
              <a:t>                 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107575 107150	  425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117460 118462	-1002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107950 111867	-3917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9EC6DE-E8A2-413C-91C3-438EB42FFC21}"/>
              </a:ext>
            </a:extLst>
          </p:cNvPr>
          <p:cNvSpPr txBox="1"/>
          <p:nvPr/>
        </p:nvSpPr>
        <p:spPr>
          <a:xfrm>
            <a:off x="5456786" y="1759005"/>
            <a:ext cx="2212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Employed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79B823-6378-4916-809E-D86B3DB54A48}"/>
              </a:ext>
            </a:extLst>
          </p:cNvPr>
          <p:cNvSpPr txBox="1"/>
          <p:nvPr/>
        </p:nvSpPr>
        <p:spPr>
          <a:xfrm>
            <a:off x="9204494" y="2146939"/>
            <a:ext cx="208881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Assistant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 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1    1 0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2    0 1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3    0 0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Associate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 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1    1 0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2    1 0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3    1 0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Professor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 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1    4 0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2    3 7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3    0 5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C70E0D-91B7-4103-B827-64133DB84B7A}"/>
              </a:ext>
            </a:extLst>
          </p:cNvPr>
          <p:cNvSpPr txBox="1"/>
          <p:nvPr/>
        </p:nvSpPr>
        <p:spPr>
          <a:xfrm>
            <a:off x="9161860" y="1750767"/>
            <a:ext cx="2106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Endowed Chair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6386CB-CC25-4479-83B7-9659FDAAB29A}"/>
              </a:ext>
            </a:extLst>
          </p:cNvPr>
          <p:cNvSpPr txBox="1"/>
          <p:nvPr/>
        </p:nvSpPr>
        <p:spPr>
          <a:xfrm>
            <a:off x="301657" y="748342"/>
            <a:ext cx="1155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yearsemployed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years employed at Dickinson; and </a:t>
            </a:r>
          </a:p>
          <a:p>
            <a:pPr marL="1431925" indent="-1431925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endowedchair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– individual holds an endowed chair, 0 – no endowed chair </a:t>
            </a:r>
          </a:p>
          <a:p>
            <a:pPr marL="1431925" indent="-1431925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added to the model. Summary of these variables: </a:t>
            </a:r>
          </a:p>
        </p:txBody>
      </p:sp>
    </p:spTree>
    <p:extLst>
      <p:ext uri="{BB962C8B-B14F-4D97-AF65-F5344CB8AC3E}">
        <p14:creationId xmlns:p14="http://schemas.microsoft.com/office/powerpoint/2010/main" val="294620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C491799-1595-4BF4-A0EB-7E1A7F873DB7}"/>
              </a:ext>
            </a:extLst>
          </p:cNvPr>
          <p:cNvSpPr txBox="1">
            <a:spLocks/>
          </p:cNvSpPr>
          <p:nvPr/>
        </p:nvSpPr>
        <p:spPr>
          <a:xfrm>
            <a:off x="838200" y="189064"/>
            <a:ext cx="10515600" cy="7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Modeling the Salary Data Set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C68226-4E59-4B71-AD20-DD16868FC4FB}"/>
              </a:ext>
            </a:extLst>
          </p:cNvPr>
          <p:cNvSpPr txBox="1"/>
          <p:nvPr/>
        </p:nvSpPr>
        <p:spPr>
          <a:xfrm>
            <a:off x="244309" y="1346550"/>
            <a:ext cx="75050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(formula = S_22 ~ I(yearsemployed^2) +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yearsemployed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Rank + Division + Gender +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endowedchair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data = Faculty_DF2)</a:t>
            </a:r>
          </a:p>
          <a:p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Residuals: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Min       1Q   Median       3Q      Max 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-16801.3  -2341.3   -488.1   2130.2  13400.2 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Coefficients: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Estimate Std. Error t value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(Intercept)        80763.931   1015.336  79.544  &lt; 2e-16 ***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yearsemployed^2       37.903      3.838   9.875  &lt; 2e-16 ***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yearsemployed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-391.736    173.634  -2.256  0.02529 *  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RankAssociate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4251.445   1340.580   3.171  0.00179 ** 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RankProfessor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11580.796   1758.886   6.584 5.02e-10 ***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Division2           2218.437    751.722   2.951  0.00359 ** 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Division3           1805.193    822.970   2.194  0.02957 *  </a:t>
            </a:r>
          </a:p>
          <a:p>
            <a:r>
              <a:rPr lang="en-US" sz="15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GenderM</a:t>
            </a:r>
            <a:r>
              <a:rPr lang="en-US" sz="15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497.711    648.396   0.768  0.44375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endowedchair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6409.423   1033.298   6.203 3.81e-09 ***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Residual standard error: 4221 on 177 degrees of freedom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Multiple R-squared:  0.9283,    Adjusted R-squared:  0.925 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F-statistic: 286.4 on 8 and 177 DF,  p-value: &lt; 2.2e-16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AD0A93-ABDF-47ED-BD2C-6C1DAB34C295}"/>
              </a:ext>
            </a:extLst>
          </p:cNvPr>
          <p:cNvSpPr txBox="1"/>
          <p:nvPr/>
        </p:nvSpPr>
        <p:spPr>
          <a:xfrm>
            <a:off x="244140" y="876691"/>
            <a:ext cx="11557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Model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7FA301-F1DA-4A2E-9F5F-9BBB66F8438B}"/>
              </a:ext>
            </a:extLst>
          </p:cNvPr>
          <p:cNvSpPr txBox="1"/>
          <p:nvPr/>
        </p:nvSpPr>
        <p:spPr>
          <a:xfrm flipH="1">
            <a:off x="7971415" y="2985369"/>
            <a:ext cx="4043323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presence of the variables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yearsemployed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endowedchair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(and Rank and Division), the observed gender effect is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significant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modeled value is Male =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+498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However, the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-value for the coefficient differing from 0 is 0.444, suggesting that the difference of ~$500 could have arisen by random fluctuations alone.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B0975D6-4682-4590-BF64-271EF4EB9DEE}"/>
              </a:ext>
            </a:extLst>
          </p:cNvPr>
          <p:cNvCxnSpPr>
            <a:cxnSpLocks/>
          </p:cNvCxnSpPr>
          <p:nvPr/>
        </p:nvCxnSpPr>
        <p:spPr>
          <a:xfrm flipH="1">
            <a:off x="6818091" y="4276436"/>
            <a:ext cx="1035215" cy="6630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C981117-3106-4BC5-8D8A-7B2FCD686D00}"/>
              </a:ext>
            </a:extLst>
          </p:cNvPr>
          <p:cNvSpPr txBox="1"/>
          <p:nvPr/>
        </p:nvSpPr>
        <p:spPr>
          <a:xfrm>
            <a:off x="7954905" y="5795439"/>
            <a:ext cx="3788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model explains about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93%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variability in the salary data.</a:t>
            </a:r>
          </a:p>
        </p:txBody>
      </p:sp>
    </p:spTree>
    <p:extLst>
      <p:ext uri="{BB962C8B-B14F-4D97-AF65-F5344CB8AC3E}">
        <p14:creationId xmlns:p14="http://schemas.microsoft.com/office/powerpoint/2010/main" val="365349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07F9A6-30B2-4368-A9FE-B13437087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583" y="1826490"/>
            <a:ext cx="4840144" cy="4832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769B60-8E09-420B-B292-0C0EA58A74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7530" y="1438867"/>
            <a:ext cx="5292579" cy="528471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7029379-2535-4774-9892-B5565C44DD91}"/>
              </a:ext>
            </a:extLst>
          </p:cNvPr>
          <p:cNvSpPr txBox="1">
            <a:spLocks/>
          </p:cNvSpPr>
          <p:nvPr/>
        </p:nvSpPr>
        <p:spPr>
          <a:xfrm>
            <a:off x="856673" y="115177"/>
            <a:ext cx="10515600" cy="7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Diagnostics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70C801-56D9-47D4-017E-1EED83C73C69}"/>
              </a:ext>
            </a:extLst>
          </p:cNvPr>
          <p:cNvSpPr txBox="1"/>
          <p:nvPr/>
        </p:nvSpPr>
        <p:spPr>
          <a:xfrm>
            <a:off x="415636" y="775864"/>
            <a:ext cx="113422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After the removal of one data point with a large residual, the model was refit producing the following diagnostic plots. Conclusions from the previous model were similar. These diagnostic plots support the aptness of the model. </a:t>
            </a:r>
          </a:p>
        </p:txBody>
      </p:sp>
    </p:spTree>
    <p:extLst>
      <p:ext uri="{BB962C8B-B14F-4D97-AF65-F5344CB8AC3E}">
        <p14:creationId xmlns:p14="http://schemas.microsoft.com/office/powerpoint/2010/main" val="71527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2386C1-3024-876F-5EAB-12F80DA91BF0}"/>
              </a:ext>
            </a:extLst>
          </p:cNvPr>
          <p:cNvSpPr txBox="1">
            <a:spLocks/>
          </p:cNvSpPr>
          <p:nvPr/>
        </p:nvSpPr>
        <p:spPr>
          <a:xfrm>
            <a:off x="838200" y="329137"/>
            <a:ext cx="10515600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 Salary Distributions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5B3DCA-6F3B-A70C-C7FF-680851465C23}"/>
              </a:ext>
            </a:extLst>
          </p:cNvPr>
          <p:cNvSpPr txBox="1"/>
          <p:nvPr/>
        </p:nvSpPr>
        <p:spPr>
          <a:xfrm>
            <a:off x="466436" y="993861"/>
            <a:ext cx="1089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Bootstrapping is a computational/statistical technique that can be used to help characterize an unknown distribution by repeated sampling from an observed data set.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CBAFCC-88E0-5B36-1936-6BF68B21A9EF}"/>
              </a:ext>
            </a:extLst>
          </p:cNvPr>
          <p:cNvSpPr txBox="1"/>
          <p:nvPr/>
        </p:nvSpPr>
        <p:spPr>
          <a:xfrm>
            <a:off x="458769" y="2039903"/>
            <a:ext cx="11095922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for the Assistant Professor data, how would we expect the difference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F_Average 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M_Average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vary if we assigned the genders to the salaries at random (totally unbiased method)?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22774C-C95C-0AFB-046A-EDAE6D10C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04813"/>
              </p:ext>
            </p:extLst>
          </p:nvPr>
        </p:nvGraphicFramePr>
        <p:xfrm>
          <a:off x="572661" y="4222530"/>
          <a:ext cx="1459346" cy="1725686"/>
        </p:xfrm>
        <a:graphic>
          <a:graphicData uri="http://schemas.openxmlformats.org/drawingml/2006/table">
            <a:tbl>
              <a:tblPr/>
              <a:tblGrid>
                <a:gridCol w="729673">
                  <a:extLst>
                    <a:ext uri="{9D8B030D-6E8A-4147-A177-3AD203B41FA5}">
                      <a16:colId xmlns:a16="http://schemas.microsoft.com/office/drawing/2014/main" val="3970765969"/>
                    </a:ext>
                  </a:extLst>
                </a:gridCol>
                <a:gridCol w="729673">
                  <a:extLst>
                    <a:ext uri="{9D8B030D-6E8A-4147-A177-3AD203B41FA5}">
                      <a16:colId xmlns:a16="http://schemas.microsoft.com/office/drawing/2014/main" val="2201279127"/>
                    </a:ext>
                  </a:extLst>
                </a:gridCol>
              </a:tblGrid>
              <a:tr h="22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458660"/>
                  </a:ext>
                </a:extLst>
              </a:tr>
              <a:tr h="22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984504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521317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596763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524419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55578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180598"/>
                  </a:ext>
                </a:extLst>
              </a:tr>
              <a:tr h="22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89512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30A79D-053A-D12B-B3A3-610D4AA89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98932"/>
              </p:ext>
            </p:extLst>
          </p:nvPr>
        </p:nvGraphicFramePr>
        <p:xfrm>
          <a:off x="3796149" y="4222530"/>
          <a:ext cx="1459346" cy="1725686"/>
        </p:xfrm>
        <a:graphic>
          <a:graphicData uri="http://schemas.openxmlformats.org/drawingml/2006/table">
            <a:tbl>
              <a:tblPr/>
              <a:tblGrid>
                <a:gridCol w="729673">
                  <a:extLst>
                    <a:ext uri="{9D8B030D-6E8A-4147-A177-3AD203B41FA5}">
                      <a16:colId xmlns:a16="http://schemas.microsoft.com/office/drawing/2014/main" val="2443322158"/>
                    </a:ext>
                  </a:extLst>
                </a:gridCol>
                <a:gridCol w="729673">
                  <a:extLst>
                    <a:ext uri="{9D8B030D-6E8A-4147-A177-3AD203B41FA5}">
                      <a16:colId xmlns:a16="http://schemas.microsoft.com/office/drawing/2014/main" val="2416155771"/>
                    </a:ext>
                  </a:extLst>
                </a:gridCol>
              </a:tblGrid>
              <a:tr h="22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284279"/>
                  </a:ext>
                </a:extLst>
              </a:tr>
              <a:tr h="22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541647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216414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13455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185797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663752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628027"/>
                  </a:ext>
                </a:extLst>
              </a:tr>
              <a:tr h="22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977246"/>
                  </a:ext>
                </a:extLst>
              </a:tr>
            </a:tbl>
          </a:graphicData>
        </a:graphic>
      </p:graphicFrame>
      <p:sp>
        <p:nvSpPr>
          <p:cNvPr id="10" name="Arrow: Right 9">
            <a:extLst>
              <a:ext uri="{FF2B5EF4-FFF2-40B4-BE49-F238E27FC236}">
                <a16:creationId xmlns:a16="http://schemas.microsoft.com/office/drawing/2014/main" id="{06A744FC-1625-88A9-F216-729A3E541CE6}"/>
              </a:ext>
            </a:extLst>
          </p:cNvPr>
          <p:cNvSpPr/>
          <p:nvPr/>
        </p:nvSpPr>
        <p:spPr>
          <a:xfrm>
            <a:off x="2401465" y="429491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8EFCBE-A3E8-F4CC-3DF8-1284F846F26C}"/>
              </a:ext>
            </a:extLst>
          </p:cNvPr>
          <p:cNvSpPr txBox="1"/>
          <p:nvPr/>
        </p:nvSpPr>
        <p:spPr>
          <a:xfrm>
            <a:off x="2299863" y="4959925"/>
            <a:ext cx="1145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Randomly Assign Genders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4F594B22-BE07-9771-9756-568ABE74732F}"/>
              </a:ext>
            </a:extLst>
          </p:cNvPr>
          <p:cNvSpPr/>
          <p:nvPr/>
        </p:nvSpPr>
        <p:spPr>
          <a:xfrm>
            <a:off x="5768126" y="42902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C1A993-6521-DB19-7EE7-034908B5AEB4}"/>
              </a:ext>
            </a:extLst>
          </p:cNvPr>
          <p:cNvSpPr txBox="1"/>
          <p:nvPr/>
        </p:nvSpPr>
        <p:spPr>
          <a:xfrm>
            <a:off x="5509505" y="4955305"/>
            <a:ext cx="1459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Compute Difference in Averages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A1ABB4-A43D-D7E5-57F7-9B4AFEAB775B}"/>
              </a:ext>
            </a:extLst>
          </p:cNvPr>
          <p:cNvSpPr txBox="1"/>
          <p:nvPr/>
        </p:nvSpPr>
        <p:spPr>
          <a:xfrm>
            <a:off x="7093541" y="490912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$1,800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83C1DD8-EFD2-01BE-BAF0-76C171DFB5E1}"/>
              </a:ext>
            </a:extLst>
          </p:cNvPr>
          <p:cNvSpPr/>
          <p:nvPr/>
        </p:nvSpPr>
        <p:spPr>
          <a:xfrm>
            <a:off x="8377407" y="4276438"/>
            <a:ext cx="10359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8CD774-31E7-FE87-44BD-D31FE7E809C4}"/>
              </a:ext>
            </a:extLst>
          </p:cNvPr>
          <p:cNvSpPr txBox="1"/>
          <p:nvPr/>
        </p:nvSpPr>
        <p:spPr>
          <a:xfrm>
            <a:off x="8007948" y="4821376"/>
            <a:ext cx="1792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Repeat Process (many times) to Obtain Bootstrap Distribution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81253B6-C815-9C47-D07C-E052031353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82" t="12968" r="7575" b="16220"/>
          <a:stretch/>
        </p:blipFill>
        <p:spPr>
          <a:xfrm>
            <a:off x="9929112" y="4345711"/>
            <a:ext cx="1792074" cy="158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75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DCDE6-CC2A-4FAC-8EFC-9117E6116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575"/>
            <a:ext cx="10515600" cy="4476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 Salary Distributions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C3D998-AD03-49D8-87DD-3DC52E8DD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061459"/>
            <a:ext cx="11906250" cy="5686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64A4D8-D9BA-4F79-98C3-0A1DCB5F2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" y="1118609"/>
            <a:ext cx="1495425" cy="285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F68C73-09F2-418A-A0B2-3827ECBF6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3362" y="1066800"/>
            <a:ext cx="1628775" cy="304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AE992C-D8BE-4E19-9319-6B5F9D038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5306" y="1109084"/>
            <a:ext cx="152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8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1442</Words>
  <Application>Microsoft Macintosh PowerPoint</Application>
  <PresentationFormat>Widescreen</PresentationFormat>
  <Paragraphs>250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Faculty Salary Study </vt:lpstr>
      <vt:lpstr>Overview of the Salary Data Set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Bootstrap Salary Distributions</vt:lpstr>
      <vt:lpstr>Assistant Professors</vt:lpstr>
      <vt:lpstr>Associate/ Full Professors</vt:lpstr>
      <vt:lpstr>Conclusions</vt:lpstr>
      <vt:lpstr>Auxiliary Slides </vt:lpstr>
      <vt:lpstr>Race and Citizenship Descriptives</vt:lpstr>
      <vt:lpstr>Model #1 with Race and Citizenship Status</vt:lpstr>
      <vt:lpstr>Model #2 with Race and Citizenship Status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Salary Study</dc:title>
  <dc:creator>Forrester, Jeffrey</dc:creator>
  <cp:lastModifiedBy>Steinbugler, Amy</cp:lastModifiedBy>
  <cp:revision>8</cp:revision>
  <dcterms:created xsi:type="dcterms:W3CDTF">2023-01-04T18:15:05Z</dcterms:created>
  <dcterms:modified xsi:type="dcterms:W3CDTF">2023-02-27T22:39:23Z</dcterms:modified>
</cp:coreProperties>
</file>