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94697"/>
  </p:normalViewPr>
  <p:slideViewPr>
    <p:cSldViewPr>
      <p:cViewPr varScale="1">
        <p:scale>
          <a:sx n="103" d="100"/>
          <a:sy n="103" d="100"/>
        </p:scale>
        <p:origin x="18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0668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648200"/>
            <a:ext cx="6400800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Author</a:t>
            </a:r>
            <a:br>
              <a:rPr lang="en-US" dirty="0"/>
            </a:br>
            <a:r>
              <a:rPr lang="en-US" dirty="0"/>
              <a:t>Department</a:t>
            </a:r>
            <a:br>
              <a:rPr lang="en-US" dirty="0"/>
            </a:br>
            <a:r>
              <a:rPr lang="en-US" dirty="0"/>
              <a:t>Date</a:t>
            </a:r>
            <a:br>
              <a:rPr lang="en-US" dirty="0"/>
            </a:br>
            <a:r>
              <a:rPr lang="en-US" dirty="0"/>
              <a:t>Location</a:t>
            </a:r>
          </a:p>
          <a:p>
            <a:r>
              <a:rPr lang="en-US" dirty="0"/>
              <a:t>Other Information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312" y="802105"/>
            <a:ext cx="4650102" cy="91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buFont typeface="Wingdings" pitchFamily="2" charset="2"/>
              <a:buChar char="§"/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z="3600" b="1" dirty="0">
                <a:solidFill>
                  <a:srgbClr val="7F7F7F"/>
                </a:solidFill>
                <a:latin typeface="Arial"/>
                <a:cs typeface="Arial"/>
              </a:rPr>
              <a:t>Section Title</a:t>
            </a:r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1752600"/>
            <a:ext cx="39624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24400" y="1752600"/>
            <a:ext cx="39624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/>
              <a:t>Insert text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133600"/>
            <a:ext cx="3008313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676400"/>
            <a:ext cx="8153400" cy="449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248400"/>
            <a:ext cx="8153400" cy="347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Insert caption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066800"/>
            <a:ext cx="8153400" cy="457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List first level</a:t>
            </a:r>
          </a:p>
          <a:p>
            <a:pPr lvl="2"/>
            <a:r>
              <a:rPr lang="en-US" dirty="0"/>
              <a:t>List second level</a:t>
            </a:r>
          </a:p>
          <a:p>
            <a:pPr lvl="3"/>
            <a:r>
              <a:rPr lang="en-US" dirty="0"/>
              <a:t>List third level</a:t>
            </a:r>
          </a:p>
          <a:p>
            <a:pPr lvl="4"/>
            <a:r>
              <a:rPr lang="en-US" dirty="0"/>
              <a:t>List 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ohnsomi@dickinson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President’s Commission for Women:</a:t>
            </a:r>
            <a:br>
              <a:rPr lang="en-US" dirty="0"/>
            </a:br>
            <a:r>
              <a:rPr lang="en-US" dirty="0"/>
              <a:t>Gender Bias in Faculty Salary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Michael Johnson, Ph.D.</a:t>
            </a:r>
          </a:p>
          <a:p>
            <a:r>
              <a:rPr lang="en-US" dirty="0"/>
              <a:t>Director, Office of Institutional Research</a:t>
            </a:r>
          </a:p>
          <a:p>
            <a:r>
              <a:rPr lang="en-US" dirty="0"/>
              <a:t>February 7, 2013</a:t>
            </a:r>
          </a:p>
        </p:txBody>
      </p:sp>
    </p:spTree>
    <p:extLst>
      <p:ext uri="{BB962C8B-B14F-4D97-AF65-F5344CB8AC3E}">
        <p14:creationId xmlns:p14="http://schemas.microsoft.com/office/powerpoint/2010/main" val="2506852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Decile</a:t>
            </a:r>
            <a:r>
              <a:rPr lang="en-US" dirty="0"/>
              <a:t> Analysis of OLS Model:  Faculty Salary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159730"/>
              </p:ext>
            </p:extLst>
          </p:nvPr>
        </p:nvGraphicFramePr>
        <p:xfrm>
          <a:off x="1752600" y="1524000"/>
          <a:ext cx="5040991" cy="5109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485680" imgH="5561640" progId="StaticDib">
                  <p:embed/>
                </p:oleObj>
              </mc:Choice>
              <mc:Fallback>
                <p:oleObj name="Picture" r:id="rId2" imgW="5485680" imgH="5561640" progId="StaticDib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2600" y="1524000"/>
                        <a:ext cx="5040991" cy="5109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78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At the February 5, 2013 faculty meeting, Megan Yost spoke on behalf of the Women’s Commission and requested for a study of gender bias in faculty salaries.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The Office of Institutional Research with the assistance of Academic Affairs began an effort to answer whether or not a gender bias exists.</a:t>
            </a:r>
          </a:p>
        </p:txBody>
      </p:sp>
    </p:spTree>
    <p:extLst>
      <p:ext uri="{BB962C8B-B14F-4D97-AF65-F5344CB8AC3E}">
        <p14:creationId xmlns:p14="http://schemas.microsoft.com/office/powerpoint/2010/main" val="310652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US" dirty="0"/>
              <a:t>Academic Affairs provided a data for 192 faculty members that included: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Gender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Base Salary for Current Year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Current Rank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Rank at Hire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Tenure and Years Since Tenured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Department/Division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Years at Dickinson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Years as Associate Professor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Years as Professor  </a:t>
            </a:r>
          </a:p>
        </p:txBody>
      </p:sp>
    </p:spTree>
    <p:extLst>
      <p:ext uri="{BB962C8B-B14F-4D97-AF65-F5344CB8AC3E}">
        <p14:creationId xmlns:p14="http://schemas.microsoft.com/office/powerpoint/2010/main" val="135143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Methodology/Summary of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Ordinary least squares (OLS) regression was used to create a mathematical model that would “predict” the salary of a faculty member based on the list of individual characteristics provided by Academic Affairs.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A very good model was obtained with very high predictive quality.  (R-squared value* of 0.935)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Five characteristics were shown to have significant predictive quality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Tenure (Yes/No)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Number of years at Dickinson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Number of years as an Associate Professor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Current Rank of Professor (Yes/No) and number of years as Professor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Rank of Assistant Professor when hired (Yes/No)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When “gender” was forced into the model, it was shown to have no predictive quality.  (</a:t>
            </a:r>
            <a:r>
              <a:rPr lang="en-US" i="1" dirty="0"/>
              <a:t>p</a:t>
            </a:r>
            <a:r>
              <a:rPr lang="en-US" dirty="0"/>
              <a:t>-value of 0.8212).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/>
              <a:t>Model Conclusion</a:t>
            </a:r>
            <a:r>
              <a:rPr lang="en-US" dirty="0"/>
              <a:t>:  There is no measurable gender bias in faculty salary at Dickinson College.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1722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 Interpretation of the R-squared value:  93.5% of the variation of the output variable “Salary” is explained, (or accounted for) by this ordinary least squares predictive model.</a:t>
            </a:r>
          </a:p>
        </p:txBody>
      </p:sp>
    </p:spTree>
    <p:extLst>
      <p:ext uri="{BB962C8B-B14F-4D97-AF65-F5344CB8AC3E}">
        <p14:creationId xmlns:p14="http://schemas.microsoft.com/office/powerpoint/2010/main" val="415863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Two separate binary least squares regression models were created to predict: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/>
              <a:t>Professor/Non-Professor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/>
              <a:t>Tenure/Non-Tenure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Although these models did not have as robust predictive power as the OLS regression model used to predict salary, “gender” was not a significant factor in predicting either of these binary variables.</a:t>
            </a:r>
          </a:p>
        </p:txBody>
      </p:sp>
    </p:spTree>
    <p:extLst>
      <p:ext uri="{BB962C8B-B14F-4D97-AF65-F5344CB8AC3E}">
        <p14:creationId xmlns:p14="http://schemas.microsoft.com/office/powerpoint/2010/main" val="198406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The top </a:t>
            </a:r>
            <a:r>
              <a:rPr lang="en-US" dirty="0" err="1"/>
              <a:t>decile</a:t>
            </a:r>
            <a:r>
              <a:rPr lang="en-US" dirty="0"/>
              <a:t> of “over paid” faculty based on actual salary minus predicted salary are split nearly evenly (10 men and 9 women).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The top </a:t>
            </a:r>
            <a:r>
              <a:rPr lang="en-US" dirty="0" err="1"/>
              <a:t>decile</a:t>
            </a:r>
            <a:r>
              <a:rPr lang="en-US" dirty="0"/>
              <a:t> of “under paid” faculty based on actual salary minus predicted salary was also split evenly (9 men and 9 women).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These </a:t>
            </a:r>
            <a:r>
              <a:rPr lang="en-US"/>
              <a:t>results mirror </a:t>
            </a:r>
            <a:r>
              <a:rPr lang="en-US" dirty="0"/>
              <a:t>(very closely) the proportion of men to women in the data file of faculty (56% men and 44% women).</a:t>
            </a:r>
          </a:p>
        </p:txBody>
      </p:sp>
    </p:spTree>
    <p:extLst>
      <p:ext uri="{BB962C8B-B14F-4D97-AF65-F5344CB8AC3E}">
        <p14:creationId xmlns:p14="http://schemas.microsoft.com/office/powerpoint/2010/main" val="361770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contact:</a:t>
            </a:r>
          </a:p>
          <a:p>
            <a:endParaRPr lang="en-US" dirty="0"/>
          </a:p>
          <a:p>
            <a:r>
              <a:rPr lang="en-US" dirty="0"/>
              <a:t>			Mike Johnson</a:t>
            </a:r>
          </a:p>
          <a:p>
            <a:r>
              <a:rPr lang="en-US" dirty="0"/>
              <a:t>			</a:t>
            </a:r>
            <a:r>
              <a:rPr lang="en-US" dirty="0">
                <a:hlinkClick r:id="rId2"/>
              </a:rPr>
              <a:t>johnsomi@dickinson.edu</a:t>
            </a:r>
            <a:endParaRPr lang="en-US" dirty="0"/>
          </a:p>
          <a:p>
            <a:r>
              <a:rPr lang="en-US" dirty="0"/>
              <a:t>			x1019</a:t>
            </a:r>
          </a:p>
        </p:txBody>
      </p:sp>
    </p:spTree>
    <p:extLst>
      <p:ext uri="{BB962C8B-B14F-4D97-AF65-F5344CB8AC3E}">
        <p14:creationId xmlns:p14="http://schemas.microsoft.com/office/powerpoint/2010/main" val="100269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345575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OLS Model: Faculty Salary</a:t>
            </a:r>
            <a:br>
              <a:rPr lang="en-US" dirty="0"/>
            </a:br>
            <a:r>
              <a:rPr lang="en-US" sz="2700" b="0" i="1" dirty="0"/>
              <a:t>(R-squared = 0.9346)</a:t>
            </a:r>
            <a:endParaRPr lang="en-US" b="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118016"/>
              </p:ext>
            </p:extLst>
          </p:nvPr>
        </p:nvGraphicFramePr>
        <p:xfrm>
          <a:off x="542728" y="1905000"/>
          <a:ext cx="8001003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>
                          <a:effectLst/>
                        </a:rPr>
                        <a:t>Variable              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 err="1">
                          <a:effectLst/>
                        </a:rPr>
                        <a:t>Coef</a:t>
                      </a:r>
                      <a:r>
                        <a:rPr lang="en-US" sz="1600" b="1" u="sng" strike="noStrike" dirty="0">
                          <a:effectLst/>
                        </a:rPr>
                        <a:t>   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>
                          <a:effectLst/>
                        </a:rPr>
                        <a:t>S.E.   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>
                          <a:effectLst/>
                        </a:rPr>
                        <a:t>t-value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>
                          <a:effectLst/>
                        </a:rPr>
                        <a:t>p-value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sng" strike="noStrike" dirty="0" err="1">
                          <a:effectLst/>
                        </a:rPr>
                        <a:t>Std</a:t>
                      </a:r>
                      <a:r>
                        <a:rPr lang="en-US" sz="1600" b="1" u="sng" strike="noStrike" dirty="0">
                          <a:effectLst/>
                        </a:rPr>
                        <a:t> </a:t>
                      </a:r>
                      <a:r>
                        <a:rPr lang="en-US" sz="1600" b="1" u="sng" strike="noStrike" dirty="0" err="1">
                          <a:effectLst/>
                        </a:rPr>
                        <a:t>Est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Intercept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66420.88</a:t>
                      </a:r>
                      <a:endParaRPr lang="en-US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1013.94</a:t>
                      </a:r>
                      <a:endParaRPr lang="en-US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65.51</a:t>
                      </a:r>
                      <a:endParaRPr lang="en-US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Tenured</a:t>
                      </a:r>
                      <a:endParaRPr lang="en-US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6103.03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1181.14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5.17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0.1657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Years Hired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481.8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150.56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3.2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0.0014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0.2642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Years Assoc_Numeric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397.74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174.03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2.29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0.0223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0.21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Binary(Current Rank,Professor)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-5395.58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2037.7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-2.65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0.0081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-0.1257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Binary(Rank at Hire,AT)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1395.56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701.67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1.99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0.0467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0.0383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SquareRoot(Years Prof_Numeric)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6784.43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713.26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9.51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0.543</a:t>
                      </a:r>
                      <a:endParaRPr lang="en-US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91200"/>
            <a:ext cx="81534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i="1" dirty="0"/>
              <a:t>Note</a:t>
            </a:r>
            <a:r>
              <a:rPr lang="en-US" sz="1600" dirty="0"/>
              <a:t>:  One might be concerned that the coefficient on “Professor” is negative, however there is a non-linear term for “Years as Professor” with a positive coefficient that impacts the output variable “Salary” in the direction one would intuitively expect.</a:t>
            </a:r>
          </a:p>
        </p:txBody>
      </p:sp>
    </p:spTree>
    <p:extLst>
      <p:ext uri="{BB962C8B-B14F-4D97-AF65-F5344CB8AC3E}">
        <p14:creationId xmlns:p14="http://schemas.microsoft.com/office/powerpoint/2010/main" val="178103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ickinson">
      <a:dk1>
        <a:srgbClr val="151515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595959"/>
      </a:accent2>
      <a:accent3>
        <a:srgbClr val="76923C"/>
      </a:accent3>
      <a:accent4>
        <a:srgbClr val="D8D8D8"/>
      </a:accent4>
      <a:accent5>
        <a:srgbClr val="F7DD6D"/>
      </a:accent5>
      <a:accent6>
        <a:srgbClr val="96A0FC"/>
      </a:accent6>
      <a:hlink>
        <a:srgbClr val="C00000"/>
      </a:hlink>
      <a:folHlink>
        <a:srgbClr val="54A5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624</Words>
  <Application>Microsoft Macintosh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MS Sans Serif</vt:lpstr>
      <vt:lpstr>Wingdings</vt:lpstr>
      <vt:lpstr>Office Theme</vt:lpstr>
      <vt:lpstr>Picture</vt:lpstr>
      <vt:lpstr>President’s Commission for Women: Gender Bias in Faculty Salary Analysis</vt:lpstr>
      <vt:lpstr>Background</vt:lpstr>
      <vt:lpstr>The Data</vt:lpstr>
      <vt:lpstr>Methodology/Summary of Results</vt:lpstr>
      <vt:lpstr>Additional Analysis</vt:lpstr>
      <vt:lpstr>Additional Analysis</vt:lpstr>
      <vt:lpstr>Additional Questions</vt:lpstr>
      <vt:lpstr>Backup Slides</vt:lpstr>
      <vt:lpstr>OLS Model: Faculty Salary (R-squared = 0.9346)</vt:lpstr>
      <vt:lpstr>Decile Analysis of OLS Model:  Faculty Salary</vt:lpstr>
    </vt:vector>
  </TitlesOfParts>
  <Company>Library and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gettym</dc:creator>
  <cp:lastModifiedBy>Steinbugler, Amy</cp:lastModifiedBy>
  <cp:revision>65</cp:revision>
  <dcterms:created xsi:type="dcterms:W3CDTF">2012-02-28T21:28:44Z</dcterms:created>
  <dcterms:modified xsi:type="dcterms:W3CDTF">2024-08-20T11:57:23Z</dcterms:modified>
</cp:coreProperties>
</file>