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3" r:id="rId7"/>
    <p:sldId id="264" r:id="rId8"/>
    <p:sldId id="265" r:id="rId9"/>
    <p:sldId id="260" r:id="rId10"/>
    <p:sldId id="261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798" autoAdjust="0"/>
    <p:restoredTop sz="94697"/>
  </p:normalViewPr>
  <p:slideViewPr>
    <p:cSldViewPr>
      <p:cViewPr varScale="1">
        <p:scale>
          <a:sx n="103" d="100"/>
          <a:sy n="103" d="100"/>
        </p:scale>
        <p:origin x="1888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solidFill>
          <a:srgbClr val="C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895600"/>
            <a:ext cx="7772400" cy="1066800"/>
          </a:xfrm>
        </p:spPr>
        <p:txBody>
          <a:bodyPr>
            <a:normAutofit/>
          </a:bodyPr>
          <a:lstStyle>
            <a:lvl1pPr algn="l">
              <a:defRPr sz="2800" b="1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85800" y="4648200"/>
            <a:ext cx="6400800" cy="1905000"/>
          </a:xfrm>
        </p:spPr>
        <p:txBody>
          <a:bodyPr>
            <a:normAutofit/>
          </a:bodyPr>
          <a:lstStyle>
            <a:lvl1pPr marL="0" indent="0" algn="l">
              <a:buNone/>
              <a:defRPr sz="1800" b="0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Author</a:t>
            </a:r>
            <a:br>
              <a:rPr lang="en-US" dirty="0"/>
            </a:br>
            <a:r>
              <a:rPr lang="en-US" dirty="0"/>
              <a:t>Department</a:t>
            </a:r>
            <a:br>
              <a:rPr lang="en-US" dirty="0"/>
            </a:br>
            <a:r>
              <a:rPr lang="en-US" dirty="0"/>
              <a:t>Date</a:t>
            </a:r>
            <a:br>
              <a:rPr lang="en-US" dirty="0"/>
            </a:br>
            <a:r>
              <a:rPr lang="en-US" dirty="0"/>
              <a:t>Location</a:t>
            </a:r>
          </a:p>
          <a:p>
            <a:r>
              <a:rPr lang="en-US" dirty="0"/>
              <a:t>Other Information</a:t>
            </a:r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2312" y="802105"/>
            <a:ext cx="4650102" cy="9161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33400" y="990600"/>
            <a:ext cx="8153400" cy="533400"/>
          </a:xfrm>
        </p:spPr>
        <p:txBody>
          <a:bodyPr/>
          <a:lstStyle>
            <a:lvl1pPr>
              <a:defRPr sz="2800"/>
            </a:lvl1pPr>
          </a:lstStyle>
          <a:p>
            <a:r>
              <a:rPr lang="en-US" dirty="0"/>
              <a:t>Slide Title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 sz="2800"/>
            </a:lvl1pPr>
            <a:lvl2pPr>
              <a:defRPr sz="2400"/>
            </a:lvl2pPr>
            <a:lvl3pPr>
              <a:buFont typeface="Wingdings" pitchFamily="2" charset="2"/>
              <a:buChar char="§"/>
              <a:defRPr sz="2000"/>
            </a:lvl3pPr>
            <a:lvl4pPr>
              <a:defRPr sz="1800"/>
            </a:lvl4pPr>
            <a:lvl5pPr>
              <a:defRPr sz="1600"/>
            </a:lvl5pPr>
          </a:lstStyle>
          <a:p>
            <a:pPr lvl="0"/>
            <a:r>
              <a:rPr lang="en-US" dirty="0"/>
              <a:t>Insert text here</a:t>
            </a:r>
          </a:p>
          <a:p>
            <a:pPr lvl="1"/>
            <a:r>
              <a:rPr lang="en-US" dirty="0"/>
              <a:t>List first level</a:t>
            </a:r>
          </a:p>
          <a:p>
            <a:pPr lvl="2"/>
            <a:r>
              <a:rPr lang="en-US" dirty="0"/>
              <a:t>List second level</a:t>
            </a:r>
          </a:p>
          <a:p>
            <a:pPr lvl="3"/>
            <a:r>
              <a:rPr lang="en-US" dirty="0"/>
              <a:t>List third level</a:t>
            </a:r>
          </a:p>
          <a:p>
            <a:pPr lvl="4"/>
            <a:r>
              <a:rPr lang="en-US" dirty="0"/>
              <a:t>List fourth level</a:t>
            </a:r>
          </a:p>
        </p:txBody>
      </p:sp>
      <p:pic>
        <p:nvPicPr>
          <p:cNvPr id="4" name="Picture 3" descr="Dickinson_hoefler_186.eps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100" y="379361"/>
            <a:ext cx="1566913" cy="30904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514600"/>
            <a:ext cx="7772400" cy="1362075"/>
          </a:xfrm>
        </p:spPr>
        <p:txBody>
          <a:bodyPr anchor="t"/>
          <a:lstStyle>
            <a:lvl1pPr algn="l">
              <a:defRPr sz="4000" b="1" cap="none" baseline="0"/>
            </a:lvl1pPr>
          </a:lstStyle>
          <a:p>
            <a:r>
              <a:rPr lang="en-US" sz="3600" b="1" dirty="0">
                <a:solidFill>
                  <a:srgbClr val="7F7F7F"/>
                </a:solidFill>
                <a:latin typeface="Arial"/>
                <a:cs typeface="Arial"/>
              </a:rPr>
              <a:t>Section Title</a:t>
            </a:r>
          </a:p>
        </p:txBody>
      </p:sp>
      <p:pic>
        <p:nvPicPr>
          <p:cNvPr id="3" name="Picture 2" descr="Dickinson_hoefler_186.eps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100" y="379361"/>
            <a:ext cx="1566913" cy="30904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2800"/>
            </a:lvl1pPr>
          </a:lstStyle>
          <a:p>
            <a:r>
              <a:rPr lang="en-US" dirty="0"/>
              <a:t>Slide Title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533400" y="1752600"/>
            <a:ext cx="3962400" cy="4373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Insert text here</a:t>
            </a:r>
          </a:p>
          <a:p>
            <a:pPr lvl="1"/>
            <a:r>
              <a:rPr lang="en-US" dirty="0"/>
              <a:t>List first level</a:t>
            </a:r>
          </a:p>
          <a:p>
            <a:pPr lvl="2"/>
            <a:r>
              <a:rPr lang="en-US" dirty="0"/>
              <a:t>List second level</a:t>
            </a:r>
          </a:p>
          <a:p>
            <a:pPr lvl="3"/>
            <a:r>
              <a:rPr lang="en-US" dirty="0"/>
              <a:t>List third level</a:t>
            </a:r>
          </a:p>
          <a:p>
            <a:pPr lvl="4"/>
            <a:r>
              <a:rPr lang="en-US" dirty="0"/>
              <a:t>List fourth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724400" y="1752600"/>
            <a:ext cx="3962400" cy="4373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Insert text here</a:t>
            </a:r>
          </a:p>
          <a:p>
            <a:pPr lvl="1"/>
            <a:r>
              <a:rPr lang="en-US" dirty="0"/>
              <a:t>List first level</a:t>
            </a:r>
          </a:p>
          <a:p>
            <a:pPr lvl="2"/>
            <a:r>
              <a:rPr lang="en-US" dirty="0"/>
              <a:t>List second level</a:t>
            </a:r>
          </a:p>
          <a:p>
            <a:pPr lvl="3"/>
            <a:r>
              <a:rPr lang="en-US" dirty="0"/>
              <a:t>List third level</a:t>
            </a:r>
          </a:p>
          <a:p>
            <a:pPr lvl="4"/>
            <a:r>
              <a:rPr lang="en-US" dirty="0"/>
              <a:t>List fourth level</a:t>
            </a:r>
          </a:p>
        </p:txBody>
      </p:sp>
      <p:pic>
        <p:nvPicPr>
          <p:cNvPr id="5" name="Picture 4" descr="Dickinson_hoefler_186.eps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100" y="379361"/>
            <a:ext cx="1566913" cy="30904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2800"/>
            </a:lvl1pPr>
          </a:lstStyle>
          <a:p>
            <a:r>
              <a:rPr lang="en-US" dirty="0"/>
              <a:t>Slide Title</a:t>
            </a:r>
            <a:br>
              <a:rPr lang="en-US" dirty="0"/>
            </a:br>
            <a:endParaRPr lang="en-US" dirty="0"/>
          </a:p>
        </p:txBody>
      </p:sp>
      <p:pic>
        <p:nvPicPr>
          <p:cNvPr id="3" name="Picture 2" descr="Dickinson_hoefler_186.eps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100" y="379361"/>
            <a:ext cx="1566913" cy="30904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Dickinson_hoefler_186.eps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100" y="379361"/>
            <a:ext cx="1566913" cy="30904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819150"/>
            <a:ext cx="3008313" cy="1162050"/>
          </a:xfrm>
        </p:spPr>
        <p:txBody>
          <a:bodyPr anchor="t"/>
          <a:lstStyle>
            <a:lvl1pPr algn="l">
              <a:defRPr sz="2000" b="1"/>
            </a:lvl1pPr>
          </a:lstStyle>
          <a:p>
            <a:r>
              <a:rPr lang="en-US" dirty="0"/>
              <a:t>Insert text here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575050" y="838200"/>
            <a:ext cx="5111750" cy="5287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600" baseline="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Insert text here</a:t>
            </a:r>
          </a:p>
          <a:p>
            <a:pPr lvl="1"/>
            <a:r>
              <a:rPr lang="en-US" dirty="0"/>
              <a:t>List first level</a:t>
            </a:r>
          </a:p>
          <a:p>
            <a:pPr lvl="2"/>
            <a:r>
              <a:rPr lang="en-US" dirty="0"/>
              <a:t>List second level</a:t>
            </a:r>
          </a:p>
          <a:p>
            <a:pPr lvl="3"/>
            <a:r>
              <a:rPr lang="en-US" dirty="0"/>
              <a:t>List third level</a:t>
            </a:r>
          </a:p>
          <a:p>
            <a:pPr lvl="4"/>
            <a:r>
              <a:rPr lang="en-US" dirty="0"/>
              <a:t>List fourth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457200" y="2133600"/>
            <a:ext cx="3008313" cy="39925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Insert text here</a:t>
            </a:r>
          </a:p>
        </p:txBody>
      </p:sp>
      <p:pic>
        <p:nvPicPr>
          <p:cNvPr id="5" name="Picture 4" descr="Dickinson_hoefler_186.eps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100" y="379361"/>
            <a:ext cx="1566913" cy="30904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33400" y="1676400"/>
            <a:ext cx="8153400" cy="4495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533400" y="6248400"/>
            <a:ext cx="8153400" cy="3476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Insert caption here</a:t>
            </a:r>
          </a:p>
        </p:txBody>
      </p:sp>
      <p:pic>
        <p:nvPicPr>
          <p:cNvPr id="5" name="Picture 4" descr="Dickinson_hoefler_186.eps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100" y="379361"/>
            <a:ext cx="1566913" cy="309045"/>
          </a:xfrm>
          <a:prstGeom prst="rect">
            <a:avLst/>
          </a:prstGeom>
        </p:spPr>
      </p:pic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533400" y="1066800"/>
            <a:ext cx="8153400" cy="457200"/>
          </a:xfrm>
        </p:spPr>
        <p:txBody>
          <a:bodyPr/>
          <a:lstStyle>
            <a:lvl1pPr>
              <a:defRPr sz="2800"/>
            </a:lvl1pPr>
          </a:lstStyle>
          <a:p>
            <a:r>
              <a:rPr lang="en-US" dirty="0"/>
              <a:t>Slide Title</a:t>
            </a:r>
            <a:br>
              <a:rPr lang="en-US" dirty="0"/>
            </a:b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3400" y="990600"/>
            <a:ext cx="8153400" cy="5334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Slide Title</a:t>
            </a:r>
            <a:br>
              <a:rPr lang="en-US" dirty="0"/>
            </a:b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1676400"/>
            <a:ext cx="8153400" cy="4449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Insert text here</a:t>
            </a:r>
          </a:p>
          <a:p>
            <a:pPr lvl="1"/>
            <a:r>
              <a:rPr lang="en-US" dirty="0"/>
              <a:t>List first level</a:t>
            </a:r>
          </a:p>
          <a:p>
            <a:pPr lvl="2"/>
            <a:r>
              <a:rPr lang="en-US" dirty="0"/>
              <a:t>List second level</a:t>
            </a:r>
          </a:p>
          <a:p>
            <a:pPr lvl="3"/>
            <a:r>
              <a:rPr lang="en-US" dirty="0"/>
              <a:t>List third level</a:t>
            </a:r>
          </a:p>
          <a:p>
            <a:pPr lvl="4"/>
            <a:r>
              <a:rPr lang="en-US" dirty="0"/>
              <a:t>List fourth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4" r:id="rId5"/>
    <p:sldLayoutId id="2147483655" r:id="rId6"/>
    <p:sldLayoutId id="2147483656" r:id="rId7"/>
    <p:sldLayoutId id="2147483657" r:id="rId8"/>
  </p:sldLayoutIdLst>
  <p:txStyles>
    <p:titleStyle>
      <a:lvl1pPr algn="l" defTabSz="914400" rtl="0" eaLnBrk="1" latinLnBrk="0" hangingPunct="1">
        <a:spcBef>
          <a:spcPct val="0"/>
        </a:spcBef>
        <a:buNone/>
        <a:defRPr sz="2800" b="1" kern="1200" baseline="0">
          <a:solidFill>
            <a:schemeClr val="tx1">
              <a:lumMod val="50000"/>
              <a:lumOff val="50000"/>
            </a:schemeClr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None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Wingdings" pitchFamily="2" charset="2"/>
        <a:buChar char="§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Wingdings" pitchFamily="2" charset="2"/>
        <a:buChar char="§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Wingdings" pitchFamily="2" charset="2"/>
        <a:buChar char="§"/>
        <a:defRPr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Wingdings" pitchFamily="2" charset="2"/>
        <a:buChar char="§"/>
        <a:defRPr sz="1600" kern="1200" baseline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mailto:johnsomi@dickinson.edu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President’s Commission for Women:</a:t>
            </a:r>
            <a:br>
              <a:rPr lang="en-US" dirty="0"/>
            </a:br>
            <a:r>
              <a:rPr lang="en-US" dirty="0"/>
              <a:t>Gender Bias in Faculty Salary Analysis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Michael Johnson, Ph.D.</a:t>
            </a:r>
          </a:p>
          <a:p>
            <a:r>
              <a:rPr lang="en-US" dirty="0"/>
              <a:t>Director, Office of Institutional Research</a:t>
            </a:r>
          </a:p>
          <a:p>
            <a:r>
              <a:rPr lang="en-US" dirty="0"/>
              <a:t>February 7, 2013</a:t>
            </a:r>
          </a:p>
        </p:txBody>
      </p:sp>
    </p:spTree>
    <p:extLst>
      <p:ext uri="{BB962C8B-B14F-4D97-AF65-F5344CB8AC3E}">
        <p14:creationId xmlns:p14="http://schemas.microsoft.com/office/powerpoint/2010/main" val="25068520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Decile</a:t>
            </a:r>
            <a:r>
              <a:rPr lang="en-US" dirty="0"/>
              <a:t> Analysis of OLS Model:  Faculty Salary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33159730"/>
              </p:ext>
            </p:extLst>
          </p:nvPr>
        </p:nvGraphicFramePr>
        <p:xfrm>
          <a:off x="1752600" y="1524000"/>
          <a:ext cx="5040991" cy="51095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Picture" r:id="rId2" imgW="5485680" imgH="5561640" progId="StaticDib">
                  <p:embed/>
                </p:oleObj>
              </mc:Choice>
              <mc:Fallback>
                <p:oleObj name="Picture" r:id="rId2" imgW="5485680" imgH="5561640" progId="StaticDib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752600" y="1524000"/>
                        <a:ext cx="5040991" cy="510954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917812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US" dirty="0"/>
              <a:t>At the February 5, 2013 faculty meeting, Megan Yost spoke on behalf of the Women’s Commission and requested for a study of gender bias in faculty salaries.  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dirty="0"/>
              <a:t>The Office of Institutional Research with the assistance of Academic Affairs began an effort to answer whether or not a gender bias exists.</a:t>
            </a:r>
          </a:p>
        </p:txBody>
      </p:sp>
    </p:spTree>
    <p:extLst>
      <p:ext uri="{BB962C8B-B14F-4D97-AF65-F5344CB8AC3E}">
        <p14:creationId xmlns:p14="http://schemas.microsoft.com/office/powerpoint/2010/main" val="31065290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Data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/>
            <a:r>
              <a:rPr lang="en-US" dirty="0"/>
              <a:t>Academic Affairs provided a data for 192 faculty members that included: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/>
              <a:t>Gender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/>
              <a:t>Base Salary for Current Year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/>
              <a:t>Current Rank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/>
              <a:t>Rank at Hire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/>
              <a:t>Tenure and Years Since Tenured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/>
              <a:t>Department/Division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/>
              <a:t>Years at Dickinson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/>
              <a:t>Years as Associate Professor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/>
              <a:t>Years as Professor  </a:t>
            </a:r>
          </a:p>
        </p:txBody>
      </p:sp>
    </p:spTree>
    <p:extLst>
      <p:ext uri="{BB962C8B-B14F-4D97-AF65-F5344CB8AC3E}">
        <p14:creationId xmlns:p14="http://schemas.microsoft.com/office/powerpoint/2010/main" val="13514366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Methodology/Summary of Results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US" dirty="0"/>
              <a:t>Ordinary least squares (OLS) regression was used to create a mathematical model that would “predict” the salary of a faculty member based on the list of individual characteristics provided by Academic Affairs.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dirty="0"/>
              <a:t>A very good model was obtained with very high predictive quality.  (R-squared value* of 0.935)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dirty="0"/>
              <a:t>Five characteristics were shown to have significant predictive quality</a:t>
            </a:r>
          </a:p>
          <a:p>
            <a:pPr marL="1257300" lvl="2" indent="-457200">
              <a:buFont typeface="+mj-lt"/>
              <a:buAutoNum type="arabicPeriod"/>
            </a:pPr>
            <a:r>
              <a:rPr lang="en-US" dirty="0"/>
              <a:t>Tenure (Yes/No)</a:t>
            </a:r>
          </a:p>
          <a:p>
            <a:pPr marL="1257300" lvl="2" indent="-457200">
              <a:buFont typeface="+mj-lt"/>
              <a:buAutoNum type="arabicPeriod"/>
            </a:pPr>
            <a:r>
              <a:rPr lang="en-US" dirty="0"/>
              <a:t>Number of years at Dickinson</a:t>
            </a:r>
          </a:p>
          <a:p>
            <a:pPr marL="1257300" lvl="2" indent="-457200">
              <a:buFont typeface="+mj-lt"/>
              <a:buAutoNum type="arabicPeriod"/>
            </a:pPr>
            <a:r>
              <a:rPr lang="en-US" dirty="0"/>
              <a:t>Number of years as an Associate Professor</a:t>
            </a:r>
          </a:p>
          <a:p>
            <a:pPr marL="1257300" lvl="2" indent="-457200">
              <a:buFont typeface="+mj-lt"/>
              <a:buAutoNum type="arabicPeriod"/>
            </a:pPr>
            <a:r>
              <a:rPr lang="en-US" dirty="0"/>
              <a:t>Current Rank of Professor (Yes/No) and number of years as Professor</a:t>
            </a:r>
          </a:p>
          <a:p>
            <a:pPr marL="1257300" lvl="2" indent="-457200">
              <a:buFont typeface="+mj-lt"/>
              <a:buAutoNum type="arabicPeriod"/>
            </a:pPr>
            <a:r>
              <a:rPr lang="en-US" dirty="0"/>
              <a:t>Rank of Assistant Professor when hired (Yes/No)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dirty="0"/>
              <a:t>When “gender” was forced into the model, it was shown to have no predictive quality.  (</a:t>
            </a:r>
            <a:r>
              <a:rPr lang="en-US" i="1" dirty="0"/>
              <a:t>p</a:t>
            </a:r>
            <a:r>
              <a:rPr lang="en-US" dirty="0"/>
              <a:t>-value of 0.8212).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b="1" dirty="0"/>
              <a:t>Model Conclusion</a:t>
            </a:r>
            <a:r>
              <a:rPr lang="en-US" dirty="0"/>
              <a:t>:  There is no measurable gender bias in faculty salary at Dickinson College.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6172200"/>
            <a:ext cx="838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/>
              <a:t>* Interpretation of the R-squared value:  93.5% of the variation of the output variable “Salary” is explained, (or accounted for) by this ordinary least squares predictive model.</a:t>
            </a:r>
          </a:p>
        </p:txBody>
      </p:sp>
    </p:spTree>
    <p:extLst>
      <p:ext uri="{BB962C8B-B14F-4D97-AF65-F5344CB8AC3E}">
        <p14:creationId xmlns:p14="http://schemas.microsoft.com/office/powerpoint/2010/main" val="41586310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Additional Analysis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US" dirty="0"/>
              <a:t>Two separate binary least squares regression models were created to predict:</a:t>
            </a:r>
          </a:p>
          <a:p>
            <a:pPr marL="857250" lvl="1" indent="-457200">
              <a:buFont typeface="Arial" pitchFamily="34" charset="0"/>
              <a:buChar char="•"/>
            </a:pPr>
            <a:r>
              <a:rPr lang="en-US" dirty="0"/>
              <a:t>Professor/Non-Professor </a:t>
            </a:r>
          </a:p>
          <a:p>
            <a:pPr marL="857250" lvl="1" indent="-457200">
              <a:buFont typeface="Arial" pitchFamily="34" charset="0"/>
              <a:buChar char="•"/>
            </a:pPr>
            <a:r>
              <a:rPr lang="en-US" dirty="0"/>
              <a:t>Tenure/Non-Tenure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dirty="0"/>
              <a:t>Although these models did not have as robust predictive power as the OLS regression model used to predict salary, “gender” was not a significant factor in predicting either of these binary variables.</a:t>
            </a:r>
          </a:p>
        </p:txBody>
      </p:sp>
    </p:spTree>
    <p:extLst>
      <p:ext uri="{BB962C8B-B14F-4D97-AF65-F5344CB8AC3E}">
        <p14:creationId xmlns:p14="http://schemas.microsoft.com/office/powerpoint/2010/main" val="19840612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Additional Analysis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US" dirty="0"/>
              <a:t>The top </a:t>
            </a:r>
            <a:r>
              <a:rPr lang="en-US" dirty="0" err="1"/>
              <a:t>decile</a:t>
            </a:r>
            <a:r>
              <a:rPr lang="en-US" dirty="0"/>
              <a:t> of “over paid” faculty based on actual salary minus predicted salary are split nearly evenly (10 men and 9 women).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dirty="0"/>
              <a:t>The top </a:t>
            </a:r>
            <a:r>
              <a:rPr lang="en-US" dirty="0" err="1"/>
              <a:t>decile</a:t>
            </a:r>
            <a:r>
              <a:rPr lang="en-US" dirty="0"/>
              <a:t> of “under paid” faculty based on actual salary minus predicted salary was also split evenly (9 men and 9 women).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dirty="0"/>
              <a:t>These </a:t>
            </a:r>
            <a:r>
              <a:rPr lang="en-US"/>
              <a:t>results mirror </a:t>
            </a:r>
            <a:r>
              <a:rPr lang="en-US" dirty="0"/>
              <a:t>(very closely) the proportion of men to women in the data file of faculty (56% men and 44% women).</a:t>
            </a:r>
          </a:p>
        </p:txBody>
      </p:sp>
    </p:spTree>
    <p:extLst>
      <p:ext uri="{BB962C8B-B14F-4D97-AF65-F5344CB8AC3E}">
        <p14:creationId xmlns:p14="http://schemas.microsoft.com/office/powerpoint/2010/main" val="36177068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Additional 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Please contact:</a:t>
            </a:r>
          </a:p>
          <a:p>
            <a:endParaRPr lang="en-US" dirty="0"/>
          </a:p>
          <a:p>
            <a:r>
              <a:rPr lang="en-US" dirty="0"/>
              <a:t>			Mike Johnson</a:t>
            </a:r>
          </a:p>
          <a:p>
            <a:r>
              <a:rPr lang="en-US" dirty="0"/>
              <a:t>			</a:t>
            </a:r>
            <a:r>
              <a:rPr lang="en-US" dirty="0">
                <a:hlinkClick r:id="rId2"/>
              </a:rPr>
              <a:t>johnsomi@dickinson.edu</a:t>
            </a:r>
            <a:endParaRPr lang="en-US" dirty="0"/>
          </a:p>
          <a:p>
            <a:r>
              <a:rPr lang="en-US" dirty="0"/>
              <a:t>			x1019</a:t>
            </a:r>
          </a:p>
        </p:txBody>
      </p:sp>
    </p:spTree>
    <p:extLst>
      <p:ext uri="{BB962C8B-B14F-4D97-AF65-F5344CB8AC3E}">
        <p14:creationId xmlns:p14="http://schemas.microsoft.com/office/powerpoint/2010/main" val="10026915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Backup Slides</a:t>
            </a:r>
          </a:p>
        </p:txBody>
      </p:sp>
    </p:spTree>
    <p:extLst>
      <p:ext uri="{BB962C8B-B14F-4D97-AF65-F5344CB8AC3E}">
        <p14:creationId xmlns:p14="http://schemas.microsoft.com/office/powerpoint/2010/main" val="34557507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OLS Model: Faculty Salary</a:t>
            </a:r>
            <a:br>
              <a:rPr lang="en-US" dirty="0"/>
            </a:br>
            <a:r>
              <a:rPr lang="en-US" sz="2700" b="0" i="1" dirty="0"/>
              <a:t>(R-squared = 0.9346)</a:t>
            </a:r>
            <a:endParaRPr lang="en-US" b="0" i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6118016"/>
              </p:ext>
            </p:extLst>
          </p:nvPr>
        </p:nvGraphicFramePr>
        <p:xfrm>
          <a:off x="542728" y="1905000"/>
          <a:ext cx="8001003" cy="36576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846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632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6326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6326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6326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6326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sng" strike="noStrike" dirty="0">
                          <a:effectLst/>
                        </a:rPr>
                        <a:t>Variable              </a:t>
                      </a:r>
                      <a:endParaRPr lang="en-US" sz="1600" b="1" i="0" u="sng" strike="noStrike" dirty="0">
                        <a:solidFill>
                          <a:srgbClr val="000000"/>
                        </a:solidFill>
                        <a:effectLst/>
                        <a:latin typeface="MS Sans Serif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sng" strike="noStrike" dirty="0" err="1">
                          <a:effectLst/>
                        </a:rPr>
                        <a:t>Coef</a:t>
                      </a:r>
                      <a:r>
                        <a:rPr lang="en-US" sz="1600" b="1" u="sng" strike="noStrike" dirty="0">
                          <a:effectLst/>
                        </a:rPr>
                        <a:t>   </a:t>
                      </a:r>
                      <a:endParaRPr lang="en-US" sz="1600" b="1" i="0" u="sng" strike="noStrike" dirty="0">
                        <a:solidFill>
                          <a:srgbClr val="000000"/>
                        </a:solidFill>
                        <a:effectLst/>
                        <a:latin typeface="MS Sans Serif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sng" strike="noStrike">
                          <a:effectLst/>
                        </a:rPr>
                        <a:t>S.E.   </a:t>
                      </a:r>
                      <a:endParaRPr lang="en-US" sz="1600" b="1" i="0" u="sng" strike="noStrike">
                        <a:solidFill>
                          <a:srgbClr val="000000"/>
                        </a:solidFill>
                        <a:effectLst/>
                        <a:latin typeface="MS Sans Serif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sng" strike="noStrike">
                          <a:effectLst/>
                        </a:rPr>
                        <a:t>t-value</a:t>
                      </a:r>
                      <a:endParaRPr lang="en-US" sz="1600" b="1" i="0" u="sng" strike="noStrike">
                        <a:solidFill>
                          <a:srgbClr val="000000"/>
                        </a:solidFill>
                        <a:effectLst/>
                        <a:latin typeface="MS Sans Serif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sng" strike="noStrike" dirty="0">
                          <a:effectLst/>
                        </a:rPr>
                        <a:t>p-value</a:t>
                      </a:r>
                      <a:endParaRPr lang="en-US" sz="1600" b="1" i="0" u="sng" strike="noStrike" dirty="0">
                        <a:solidFill>
                          <a:srgbClr val="000000"/>
                        </a:solidFill>
                        <a:effectLst/>
                        <a:latin typeface="MS Sans Serif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sng" strike="noStrike" dirty="0" err="1">
                          <a:effectLst/>
                        </a:rPr>
                        <a:t>Std</a:t>
                      </a:r>
                      <a:r>
                        <a:rPr lang="en-US" sz="1600" b="1" u="sng" strike="noStrike" dirty="0">
                          <a:effectLst/>
                        </a:rPr>
                        <a:t> </a:t>
                      </a:r>
                      <a:r>
                        <a:rPr lang="en-US" sz="1600" b="1" u="sng" strike="noStrike" dirty="0" err="1">
                          <a:effectLst/>
                        </a:rPr>
                        <a:t>Est</a:t>
                      </a:r>
                      <a:endParaRPr lang="en-US" sz="1600" b="1" i="0" u="sng" strike="noStrike" dirty="0">
                        <a:solidFill>
                          <a:srgbClr val="000000"/>
                        </a:solidFill>
                        <a:effectLst/>
                        <a:latin typeface="MS Sans Serif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>
                          <a:effectLst/>
                        </a:rPr>
                        <a:t>Intercept</a:t>
                      </a:r>
                      <a:endParaRPr lang="en-US" sz="1600" b="0" i="0" u="none" strike="noStrike">
                        <a:effectLst/>
                        <a:latin typeface="MS Sans Serif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u="none" strike="noStrike" dirty="0">
                          <a:effectLst/>
                        </a:rPr>
                        <a:t>66420.88</a:t>
                      </a:r>
                      <a:endParaRPr lang="en-US" sz="1600" b="0" i="0" u="none" strike="noStrike" dirty="0">
                        <a:effectLst/>
                        <a:latin typeface="MS Sans Serif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u="none" strike="noStrike" dirty="0">
                          <a:effectLst/>
                        </a:rPr>
                        <a:t>1013.94</a:t>
                      </a:r>
                      <a:endParaRPr lang="en-US" sz="1600" b="0" i="0" u="none" strike="noStrike" dirty="0">
                        <a:effectLst/>
                        <a:latin typeface="MS Sans Serif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u="none" strike="noStrike" dirty="0">
                          <a:effectLst/>
                        </a:rPr>
                        <a:t>65.51</a:t>
                      </a:r>
                      <a:endParaRPr lang="en-US" sz="1600" b="0" i="0" u="none" strike="noStrike" dirty="0">
                        <a:effectLst/>
                        <a:latin typeface="MS Sans Serif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u="none" strike="noStrike" dirty="0">
                          <a:effectLst/>
                        </a:rPr>
                        <a:t>0</a:t>
                      </a:r>
                      <a:endParaRPr lang="en-US" sz="1600" b="0" i="0" u="none" strike="noStrike" dirty="0">
                        <a:effectLst/>
                        <a:latin typeface="MS Sans Serif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600" b="0" i="0" u="none" strike="noStrike">
                        <a:effectLst/>
                        <a:latin typeface="MS Sans Serif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>
                          <a:effectLst/>
                        </a:rPr>
                        <a:t>Tenured</a:t>
                      </a:r>
                      <a:endParaRPr lang="en-US" sz="1600" b="0" i="0" u="none" strike="noStrike" dirty="0">
                        <a:effectLst/>
                        <a:latin typeface="MS Sans Serif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u="none" strike="noStrike">
                          <a:effectLst/>
                        </a:rPr>
                        <a:t>6103.03</a:t>
                      </a:r>
                      <a:endParaRPr lang="en-US" sz="1600" b="0" i="0" u="none" strike="noStrike">
                        <a:effectLst/>
                        <a:latin typeface="MS Sans Serif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u="none" strike="noStrike">
                          <a:effectLst/>
                        </a:rPr>
                        <a:t>1181.14</a:t>
                      </a:r>
                      <a:endParaRPr lang="en-US" sz="1600" b="0" i="0" u="none" strike="noStrike">
                        <a:effectLst/>
                        <a:latin typeface="MS Sans Serif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u="none" strike="noStrike">
                          <a:effectLst/>
                        </a:rPr>
                        <a:t>5.17</a:t>
                      </a:r>
                      <a:endParaRPr lang="en-US" sz="1600" b="0" i="0" u="none" strike="noStrike">
                        <a:effectLst/>
                        <a:latin typeface="MS Sans Serif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u="none" strike="noStrike">
                          <a:effectLst/>
                        </a:rPr>
                        <a:t>0</a:t>
                      </a:r>
                      <a:endParaRPr lang="en-US" sz="1600" b="0" i="0" u="none" strike="noStrike">
                        <a:effectLst/>
                        <a:latin typeface="MS Sans Serif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u="none" strike="noStrike">
                          <a:effectLst/>
                        </a:rPr>
                        <a:t>0.1657</a:t>
                      </a:r>
                      <a:endParaRPr lang="en-US" sz="1600" b="0" i="0" u="none" strike="noStrike">
                        <a:effectLst/>
                        <a:latin typeface="MS Sans Serif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>
                          <a:effectLst/>
                        </a:rPr>
                        <a:t>Years Hired</a:t>
                      </a:r>
                      <a:endParaRPr lang="en-US" sz="1600" b="0" i="0" u="none" strike="noStrike">
                        <a:effectLst/>
                        <a:latin typeface="MS Sans Serif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u="none" strike="noStrike">
                          <a:effectLst/>
                        </a:rPr>
                        <a:t>481.8</a:t>
                      </a:r>
                      <a:endParaRPr lang="en-US" sz="1600" b="0" i="0" u="none" strike="noStrike">
                        <a:effectLst/>
                        <a:latin typeface="MS Sans Serif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u="none" strike="noStrike">
                          <a:effectLst/>
                        </a:rPr>
                        <a:t>150.56</a:t>
                      </a:r>
                      <a:endParaRPr lang="en-US" sz="1600" b="0" i="0" u="none" strike="noStrike">
                        <a:effectLst/>
                        <a:latin typeface="MS Sans Serif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u="none" strike="noStrike">
                          <a:effectLst/>
                        </a:rPr>
                        <a:t>3.2</a:t>
                      </a:r>
                      <a:endParaRPr lang="en-US" sz="1600" b="0" i="0" u="none" strike="noStrike">
                        <a:effectLst/>
                        <a:latin typeface="MS Sans Serif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u="none" strike="noStrike">
                          <a:effectLst/>
                        </a:rPr>
                        <a:t>0.0014</a:t>
                      </a:r>
                      <a:endParaRPr lang="en-US" sz="1600" b="0" i="0" u="none" strike="noStrike">
                        <a:effectLst/>
                        <a:latin typeface="MS Sans Serif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u="none" strike="noStrike">
                          <a:effectLst/>
                        </a:rPr>
                        <a:t>0.2642</a:t>
                      </a:r>
                      <a:endParaRPr lang="en-US" sz="1600" b="0" i="0" u="none" strike="noStrike">
                        <a:effectLst/>
                        <a:latin typeface="MS Sans Serif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>
                          <a:effectLst/>
                        </a:rPr>
                        <a:t>Years Assoc_Numeric</a:t>
                      </a:r>
                      <a:endParaRPr lang="en-US" sz="1600" b="0" i="0" u="none" strike="noStrike">
                        <a:effectLst/>
                        <a:latin typeface="MS Sans Serif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u="none" strike="noStrike">
                          <a:effectLst/>
                        </a:rPr>
                        <a:t>397.74</a:t>
                      </a:r>
                      <a:endParaRPr lang="en-US" sz="1600" b="0" i="0" u="none" strike="noStrike">
                        <a:effectLst/>
                        <a:latin typeface="MS Sans Serif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u="none" strike="noStrike">
                          <a:effectLst/>
                        </a:rPr>
                        <a:t>174.03</a:t>
                      </a:r>
                      <a:endParaRPr lang="en-US" sz="1600" b="0" i="0" u="none" strike="noStrike">
                        <a:effectLst/>
                        <a:latin typeface="MS Sans Serif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u="none" strike="noStrike">
                          <a:effectLst/>
                        </a:rPr>
                        <a:t>2.29</a:t>
                      </a:r>
                      <a:endParaRPr lang="en-US" sz="1600" b="0" i="0" u="none" strike="noStrike">
                        <a:effectLst/>
                        <a:latin typeface="MS Sans Serif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u="none" strike="noStrike">
                          <a:effectLst/>
                        </a:rPr>
                        <a:t>0.0223</a:t>
                      </a:r>
                      <a:endParaRPr lang="en-US" sz="1600" b="0" i="0" u="none" strike="noStrike">
                        <a:effectLst/>
                        <a:latin typeface="MS Sans Serif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u="none" strike="noStrike">
                          <a:effectLst/>
                        </a:rPr>
                        <a:t>0.21</a:t>
                      </a:r>
                      <a:endParaRPr lang="en-US" sz="1600" b="0" i="0" u="none" strike="noStrike">
                        <a:effectLst/>
                        <a:latin typeface="MS Sans Serif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>
                          <a:effectLst/>
                        </a:rPr>
                        <a:t>Binary(Current Rank,Professor)</a:t>
                      </a:r>
                      <a:endParaRPr lang="en-US" sz="1600" b="0" i="0" u="none" strike="noStrike">
                        <a:effectLst/>
                        <a:latin typeface="MS Sans Serif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u="none" strike="noStrike">
                          <a:effectLst/>
                        </a:rPr>
                        <a:t>-5395.58</a:t>
                      </a:r>
                      <a:endParaRPr lang="en-US" sz="1600" b="0" i="0" u="none" strike="noStrike">
                        <a:effectLst/>
                        <a:latin typeface="MS Sans Serif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u="none" strike="noStrike">
                          <a:effectLst/>
                        </a:rPr>
                        <a:t>2037.7</a:t>
                      </a:r>
                      <a:endParaRPr lang="en-US" sz="1600" b="0" i="0" u="none" strike="noStrike">
                        <a:effectLst/>
                        <a:latin typeface="MS Sans Serif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u="none" strike="noStrike">
                          <a:effectLst/>
                        </a:rPr>
                        <a:t>-2.65</a:t>
                      </a:r>
                      <a:endParaRPr lang="en-US" sz="1600" b="0" i="0" u="none" strike="noStrike">
                        <a:effectLst/>
                        <a:latin typeface="MS Sans Serif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u="none" strike="noStrike">
                          <a:effectLst/>
                        </a:rPr>
                        <a:t>0.0081</a:t>
                      </a:r>
                      <a:endParaRPr lang="en-US" sz="1600" b="0" i="0" u="none" strike="noStrike">
                        <a:effectLst/>
                        <a:latin typeface="MS Sans Serif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u="none" strike="noStrike">
                          <a:effectLst/>
                        </a:rPr>
                        <a:t>-0.1257</a:t>
                      </a:r>
                      <a:endParaRPr lang="en-US" sz="1600" b="0" i="0" u="none" strike="noStrike">
                        <a:effectLst/>
                        <a:latin typeface="MS Sans Serif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>
                          <a:effectLst/>
                        </a:rPr>
                        <a:t>Binary(Rank at Hire,AT)</a:t>
                      </a:r>
                      <a:endParaRPr lang="en-US" sz="1600" b="0" i="0" u="none" strike="noStrike">
                        <a:effectLst/>
                        <a:latin typeface="MS Sans Serif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u="none" strike="noStrike">
                          <a:effectLst/>
                        </a:rPr>
                        <a:t>1395.56</a:t>
                      </a:r>
                      <a:endParaRPr lang="en-US" sz="1600" b="0" i="0" u="none" strike="noStrike">
                        <a:effectLst/>
                        <a:latin typeface="MS Sans Serif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u="none" strike="noStrike">
                          <a:effectLst/>
                        </a:rPr>
                        <a:t>701.67</a:t>
                      </a:r>
                      <a:endParaRPr lang="en-US" sz="1600" b="0" i="0" u="none" strike="noStrike">
                        <a:effectLst/>
                        <a:latin typeface="MS Sans Serif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u="none" strike="noStrike">
                          <a:effectLst/>
                        </a:rPr>
                        <a:t>1.99</a:t>
                      </a:r>
                      <a:endParaRPr lang="en-US" sz="1600" b="0" i="0" u="none" strike="noStrike">
                        <a:effectLst/>
                        <a:latin typeface="MS Sans Serif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u="none" strike="noStrike">
                          <a:effectLst/>
                        </a:rPr>
                        <a:t>0.0467</a:t>
                      </a:r>
                      <a:endParaRPr lang="en-US" sz="1600" b="0" i="0" u="none" strike="noStrike">
                        <a:effectLst/>
                        <a:latin typeface="MS Sans Serif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u="none" strike="noStrike">
                          <a:effectLst/>
                        </a:rPr>
                        <a:t>0.0383</a:t>
                      </a:r>
                      <a:endParaRPr lang="en-US" sz="1600" b="0" i="0" u="none" strike="noStrike">
                        <a:effectLst/>
                        <a:latin typeface="MS Sans Serif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>
                          <a:effectLst/>
                        </a:rPr>
                        <a:t>SquareRoot(Years Prof_Numeric)</a:t>
                      </a:r>
                      <a:endParaRPr lang="en-US" sz="1600" b="0" i="0" u="none" strike="noStrike">
                        <a:effectLst/>
                        <a:latin typeface="MS Sans Serif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u="none" strike="noStrike">
                          <a:effectLst/>
                        </a:rPr>
                        <a:t>6784.43</a:t>
                      </a:r>
                      <a:endParaRPr lang="en-US" sz="1600" b="0" i="0" u="none" strike="noStrike">
                        <a:effectLst/>
                        <a:latin typeface="MS Sans Serif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u="none" strike="noStrike">
                          <a:effectLst/>
                        </a:rPr>
                        <a:t>713.26</a:t>
                      </a:r>
                      <a:endParaRPr lang="en-US" sz="1600" b="0" i="0" u="none" strike="noStrike">
                        <a:effectLst/>
                        <a:latin typeface="MS Sans Serif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u="none" strike="noStrike">
                          <a:effectLst/>
                        </a:rPr>
                        <a:t>9.51</a:t>
                      </a:r>
                      <a:endParaRPr lang="en-US" sz="1600" b="0" i="0" u="none" strike="noStrike">
                        <a:effectLst/>
                        <a:latin typeface="MS Sans Serif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u="none" strike="noStrike">
                          <a:effectLst/>
                        </a:rPr>
                        <a:t>0</a:t>
                      </a:r>
                      <a:endParaRPr lang="en-US" sz="1600" b="0" i="0" u="none" strike="noStrike">
                        <a:effectLst/>
                        <a:latin typeface="MS Sans Serif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u="none" strike="noStrike" dirty="0">
                          <a:effectLst/>
                        </a:rPr>
                        <a:t>0.543</a:t>
                      </a:r>
                      <a:endParaRPr lang="en-US" sz="1600" b="0" i="0" u="none" strike="noStrike" dirty="0">
                        <a:effectLst/>
                        <a:latin typeface="MS Sans Serif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57200" y="5791200"/>
            <a:ext cx="8153400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600" b="1" i="1" dirty="0"/>
              <a:t>Note</a:t>
            </a:r>
            <a:r>
              <a:rPr lang="en-US" sz="1600" dirty="0"/>
              <a:t>:  One might be concerned that the coefficient on “Professor” is negative, however there is a non-linear term for “Years as Professor” with a positive coefficient that impacts the output variable “Salary” in the direction one would intuitively expect.</a:t>
            </a:r>
          </a:p>
        </p:txBody>
      </p:sp>
    </p:spTree>
    <p:extLst>
      <p:ext uri="{BB962C8B-B14F-4D97-AF65-F5344CB8AC3E}">
        <p14:creationId xmlns:p14="http://schemas.microsoft.com/office/powerpoint/2010/main" val="17810300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Dickinson">
      <a:dk1>
        <a:srgbClr val="151515"/>
      </a:dk1>
      <a:lt1>
        <a:srgbClr val="FFFFFF"/>
      </a:lt1>
      <a:dk2>
        <a:srgbClr val="C00000"/>
      </a:dk2>
      <a:lt2>
        <a:srgbClr val="FFFFFF"/>
      </a:lt2>
      <a:accent1>
        <a:srgbClr val="C00000"/>
      </a:accent1>
      <a:accent2>
        <a:srgbClr val="595959"/>
      </a:accent2>
      <a:accent3>
        <a:srgbClr val="76923C"/>
      </a:accent3>
      <a:accent4>
        <a:srgbClr val="D8D8D8"/>
      </a:accent4>
      <a:accent5>
        <a:srgbClr val="F7DD6D"/>
      </a:accent5>
      <a:accent6>
        <a:srgbClr val="96A0FC"/>
      </a:accent6>
      <a:hlink>
        <a:srgbClr val="C00000"/>
      </a:hlink>
      <a:folHlink>
        <a:srgbClr val="54A5EE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571</TotalTime>
  <Words>624</Words>
  <Application>Microsoft Macintosh PowerPoint</Application>
  <PresentationFormat>On-screen Show (4:3)</PresentationFormat>
  <Paragraphs>96</Paragraphs>
  <Slides>10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MS Sans Serif</vt:lpstr>
      <vt:lpstr>Wingdings</vt:lpstr>
      <vt:lpstr>Office Theme</vt:lpstr>
      <vt:lpstr>Picture</vt:lpstr>
      <vt:lpstr>President’s Commission for Women: Gender Bias in Faculty Salary Analysis</vt:lpstr>
      <vt:lpstr>Background</vt:lpstr>
      <vt:lpstr>The Data</vt:lpstr>
      <vt:lpstr>Methodology/Summary of Results</vt:lpstr>
      <vt:lpstr>Additional Analysis</vt:lpstr>
      <vt:lpstr>Additional Analysis</vt:lpstr>
      <vt:lpstr>Additional Questions</vt:lpstr>
      <vt:lpstr>Backup Slides</vt:lpstr>
      <vt:lpstr>OLS Model: Faculty Salary (R-squared = 0.9346)</vt:lpstr>
      <vt:lpstr>Decile Analysis of OLS Model:  Faculty Salary</vt:lpstr>
    </vt:vector>
  </TitlesOfParts>
  <Company>Library and Information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gettym</dc:creator>
  <cp:lastModifiedBy>Steinbugler, Amy</cp:lastModifiedBy>
  <cp:revision>65</cp:revision>
  <dcterms:created xsi:type="dcterms:W3CDTF">2012-02-28T21:28:44Z</dcterms:created>
  <dcterms:modified xsi:type="dcterms:W3CDTF">2024-08-20T11:57:23Z</dcterms:modified>
</cp:coreProperties>
</file>